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85" autoAdjust="0"/>
    <p:restoredTop sz="94660"/>
  </p:normalViewPr>
  <p:slideViewPr>
    <p:cSldViewPr snapToGrid="0">
      <p:cViewPr>
        <p:scale>
          <a:sx n="68" d="100"/>
          <a:sy n="68" d="100"/>
        </p:scale>
        <p:origin x="102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3F296-2205-4D65-916C-925E7F085216}" type="datetimeFigureOut">
              <a:rPr lang="en-GB" smtClean="0"/>
              <a:t>01/05/2024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A2CF-63CD-4078-928D-75662D98DB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3622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3F296-2205-4D65-916C-925E7F085216}" type="datetimeFigureOut">
              <a:rPr lang="en-GB" smtClean="0"/>
              <a:t>01/05/2024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A2CF-63CD-4078-928D-75662D98DB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1475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3F296-2205-4D65-916C-925E7F085216}" type="datetimeFigureOut">
              <a:rPr lang="en-GB" smtClean="0"/>
              <a:t>01/05/2024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A2CF-63CD-4078-928D-75662D98DB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956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3F296-2205-4D65-916C-925E7F085216}" type="datetimeFigureOut">
              <a:rPr lang="en-GB" smtClean="0"/>
              <a:t>01/05/2024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A2CF-63CD-4078-928D-75662D98DB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8378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3F296-2205-4D65-916C-925E7F085216}" type="datetimeFigureOut">
              <a:rPr lang="en-GB" smtClean="0"/>
              <a:t>01/05/2024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A2CF-63CD-4078-928D-75662D98DB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6724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3F296-2205-4D65-916C-925E7F085216}" type="datetimeFigureOut">
              <a:rPr lang="en-GB" smtClean="0"/>
              <a:t>01/05/2024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A2CF-63CD-4078-928D-75662D98DB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1373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3F296-2205-4D65-916C-925E7F085216}" type="datetimeFigureOut">
              <a:rPr lang="en-GB" smtClean="0"/>
              <a:t>01/05/2024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A2CF-63CD-4078-928D-75662D98DB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524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3F296-2205-4D65-916C-925E7F085216}" type="datetimeFigureOut">
              <a:rPr lang="en-GB" smtClean="0"/>
              <a:t>01/05/2024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A2CF-63CD-4078-928D-75662D98DB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593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3F296-2205-4D65-916C-925E7F085216}" type="datetimeFigureOut">
              <a:rPr lang="en-GB" smtClean="0"/>
              <a:t>01/05/2024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A2CF-63CD-4078-928D-75662D98DB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698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3F296-2205-4D65-916C-925E7F085216}" type="datetimeFigureOut">
              <a:rPr lang="en-GB" smtClean="0"/>
              <a:t>01/05/2024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A2CF-63CD-4078-928D-75662D98DB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089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3F296-2205-4D65-916C-925E7F085216}" type="datetimeFigureOut">
              <a:rPr lang="en-GB" smtClean="0"/>
              <a:t>01/05/2024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A2CF-63CD-4078-928D-75662D98DB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2467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3F296-2205-4D65-916C-925E7F085216}" type="datetimeFigureOut">
              <a:rPr lang="en-GB" smtClean="0"/>
              <a:t>01/05/2024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BA2CF-63CD-4078-928D-75662D98DB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7040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1"/>
          <p:cNvSpPr txBox="1"/>
          <p:nvPr/>
        </p:nvSpPr>
        <p:spPr>
          <a:xfrm>
            <a:off x="367645" y="218976"/>
            <a:ext cx="9263947" cy="1402433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800"/>
              </a:spcAft>
            </a:pPr>
            <a:r>
              <a:rPr lang="en-GB" sz="2000" b="1" u="sng" dirty="0" err="1">
                <a:solidFill>
                  <a:srgbClr val="7030A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Lochnorris</a:t>
            </a:r>
            <a:r>
              <a:rPr lang="en-GB" sz="2000" b="1" u="sng" dirty="0">
                <a:solidFill>
                  <a:srgbClr val="7030A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Primary</a:t>
            </a:r>
            <a:endParaRPr lang="en-GB" sz="1600" b="1" dirty="0">
              <a:solidFill>
                <a:srgbClr val="7030A0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endParaRPr lang="en-GB" sz="1600" b="1" dirty="0">
              <a:solidFill>
                <a:srgbClr val="7030A0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GB" sz="1600" b="1" dirty="0">
                <a:solidFill>
                  <a:srgbClr val="7030A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Home Learning 				Month:	May						Class: P4/5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GB" sz="1400" b="1" dirty="0">
                <a:solidFill>
                  <a:srgbClr val="7030A0"/>
                </a:solidFill>
                <a:effectLst/>
                <a:latin typeface="Maiandra GD" panose="020E0502030308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Picture 12" descr="C:\Users\ODriscollC\Pictures\Saved Pictures\Lochnorris Primary School logo (Colour)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8448" y="218977"/>
            <a:ext cx="714375" cy="81661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38657"/>
              </p:ext>
            </p:extLst>
          </p:nvPr>
        </p:nvGraphicFramePr>
        <p:xfrm>
          <a:off x="367645" y="1621410"/>
          <a:ext cx="9263947" cy="49312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87772">
                  <a:extLst>
                    <a:ext uri="{9D8B030D-6E8A-4147-A177-3AD203B41FA5}">
                      <a16:colId xmlns:a16="http://schemas.microsoft.com/office/drawing/2014/main" val="2305190981"/>
                    </a:ext>
                  </a:extLst>
                </a:gridCol>
                <a:gridCol w="3087772">
                  <a:extLst>
                    <a:ext uri="{9D8B030D-6E8A-4147-A177-3AD203B41FA5}">
                      <a16:colId xmlns:a16="http://schemas.microsoft.com/office/drawing/2014/main" val="567968583"/>
                    </a:ext>
                  </a:extLst>
                </a:gridCol>
                <a:gridCol w="3088403">
                  <a:extLst>
                    <a:ext uri="{9D8B030D-6E8A-4147-A177-3AD203B41FA5}">
                      <a16:colId xmlns:a16="http://schemas.microsoft.com/office/drawing/2014/main" val="1852431497"/>
                    </a:ext>
                  </a:extLst>
                </a:gridCol>
              </a:tblGrid>
              <a:tr h="1569073"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GB" sz="1700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Spelling</a:t>
                      </a:r>
                    </a:p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GB" sz="17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Use the May spelling</a:t>
                      </a:r>
                      <a:r>
                        <a:rPr lang="en-GB" sz="1700" b="0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menu tasks to practise your spelling each week.</a:t>
                      </a:r>
                      <a:endParaRPr lang="en-GB" sz="17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09" marR="6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GB" sz="1700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Reading</a:t>
                      </a:r>
                    </a:p>
                    <a:p>
                      <a:pPr marL="457200" algn="ctr">
                        <a:spcAft>
                          <a:spcPts val="0"/>
                        </a:spcAft>
                      </a:pPr>
                      <a:endParaRPr lang="en-GB" sz="1700" b="0" u="none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GB" sz="1700" b="0" u="none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Log</a:t>
                      </a:r>
                      <a:r>
                        <a:rPr lang="en-GB" sz="1700" b="0" u="none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into Bug Club and read one book per week.</a:t>
                      </a:r>
                      <a:r>
                        <a:rPr lang="en-GB" sz="17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7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09" marR="6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GB" sz="1700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Numeracy</a:t>
                      </a:r>
                    </a:p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GB" sz="1700" b="0" u="none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Play games on </a:t>
                      </a:r>
                      <a:r>
                        <a:rPr lang="en-GB" sz="1700" b="0" u="none" dirty="0" err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Splashlearn</a:t>
                      </a:r>
                      <a:r>
                        <a:rPr lang="en-GB" sz="1700" b="0" u="none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and </a:t>
                      </a:r>
                      <a:r>
                        <a:rPr lang="en-GB" sz="1700" b="0" u="none" dirty="0" err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Topmarks</a:t>
                      </a:r>
                      <a:r>
                        <a:rPr lang="en-GB" sz="1700" b="0" u="none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to practise your times tables.</a:t>
                      </a:r>
                      <a:endParaRPr lang="en-GB" sz="17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09" marR="6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1387662"/>
                  </a:ext>
                </a:extLst>
              </a:tr>
              <a:tr h="1702028"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GB" sz="1700" u="sng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Writing</a:t>
                      </a:r>
                      <a:endParaRPr lang="en-GB" sz="1700" u="sng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GB" sz="1700" b="0" u="none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Make up your own</a:t>
                      </a:r>
                      <a:r>
                        <a:rPr lang="en-GB" sz="1700" b="0" u="none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story. Who are the main characters? What problem do they have? How to they fix it?</a:t>
                      </a:r>
                      <a:endParaRPr lang="en-GB" sz="1700" b="0" u="none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62909" marR="6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GB" sz="1700" b="1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Art</a:t>
                      </a:r>
                    </a:p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GB" sz="1700" b="1" u="none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endParaRPr lang="en-GB" sz="1700" b="0" u="none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GB" sz="1700" b="0" u="none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Colour</a:t>
                      </a:r>
                      <a:r>
                        <a:rPr lang="en-GB" sz="1700" b="0" u="none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in your </a:t>
                      </a:r>
                      <a:r>
                        <a:rPr lang="en-GB" sz="1700" b="0" u="none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Spring picture and return before the end of May.</a:t>
                      </a:r>
                      <a:endParaRPr lang="en-GB" sz="1700" b="1" u="none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62909" marR="6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GB" sz="1700" b="1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Reading</a:t>
                      </a:r>
                    </a:p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GB" sz="1700" b="0" u="none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Read</a:t>
                      </a:r>
                      <a:r>
                        <a:rPr lang="en-GB" sz="1700" b="0" u="none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one of your favourite books at home. Identify what the problem was and how did the character(s) overcome it?</a:t>
                      </a:r>
                      <a:endParaRPr lang="en-GB" sz="1700" b="0" u="none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62909" marR="6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7299883"/>
                  </a:ext>
                </a:extLst>
              </a:tr>
              <a:tr h="1548597"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GB" sz="17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r>
                        <a:rPr lang="en-GB" sz="1700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Numeracy</a:t>
                      </a:r>
                    </a:p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GB" sz="1700" b="0" u="none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GB" sz="1700" b="0" u="none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Complete the </a:t>
                      </a:r>
                      <a:r>
                        <a:rPr lang="en-GB" sz="1700" b="0" u="none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money </a:t>
                      </a:r>
                      <a:r>
                        <a:rPr lang="en-GB" sz="1700" b="0" u="none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worksheet</a:t>
                      </a:r>
                    </a:p>
                    <a:p>
                      <a:pPr marL="457200" algn="ctr">
                        <a:spcAft>
                          <a:spcPts val="0"/>
                        </a:spcAft>
                      </a:pPr>
                      <a:endParaRPr lang="en-GB" sz="1700" b="0" u="none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62909" marR="6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GB" sz="1700" b="1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Topic</a:t>
                      </a:r>
                    </a:p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GB" sz="1700" b="0" u="none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Draw a picture of your favourite animal</a:t>
                      </a:r>
                      <a:r>
                        <a:rPr lang="en-GB" sz="1700" b="0" u="none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. Label the picture and write at least 5 facts.</a:t>
                      </a:r>
                      <a:endParaRPr lang="en-GB" sz="1700" b="0" u="none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62909" marR="6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GB" sz="1700" b="1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Health &amp; Well-being</a:t>
                      </a:r>
                    </a:p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GB" sz="1700" b="0" u="none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Go</a:t>
                      </a:r>
                      <a:r>
                        <a:rPr lang="en-GB" sz="1700" b="0" u="none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on a spring walk. Try and spot different types of flowers. Can you name them?</a:t>
                      </a:r>
                      <a:endParaRPr lang="en-GB" sz="1700" b="0" u="none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62909" marR="62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9778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2036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476836" y="153942"/>
            <a:ext cx="5303055" cy="639425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1350" b="1" u="sng" dirty="0">
                <a:latin typeface="Comic Sans MS" panose="030F0702030302020204" pitchFamily="66" charset="0"/>
              </a:rPr>
              <a:t>Better Bees Spelling Words – </a:t>
            </a:r>
            <a:r>
              <a:rPr lang="en-GB" sz="1350" b="1" u="sng" dirty="0" smtClean="0">
                <a:latin typeface="Comic Sans MS" panose="030F0702030302020204" pitchFamily="66" charset="0"/>
              </a:rPr>
              <a:t>May</a:t>
            </a:r>
            <a:endParaRPr lang="en-GB" sz="1350" b="1" u="sng" dirty="0">
              <a:latin typeface="Comic Sans MS" panose="030F0702030302020204" pitchFamily="66" charset="0"/>
            </a:endParaRPr>
          </a:p>
          <a:p>
            <a:endParaRPr lang="en-GB" sz="135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en-GB" sz="1350" u="sng" dirty="0">
                <a:latin typeface="Comic Sans MS" panose="030F0702030302020204" pitchFamily="66" charset="0"/>
              </a:rPr>
              <a:t>Week 1</a:t>
            </a:r>
          </a:p>
          <a:p>
            <a:pPr>
              <a:lnSpc>
                <a:spcPct val="150000"/>
              </a:lnSpc>
            </a:pPr>
            <a:r>
              <a:rPr lang="en-GB" sz="1350" dirty="0" smtClean="0">
                <a:latin typeface="Comic Sans MS" panose="030F0702030302020204" pitchFamily="66" charset="0"/>
              </a:rPr>
              <a:t>put		pull		push		bush		full		bully</a:t>
            </a:r>
          </a:p>
          <a:p>
            <a:pPr>
              <a:lnSpc>
                <a:spcPct val="150000"/>
              </a:lnSpc>
            </a:pPr>
            <a:r>
              <a:rPr lang="en-GB" sz="1350" dirty="0" smtClean="0">
                <a:latin typeface="Comic Sans MS" panose="030F0702030302020204" pitchFamily="66" charset="0"/>
              </a:rPr>
              <a:t>different			light		sentence			stop</a:t>
            </a:r>
            <a:endParaRPr lang="en-GB" sz="135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endParaRPr lang="en-GB" sz="135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en-GB" sz="1350" u="sng" dirty="0">
                <a:latin typeface="Comic Sans MS" panose="030F0702030302020204" pitchFamily="66" charset="0"/>
              </a:rPr>
              <a:t>Week 2</a:t>
            </a:r>
          </a:p>
          <a:p>
            <a:pPr>
              <a:lnSpc>
                <a:spcPct val="150000"/>
              </a:lnSpc>
            </a:pPr>
            <a:r>
              <a:rPr lang="en-GB" sz="1350" dirty="0" smtClean="0">
                <a:latin typeface="Comic Sans MS" panose="030F0702030302020204" pitchFamily="66" charset="0"/>
              </a:rPr>
              <a:t>bread	head		deaf		tried		cried		pull</a:t>
            </a:r>
          </a:p>
          <a:p>
            <a:pPr>
              <a:lnSpc>
                <a:spcPct val="150000"/>
              </a:lnSpc>
            </a:pPr>
            <a:r>
              <a:rPr lang="en-GB" sz="1350" dirty="0" smtClean="0">
                <a:latin typeface="Comic Sans MS" panose="030F0702030302020204" pitchFamily="66" charset="0"/>
              </a:rPr>
              <a:t>push		bully		together	buy		eye</a:t>
            </a:r>
            <a:endParaRPr lang="en-GB" sz="135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endParaRPr lang="en-GB" sz="135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en-GB" sz="1350" u="sng" dirty="0">
                <a:latin typeface="Comic Sans MS" panose="030F0702030302020204" pitchFamily="66" charset="0"/>
              </a:rPr>
              <a:t>Week 3 </a:t>
            </a:r>
          </a:p>
          <a:p>
            <a:pPr>
              <a:lnSpc>
                <a:spcPct val="150000"/>
              </a:lnSpc>
            </a:pPr>
            <a:r>
              <a:rPr lang="en-GB" sz="1350" dirty="0" smtClean="0">
                <a:latin typeface="Comic Sans MS" panose="030F0702030302020204" pitchFamily="66" charset="0"/>
              </a:rPr>
              <a:t>itch		witch		ditch		stitch	catch		hatch</a:t>
            </a:r>
          </a:p>
          <a:p>
            <a:pPr>
              <a:lnSpc>
                <a:spcPct val="150000"/>
              </a:lnSpc>
            </a:pPr>
            <a:r>
              <a:rPr lang="en-GB" sz="1350" dirty="0" smtClean="0">
                <a:latin typeface="Comic Sans MS" panose="030F0702030302020204" pitchFamily="66" charset="0"/>
              </a:rPr>
              <a:t>watch	another	time		windy</a:t>
            </a:r>
            <a:endParaRPr lang="en-GB" sz="135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endParaRPr lang="en-GB" sz="135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en-GB" sz="1350" u="sng" dirty="0">
                <a:latin typeface="Comic Sans MS" panose="030F0702030302020204" pitchFamily="66" charset="0"/>
              </a:rPr>
              <a:t>Week 4</a:t>
            </a:r>
          </a:p>
          <a:p>
            <a:pPr>
              <a:lnSpc>
                <a:spcPct val="150000"/>
              </a:lnSpc>
            </a:pPr>
            <a:r>
              <a:rPr lang="en-GB" sz="1350" dirty="0" smtClean="0">
                <a:latin typeface="Comic Sans MS" panose="030F0702030302020204" pitchFamily="66" charset="0"/>
              </a:rPr>
              <a:t>nurse		purse	mouse	house		horse		please</a:t>
            </a:r>
          </a:p>
          <a:p>
            <a:pPr>
              <a:lnSpc>
                <a:spcPct val="150000"/>
              </a:lnSpc>
            </a:pPr>
            <a:r>
              <a:rPr lang="en-GB" sz="1350" dirty="0" smtClean="0">
                <a:latin typeface="Comic Sans MS" panose="030F0702030302020204" pitchFamily="66" charset="0"/>
              </a:rPr>
              <a:t>cheese	back		bird		add		between	world</a:t>
            </a:r>
          </a:p>
          <a:p>
            <a:pPr>
              <a:lnSpc>
                <a:spcPct val="150000"/>
              </a:lnSpc>
            </a:pPr>
            <a:endParaRPr lang="en-GB" sz="135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en-GB" sz="1350" u="sng" dirty="0" smtClean="0">
                <a:latin typeface="Comic Sans MS" panose="030F0702030302020204" pitchFamily="66" charset="0"/>
              </a:rPr>
              <a:t>Week 5</a:t>
            </a:r>
          </a:p>
          <a:p>
            <a:pPr>
              <a:lnSpc>
                <a:spcPct val="150000"/>
              </a:lnSpc>
            </a:pPr>
            <a:r>
              <a:rPr lang="en-GB" sz="1350" dirty="0" smtClean="0">
                <a:latin typeface="Comic Sans MS" panose="030F0702030302020204" pitchFamily="66" charset="0"/>
              </a:rPr>
              <a:t>have		give		live		leave		move		sleeve</a:t>
            </a:r>
          </a:p>
          <a:p>
            <a:pPr>
              <a:lnSpc>
                <a:spcPct val="150000"/>
              </a:lnSpc>
            </a:pPr>
            <a:r>
              <a:rPr lang="en-GB" sz="1350" dirty="0" smtClean="0">
                <a:latin typeface="Comic Sans MS" panose="030F0702030302020204" pitchFamily="66" charset="0"/>
              </a:rPr>
              <a:t>own		small		something</a:t>
            </a:r>
            <a:endParaRPr lang="en-GB" sz="1350" dirty="0">
              <a:latin typeface="Comic Sans MS" panose="030F0702030302020204" pitchFamily="66" charset="0"/>
            </a:endParaRPr>
          </a:p>
        </p:txBody>
      </p:sp>
      <p:pic>
        <p:nvPicPr>
          <p:cNvPr id="4" name="Picture 3" descr="A spelling menu with a pencil and a pencil&#10;&#10;Description automatically generated">
            <a:extLst>
              <a:ext uri="{FF2B5EF4-FFF2-40B4-BE49-F238E27FC236}">
                <a16:creationId xmlns:a16="http://schemas.microsoft.com/office/drawing/2014/main" id="{9A982A0B-B56C-52F5-21D9-7BB9494536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35" y="367084"/>
            <a:ext cx="4245429" cy="6155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24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476836" y="153942"/>
            <a:ext cx="5355321" cy="642868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350" b="1" u="sng" smtClean="0">
                <a:latin typeface="Comic Sans MS" panose="030F0702030302020204" pitchFamily="66" charset="0"/>
              </a:rPr>
              <a:t>Busy</a:t>
            </a:r>
            <a:r>
              <a:rPr lang="en-GB" sz="1350" b="1" u="sng" smtClean="0">
                <a:latin typeface="Comic Sans MS" panose="030F0702030302020204" pitchFamily="66" charset="0"/>
              </a:rPr>
              <a:t> </a:t>
            </a:r>
            <a:r>
              <a:rPr lang="en-GB" sz="1350" b="1" u="sng" dirty="0">
                <a:latin typeface="Comic Sans MS" panose="030F0702030302020204" pitchFamily="66" charset="0"/>
              </a:rPr>
              <a:t>Bees Spelling Words – </a:t>
            </a:r>
            <a:r>
              <a:rPr lang="en-GB" sz="1350" b="1" u="sng" dirty="0" smtClean="0">
                <a:latin typeface="Comic Sans MS" panose="030F0702030302020204" pitchFamily="66" charset="0"/>
              </a:rPr>
              <a:t>May</a:t>
            </a:r>
            <a:endParaRPr lang="en-GB" sz="1350" b="1" u="sng" dirty="0">
              <a:latin typeface="Comic Sans MS" panose="030F0702030302020204" pitchFamily="66" charset="0"/>
            </a:endParaRPr>
          </a:p>
          <a:p>
            <a:endParaRPr lang="en-GB" sz="135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en-GB" sz="1350" u="sng" dirty="0">
                <a:latin typeface="Comic Sans MS" panose="030F0702030302020204" pitchFamily="66" charset="0"/>
              </a:rPr>
              <a:t>Week 1</a:t>
            </a:r>
          </a:p>
          <a:p>
            <a:pPr>
              <a:lnSpc>
                <a:spcPct val="150000"/>
              </a:lnSpc>
            </a:pPr>
            <a:r>
              <a:rPr lang="en-GB" sz="1350" dirty="0" smtClean="0">
                <a:latin typeface="Comic Sans MS" panose="030F0702030302020204" pitchFamily="66" charset="0"/>
              </a:rPr>
              <a:t>screamed	seem		bought	whole		opened</a:t>
            </a:r>
          </a:p>
          <a:p>
            <a:pPr>
              <a:lnSpc>
                <a:spcPct val="150000"/>
              </a:lnSpc>
            </a:pPr>
            <a:r>
              <a:rPr lang="en-GB" sz="1350" dirty="0" smtClean="0">
                <a:latin typeface="Comic Sans MS" panose="030F0702030302020204" pitchFamily="66" charset="0"/>
              </a:rPr>
              <a:t>leaves	gone		television	mice		mouse</a:t>
            </a:r>
          </a:p>
          <a:p>
            <a:pPr>
              <a:lnSpc>
                <a:spcPct val="150000"/>
              </a:lnSpc>
            </a:pPr>
            <a:r>
              <a:rPr lang="en-GB" sz="1350" dirty="0" smtClean="0">
                <a:latin typeface="Comic Sans MS" panose="030F0702030302020204" pitchFamily="66" charset="0"/>
              </a:rPr>
              <a:t>squirrel	wonderful	without	spelling	greater</a:t>
            </a:r>
            <a:endParaRPr lang="en-GB" sz="135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en-GB" sz="1350" u="sng" dirty="0">
                <a:latin typeface="Comic Sans MS" panose="030F0702030302020204" pitchFamily="66" charset="0"/>
              </a:rPr>
              <a:t>Week 2</a:t>
            </a:r>
          </a:p>
          <a:p>
            <a:pPr>
              <a:lnSpc>
                <a:spcPct val="150000"/>
              </a:lnSpc>
            </a:pPr>
            <a:r>
              <a:rPr lang="en-GB" sz="1350" dirty="0" smtClean="0">
                <a:latin typeface="Comic Sans MS" panose="030F0702030302020204" pitchFamily="66" charset="0"/>
              </a:rPr>
              <a:t>clothes	alone		those		toast		goal</a:t>
            </a:r>
          </a:p>
          <a:p>
            <a:pPr>
              <a:lnSpc>
                <a:spcPct val="150000"/>
              </a:lnSpc>
            </a:pPr>
            <a:r>
              <a:rPr lang="en-GB" sz="1350" dirty="0" smtClean="0">
                <a:latin typeface="Comic Sans MS" panose="030F0702030302020204" pitchFamily="66" charset="0"/>
              </a:rPr>
              <a:t>coach		slowly	throw	shadow	sew</a:t>
            </a:r>
          </a:p>
          <a:p>
            <a:pPr>
              <a:lnSpc>
                <a:spcPct val="150000"/>
              </a:lnSpc>
            </a:pPr>
            <a:r>
              <a:rPr lang="en-GB" sz="1350" dirty="0" smtClean="0">
                <a:latin typeface="Comic Sans MS" panose="030F0702030302020204" pitchFamily="66" charset="0"/>
              </a:rPr>
              <a:t>sewing	doe		foe		toe</a:t>
            </a:r>
            <a:endParaRPr lang="en-GB" sz="135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en-GB" sz="1350" u="sng" dirty="0">
                <a:latin typeface="Comic Sans MS" panose="030F0702030302020204" pitchFamily="66" charset="0"/>
              </a:rPr>
              <a:t>Week 3 </a:t>
            </a:r>
          </a:p>
          <a:p>
            <a:pPr>
              <a:lnSpc>
                <a:spcPct val="150000"/>
              </a:lnSpc>
            </a:pPr>
            <a:r>
              <a:rPr lang="en-GB" sz="1350" dirty="0" smtClean="0">
                <a:latin typeface="Comic Sans MS" panose="030F0702030302020204" pitchFamily="66" charset="0"/>
              </a:rPr>
              <a:t>Kilmarnock		Ayr		Glasgow	Cumnock	Edinburgh</a:t>
            </a:r>
          </a:p>
          <a:p>
            <a:pPr>
              <a:lnSpc>
                <a:spcPct val="150000"/>
              </a:lnSpc>
            </a:pPr>
            <a:r>
              <a:rPr lang="en-GB" sz="1350" dirty="0" smtClean="0">
                <a:latin typeface="Comic Sans MS" panose="030F0702030302020204" pitchFamily="66" charset="0"/>
              </a:rPr>
              <a:t>London		Irvine	Clyde		Ayrshire	city</a:t>
            </a:r>
          </a:p>
          <a:p>
            <a:pPr>
              <a:lnSpc>
                <a:spcPct val="150000"/>
              </a:lnSpc>
            </a:pPr>
            <a:r>
              <a:rPr lang="en-GB" sz="1350" dirty="0" smtClean="0">
                <a:latin typeface="Comic Sans MS" panose="030F0702030302020204" pitchFamily="66" charset="0"/>
              </a:rPr>
              <a:t>village		town		castle	here		local</a:t>
            </a:r>
            <a:endParaRPr lang="en-GB" sz="135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en-GB" sz="1350" u="sng" dirty="0">
                <a:latin typeface="Comic Sans MS" panose="030F0702030302020204" pitchFamily="66" charset="0"/>
              </a:rPr>
              <a:t>Week 4</a:t>
            </a:r>
          </a:p>
          <a:p>
            <a:pPr>
              <a:lnSpc>
                <a:spcPct val="150000"/>
              </a:lnSpc>
            </a:pPr>
            <a:r>
              <a:rPr lang="en-GB" sz="1350" dirty="0" smtClean="0">
                <a:latin typeface="Comic Sans MS" panose="030F0702030302020204" pitchFamily="66" charset="0"/>
              </a:rPr>
              <a:t>school	football	booklet	June		flute		clue</a:t>
            </a:r>
          </a:p>
          <a:p>
            <a:pPr>
              <a:lnSpc>
                <a:spcPct val="150000"/>
              </a:lnSpc>
            </a:pPr>
            <a:r>
              <a:rPr lang="en-GB" sz="1350" dirty="0" smtClean="0">
                <a:latin typeface="Comic Sans MS" panose="030F0702030302020204" pitchFamily="66" charset="0"/>
              </a:rPr>
              <a:t>rule		blew		drew		flew		blue		untrue</a:t>
            </a:r>
            <a:endParaRPr lang="en-GB" sz="135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en-GB" sz="1350" u="sng" dirty="0" smtClean="0">
                <a:latin typeface="Comic Sans MS" panose="030F0702030302020204" pitchFamily="66" charset="0"/>
              </a:rPr>
              <a:t>Week 5</a:t>
            </a:r>
          </a:p>
          <a:p>
            <a:pPr>
              <a:lnSpc>
                <a:spcPct val="150000"/>
              </a:lnSpc>
            </a:pPr>
            <a:r>
              <a:rPr lang="en-GB" sz="1350" dirty="0" smtClean="0">
                <a:latin typeface="Comic Sans MS" panose="030F0702030302020204" pitchFamily="66" charset="0"/>
              </a:rPr>
              <a:t>ate		better	scary		police	white		purple</a:t>
            </a:r>
          </a:p>
          <a:p>
            <a:pPr>
              <a:lnSpc>
                <a:spcPct val="150000"/>
              </a:lnSpc>
            </a:pPr>
            <a:r>
              <a:rPr lang="en-GB" sz="1350" dirty="0" smtClean="0">
                <a:latin typeface="Comic Sans MS" panose="030F0702030302020204" pitchFamily="66" charset="0"/>
              </a:rPr>
              <a:t>yellow	tries		tries		turned	wanted	piece</a:t>
            </a:r>
          </a:p>
          <a:p>
            <a:pPr>
              <a:lnSpc>
                <a:spcPct val="150000"/>
              </a:lnSpc>
            </a:pPr>
            <a:r>
              <a:rPr lang="en-GB" sz="1350" dirty="0" smtClean="0">
                <a:latin typeface="Comic Sans MS" panose="030F0702030302020204" pitchFamily="66" charset="0"/>
              </a:rPr>
              <a:t>peace		arrive	high</a:t>
            </a:r>
            <a:endParaRPr lang="en-GB" sz="1350" dirty="0">
              <a:latin typeface="Comic Sans MS" panose="030F0702030302020204" pitchFamily="66" charset="0"/>
            </a:endParaRPr>
          </a:p>
        </p:txBody>
      </p:sp>
      <p:pic>
        <p:nvPicPr>
          <p:cNvPr id="4" name="Picture 3" descr="A spelling menu with a pencil and a pencil&#10;&#10;Description automatically generated">
            <a:extLst>
              <a:ext uri="{FF2B5EF4-FFF2-40B4-BE49-F238E27FC236}">
                <a16:creationId xmlns:a16="http://schemas.microsoft.com/office/drawing/2014/main" id="{9A982A0B-B56C-52F5-21D9-7BB9494536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35" y="367084"/>
            <a:ext cx="4245429" cy="6155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408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488</TotalTime>
  <Words>493</Words>
  <Application>Microsoft Office PowerPoint</Application>
  <PresentationFormat>A4 Paper (210x297 mm)</PresentationFormat>
  <Paragraphs>67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Maiandra GD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>EAC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EAC</dc:creator>
  <cp:lastModifiedBy>EAC</cp:lastModifiedBy>
  <cp:revision>32</cp:revision>
  <cp:lastPrinted>2024-04-26T12:35:18Z</cp:lastPrinted>
  <dcterms:created xsi:type="dcterms:W3CDTF">2023-10-13T10:36:56Z</dcterms:created>
  <dcterms:modified xsi:type="dcterms:W3CDTF">2024-05-01T11:06:26Z</dcterms:modified>
</cp:coreProperties>
</file>