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2"/>
  </p:notesMasterIdLst>
  <p:sldIdLst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</p:sldIdLst>
  <p:sldSz cx="9144000" cy="6858000" type="screen4x3"/>
  <p:notesSz cx="6858000" cy="9144000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2446" autoAdjust="0"/>
  </p:normalViewPr>
  <p:slideViewPr>
    <p:cSldViewPr snapToGrid="0" snapToObjects="1">
      <p:cViewPr varScale="1">
        <p:scale>
          <a:sx n="71" d="100"/>
          <a:sy n="71" d="100"/>
        </p:scale>
        <p:origin x="275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70" d="100"/>
          <a:sy n="70" d="100"/>
        </p:scale>
        <p:origin x="-281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3B75C8-5D21-463F-9C1A-EF2E2A392525}" type="datetimeFigureOut">
              <a:rPr lang="en-GB" smtClean="0"/>
              <a:t>14/05/2020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08F58E-7B12-43DA-B1D5-66E7E621423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2256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8F58E-7B12-43DA-B1D5-66E7E6214234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0533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RIBBON_UNCROPPED_RGB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141663"/>
            <a:ext cx="914400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496290" y="4763509"/>
            <a:ext cx="7232074" cy="1834717"/>
          </a:xfrm>
        </p:spPr>
        <p:txBody>
          <a:bodyPr/>
          <a:lstStyle>
            <a:lvl1pPr>
              <a:defRPr sz="41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133052" y="475240"/>
            <a:ext cx="4295468" cy="226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2858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6450" y="228600"/>
            <a:ext cx="5558559" cy="766763"/>
          </a:xfrm>
        </p:spPr>
        <p:txBody>
          <a:bodyPr/>
          <a:lstStyle>
            <a:lvl1pPr algn="r">
              <a:defRPr sz="32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1444335"/>
            <a:ext cx="8654184" cy="4966855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  <a:lvl2pPr marL="742950" indent="-285750">
              <a:buFont typeface="Arial" panose="020B0604020202020204" pitchFamily="34" charset="0"/>
              <a:buChar char="•"/>
              <a:defRPr/>
            </a:lvl2pPr>
            <a:lvl3pPr marL="1143000" indent="-228600">
              <a:buFont typeface="Arial" panose="020B0604020202020204" pitchFamily="34" charset="0"/>
              <a:buChar char="•"/>
              <a:defRPr/>
            </a:lvl3pPr>
            <a:lvl4pPr marL="1600200" indent="-228600">
              <a:buFont typeface="Arial" panose="020B0604020202020204" pitchFamily="34" charset="0"/>
              <a:buChar char="•"/>
              <a:defRPr/>
            </a:lvl4pPr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5" descr="FULL LOGO - GUNMETAL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115888"/>
            <a:ext cx="3095625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block strip horizontal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25538"/>
            <a:ext cx="9144000" cy="5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130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6450" y="274638"/>
            <a:ext cx="5485824" cy="720725"/>
          </a:xfrm>
        </p:spPr>
        <p:txBody>
          <a:bodyPr/>
          <a:lstStyle>
            <a:lvl1pPr algn="r">
              <a:defRPr sz="32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1350818"/>
            <a:ext cx="4244975" cy="477534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50818"/>
            <a:ext cx="4184074" cy="477534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C8F02CC-FA91-4419-BAB6-4887A949F0BD}" type="datetimeFigureOut">
              <a:rPr lang="en-GB" altLang="en-US"/>
              <a:pPr/>
              <a:t>14/05/2020</a:t>
            </a:fld>
            <a:endParaRPr lang="en-GB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76B77F-6C6E-4472-948E-F55FEE1716DD}" type="slidenum">
              <a:rPr lang="en-GB" altLang="en-US"/>
              <a:pPr/>
              <a:t>‹#›</a:t>
            </a:fld>
            <a:endParaRPr lang="en-GB" altLang="en-US" dirty="0"/>
          </a:p>
        </p:txBody>
      </p:sp>
      <p:pic>
        <p:nvPicPr>
          <p:cNvPr id="8" name="Picture 5" descr="FULL LOGO - GUNMETAL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115888"/>
            <a:ext cx="3095625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block strip horizontal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25538"/>
            <a:ext cx="9144000" cy="5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3440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lock strip horizontal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0" y="52388"/>
            <a:ext cx="9144000" cy="6805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6505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block strip horizontal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-3367087" y="3355974"/>
            <a:ext cx="6870700" cy="158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147638" y="0"/>
            <a:ext cx="8996362" cy="685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5154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 dirty="0"/>
              <a:t>Click to edit Master title style</a:t>
            </a:r>
            <a:endParaRPr lang="en-GB" alt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  <a:endParaRPr lang="en-GB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fld id="{BF848266-A0CD-4009-8B48-1084A6FEC6EA}" type="datetimeFigureOut">
              <a:rPr lang="en-GB" altLang="en-US"/>
              <a:pPr/>
              <a:t>14/05/2020</a:t>
            </a:fld>
            <a:endParaRPr lang="en-GB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fld id="{EB525847-B7B3-4FDC-945B-6259CF632895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5" r:id="rId4"/>
    <p:sldLayoutId id="2147483660" r:id="rId5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/>
          <a:ea typeface="MS PGothic" pitchFamily="34" charset="-128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itchFamily="34" charset="-128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itchFamily="34" charset="-128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itchFamily="34" charset="-128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/>
          <a:ea typeface="MS PGothic" pitchFamily="34" charset="-128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/>
          <a:ea typeface="MS PGothic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/>
          <a:ea typeface="MS PGothic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/>
          <a:ea typeface="MS PGothic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Navigation and route planning</a:t>
            </a:r>
          </a:p>
        </p:txBody>
      </p:sp>
    </p:spTree>
    <p:extLst>
      <p:ext uri="{BB962C8B-B14F-4D97-AF65-F5344CB8AC3E}">
        <p14:creationId xmlns:p14="http://schemas.microsoft.com/office/powerpoint/2010/main" val="18596817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Taking </a:t>
            </a:r>
            <a:r>
              <a:rPr lang="en-GB"/>
              <a:t>a bearing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35824" y="1350818"/>
            <a:ext cx="4596450" cy="477534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b="1" dirty="0"/>
              <a:t>From the real world to </a:t>
            </a:r>
            <a:br>
              <a:rPr lang="en-GB" b="1" dirty="0"/>
            </a:br>
            <a:r>
              <a:rPr lang="en-GB" b="1" dirty="0"/>
              <a:t>the map</a:t>
            </a:r>
          </a:p>
          <a:p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Point the direction of travel arrow to the target.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Turn the compass housing so the red arrow lines up with the red end of the needle.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Place the compass on the map with the red arrow pointing north and is parallel to the grid lines.</a:t>
            </a:r>
          </a:p>
          <a:p>
            <a:endParaRPr lang="en-GB" dirty="0"/>
          </a:p>
        </p:txBody>
      </p:sp>
      <p:pic>
        <p:nvPicPr>
          <p:cNvPr id="5" name="Content Placeholder 4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272" y="2294226"/>
            <a:ext cx="2926080" cy="2888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0420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Grid reference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80528" y="1350818"/>
            <a:ext cx="3251745" cy="4775345"/>
          </a:xfrm>
        </p:spPr>
        <p:txBody>
          <a:bodyPr>
            <a:normAutofit fontScale="70000" lnSpcReduction="20000"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Allows you to communicate a location to another person.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/>
              <a:t>The rule for a grid references is: </a:t>
            </a:r>
            <a:br>
              <a:rPr lang="en-GB" dirty="0"/>
            </a:br>
            <a:r>
              <a:rPr lang="en-GB" b="1" dirty="0"/>
              <a:t>“Along the corridor and up the stairs</a:t>
            </a:r>
            <a:r>
              <a:rPr lang="en-GB" dirty="0"/>
              <a:t>.”</a:t>
            </a:r>
          </a:p>
          <a:p>
            <a:endParaRPr lang="en-GB" dirty="0"/>
          </a:p>
          <a:p>
            <a:r>
              <a:rPr lang="en-GB" dirty="0"/>
              <a:t>This means quoting the easting number first and then the northing number. </a:t>
            </a:r>
          </a:p>
          <a:p>
            <a:endParaRPr lang="en-GB" dirty="0"/>
          </a:p>
          <a:p>
            <a:r>
              <a:rPr lang="en-GB" dirty="0"/>
              <a:t>For example Aladdin’s grid reference is </a:t>
            </a:r>
            <a:r>
              <a:rPr lang="en-GB" b="1" dirty="0">
                <a:solidFill>
                  <a:srgbClr val="FF0000"/>
                </a:solidFill>
              </a:rPr>
              <a:t>03 02</a:t>
            </a:r>
            <a:r>
              <a:rPr lang="en-GB" dirty="0"/>
              <a:t>. </a:t>
            </a:r>
          </a:p>
        </p:txBody>
      </p: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544962"/>
              </p:ext>
            </p:extLst>
          </p:nvPr>
        </p:nvGraphicFramePr>
        <p:xfrm>
          <a:off x="1168401" y="1422400"/>
          <a:ext cx="4013198" cy="429260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33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33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33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33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33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33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33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1322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3229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3229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3229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3229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3229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3229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740744" y="4266085"/>
            <a:ext cx="5517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50592" y="4889500"/>
            <a:ext cx="5517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523280" y="5702300"/>
            <a:ext cx="495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43596" y="3671676"/>
            <a:ext cx="5517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673710" y="5702300"/>
            <a:ext cx="4818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095500" y="5702300"/>
            <a:ext cx="495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46448" y="2425440"/>
            <a:ext cx="5517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05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43596" y="3048855"/>
            <a:ext cx="5517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235145" y="5702300"/>
            <a:ext cx="482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815990" y="5702300"/>
            <a:ext cx="4452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05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392882" y="5702300"/>
            <a:ext cx="4665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06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60440" y="5601173"/>
            <a:ext cx="4445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00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46448" y="1841761"/>
            <a:ext cx="5517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06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944745" y="5702300"/>
            <a:ext cx="4445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07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46448" y="1229016"/>
            <a:ext cx="495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07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540000" y="6102410"/>
            <a:ext cx="1257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Eastings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10678" y="1873290"/>
            <a:ext cx="3005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Northings</a:t>
            </a:r>
          </a:p>
        </p:txBody>
      </p:sp>
      <p:pic>
        <p:nvPicPr>
          <p:cNvPr id="47" name="Picture 4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500" y="3914960"/>
            <a:ext cx="390525" cy="551180"/>
          </a:xfrm>
          <a:prstGeom prst="rect">
            <a:avLst/>
          </a:prstGeom>
        </p:spPr>
      </p:pic>
      <p:pic>
        <p:nvPicPr>
          <p:cNvPr id="48" name="Picture 4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100" y="2679700"/>
            <a:ext cx="494348" cy="558540"/>
          </a:xfrm>
          <a:prstGeom prst="rect">
            <a:avLst/>
          </a:prstGeom>
        </p:spPr>
      </p:pic>
      <p:pic>
        <p:nvPicPr>
          <p:cNvPr id="49" name="Picture 4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930" y="2065382"/>
            <a:ext cx="388070" cy="549443"/>
          </a:xfrm>
          <a:prstGeom prst="rect">
            <a:avLst/>
          </a:prstGeom>
        </p:spPr>
      </p:pic>
      <p:pic>
        <p:nvPicPr>
          <p:cNvPr id="50" name="Picture 4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800" y="2073195"/>
            <a:ext cx="389890" cy="533816"/>
          </a:xfrm>
          <a:prstGeom prst="rect">
            <a:avLst/>
          </a:prstGeom>
        </p:spPr>
      </p:pic>
      <p:pic>
        <p:nvPicPr>
          <p:cNvPr id="51" name="Picture 50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330" y="3330792"/>
            <a:ext cx="318770" cy="501316"/>
          </a:xfrm>
          <a:prstGeom prst="rect">
            <a:avLst/>
          </a:prstGeom>
        </p:spPr>
      </p:pic>
      <p:pic>
        <p:nvPicPr>
          <p:cNvPr id="52" name="Picture 51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156" y="4560495"/>
            <a:ext cx="331788" cy="507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5086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6 Figure Grid Reference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3324" y="1350818"/>
            <a:ext cx="3858950" cy="4775345"/>
          </a:xfrm>
        </p:spPr>
        <p:txBody>
          <a:bodyPr>
            <a:normAutofit fontScale="85000" lnSpcReduction="10000"/>
          </a:bodyPr>
          <a:lstStyle/>
          <a:p>
            <a:r>
              <a:rPr lang="en-GB" dirty="0"/>
              <a:t>A 6 figure grid reference is a more accurate way of communicating a position on the map.</a:t>
            </a:r>
          </a:p>
          <a:p>
            <a:endParaRPr lang="en-GB" dirty="0"/>
          </a:p>
          <a:p>
            <a:r>
              <a:rPr lang="en-GB" dirty="0"/>
              <a:t>You must split the grid square in to 100 smaller squares to get your extra number. </a:t>
            </a:r>
          </a:p>
          <a:p>
            <a:endParaRPr lang="en-GB" dirty="0"/>
          </a:p>
          <a:p>
            <a:r>
              <a:rPr lang="en-GB" dirty="0"/>
              <a:t>Example; </a:t>
            </a:r>
            <a:r>
              <a:rPr lang="en-GB" dirty="0" err="1"/>
              <a:t>Grumpy’s</a:t>
            </a:r>
            <a:r>
              <a:rPr lang="en-GB" dirty="0"/>
              <a:t> 6 figure grid reference is </a:t>
            </a:r>
            <a:r>
              <a:rPr lang="en-GB" b="1" dirty="0"/>
              <a:t>02</a:t>
            </a:r>
            <a:r>
              <a:rPr lang="en-GB" b="1" dirty="0">
                <a:solidFill>
                  <a:srgbClr val="FF0000"/>
                </a:solidFill>
              </a:rPr>
              <a:t>7</a:t>
            </a:r>
            <a:r>
              <a:rPr lang="en-GB" b="1" dirty="0"/>
              <a:t> 06</a:t>
            </a:r>
            <a:r>
              <a:rPr lang="en-GB" b="1" dirty="0">
                <a:solidFill>
                  <a:srgbClr val="FF0000"/>
                </a:solidFill>
              </a:rPr>
              <a:t>4</a:t>
            </a:r>
          </a:p>
          <a:p>
            <a:endParaRPr lang="en-GB" dirty="0"/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7491231"/>
              </p:ext>
            </p:extLst>
          </p:nvPr>
        </p:nvGraphicFramePr>
        <p:xfrm>
          <a:off x="789171" y="1541898"/>
          <a:ext cx="3915510" cy="44997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577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77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4985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4985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925" y="1536270"/>
            <a:ext cx="1965751" cy="227427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39969" y="3625880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06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503324" y="6108268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39969" y="1351604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07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537573" y="6108268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pic>
        <p:nvPicPr>
          <p:cNvPr id="22" name="Picture 2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897" y="2934241"/>
            <a:ext cx="172228" cy="17768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118275" y="6415290"/>
            <a:ext cx="1257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Eastings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7139" y="2090267"/>
            <a:ext cx="30052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Northings</a:t>
            </a:r>
          </a:p>
        </p:txBody>
      </p:sp>
    </p:spTree>
    <p:extLst>
      <p:ext uri="{BB962C8B-B14F-4D97-AF65-F5344CB8AC3E}">
        <p14:creationId xmlns:p14="http://schemas.microsoft.com/office/powerpoint/2010/main" val="9041841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Timing and pacing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50825" y="1444336"/>
            <a:ext cx="8654184" cy="117784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/>
              <a:t>Timing and pacing is very useful to help you plan your route and for keeping track of where you are when you are out on your expedition. </a:t>
            </a:r>
          </a:p>
          <a:p>
            <a:endParaRPr lang="en-GB" dirty="0"/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700" y="3207184"/>
            <a:ext cx="4835309" cy="34640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09776" y="3348226"/>
            <a:ext cx="3450122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Naismith's rule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This is used as a rule of thumb to calculate how long it will take you to walk up a step section of your walk.</a:t>
            </a:r>
          </a:p>
          <a:p>
            <a:endParaRPr lang="en-GB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134837" y="6076061"/>
            <a:ext cx="2040371" cy="45364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09120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Plan a leg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1444335"/>
            <a:ext cx="8654184" cy="119128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/>
              <a:t>To figure out how long it will take you to travel a certain distance you need to know: the speed you are traveling, distance travelled and the height gained.</a:t>
            </a:r>
          </a:p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6091518" y="2886427"/>
            <a:ext cx="26462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Speed: 3km/h</a:t>
            </a:r>
            <a:br>
              <a:rPr lang="en-GB" sz="2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Distance: 4km </a:t>
            </a:r>
            <a:b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Height gained: 70m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36971" y="4199830"/>
            <a:ext cx="23553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It will take you 1 hour and 20 minutes + 7 minutes for the height gain = </a:t>
            </a:r>
          </a:p>
          <a:p>
            <a:pPr algn="ctr"/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hour and 27 minutes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039" y="2886427"/>
            <a:ext cx="5174855" cy="2900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5840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Hand rail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/>
              <a:t>Following a linear feature: </a:t>
            </a:r>
            <a:br>
              <a:rPr lang="en-GB" dirty="0"/>
            </a:br>
            <a:r>
              <a:rPr lang="en-GB" dirty="0"/>
              <a:t>path, river, fence line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688441" y="2690438"/>
            <a:ext cx="8148030" cy="3870848"/>
            <a:chOff x="238617" y="1479738"/>
            <a:chExt cx="8705356" cy="413561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617" y="1479738"/>
              <a:ext cx="8705356" cy="4135615"/>
            </a:xfrm>
            <a:prstGeom prst="rect">
              <a:avLst/>
            </a:prstGeom>
          </p:spPr>
        </p:pic>
        <p:sp>
          <p:nvSpPr>
            <p:cNvPr id="6" name="Oval 5"/>
            <p:cNvSpPr/>
            <p:nvPr/>
          </p:nvSpPr>
          <p:spPr>
            <a:xfrm>
              <a:off x="2220177" y="4938472"/>
              <a:ext cx="92508" cy="13164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Oval 6"/>
            <p:cNvSpPr/>
            <p:nvPr/>
          </p:nvSpPr>
          <p:spPr>
            <a:xfrm>
              <a:off x="728699" y="2734851"/>
              <a:ext cx="92508" cy="13164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Oval 7"/>
            <p:cNvSpPr/>
            <p:nvPr/>
          </p:nvSpPr>
          <p:spPr>
            <a:xfrm>
              <a:off x="832538" y="3121637"/>
              <a:ext cx="92508" cy="13164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/>
            <p:cNvSpPr/>
            <p:nvPr/>
          </p:nvSpPr>
          <p:spPr>
            <a:xfrm>
              <a:off x="925046" y="3547545"/>
              <a:ext cx="92508" cy="13164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/>
            <p:cNvSpPr/>
            <p:nvPr/>
          </p:nvSpPr>
          <p:spPr>
            <a:xfrm>
              <a:off x="1336836" y="3698677"/>
              <a:ext cx="92508" cy="13164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/>
            <p:cNvSpPr/>
            <p:nvPr/>
          </p:nvSpPr>
          <p:spPr>
            <a:xfrm>
              <a:off x="1429344" y="4034962"/>
              <a:ext cx="92508" cy="13164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Oval 11"/>
            <p:cNvSpPr/>
            <p:nvPr/>
          </p:nvSpPr>
          <p:spPr>
            <a:xfrm>
              <a:off x="1618815" y="4485391"/>
              <a:ext cx="92508" cy="13164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Oval 12"/>
            <p:cNvSpPr/>
            <p:nvPr/>
          </p:nvSpPr>
          <p:spPr>
            <a:xfrm>
              <a:off x="1944210" y="4806827"/>
              <a:ext cx="92508" cy="13164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Oval 13"/>
            <p:cNvSpPr/>
            <p:nvPr/>
          </p:nvSpPr>
          <p:spPr>
            <a:xfrm>
              <a:off x="481573" y="2409877"/>
              <a:ext cx="92508" cy="13164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/>
            <p:cNvSpPr/>
            <p:nvPr/>
          </p:nvSpPr>
          <p:spPr>
            <a:xfrm rot="3465330">
              <a:off x="637265" y="3818348"/>
              <a:ext cx="2148115" cy="104417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8341092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Catching future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202" y="1444335"/>
            <a:ext cx="8654184" cy="115094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dirty="0"/>
              <a:t>An obvious feature or landmark that if you get to you know you have gone to far.  </a:t>
            </a:r>
          </a:p>
          <a:p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532411" y="2595282"/>
            <a:ext cx="8038817" cy="3818965"/>
            <a:chOff x="238617" y="1479738"/>
            <a:chExt cx="8705356" cy="413561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617" y="1479738"/>
              <a:ext cx="8705356" cy="4135615"/>
            </a:xfrm>
            <a:prstGeom prst="rect">
              <a:avLst/>
            </a:prstGeom>
          </p:spPr>
        </p:pic>
        <p:sp>
          <p:nvSpPr>
            <p:cNvPr id="6" name="Oval 5"/>
            <p:cNvSpPr/>
            <p:nvPr/>
          </p:nvSpPr>
          <p:spPr>
            <a:xfrm>
              <a:off x="7422204" y="4829783"/>
              <a:ext cx="111868" cy="141051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Oval 6"/>
            <p:cNvSpPr/>
            <p:nvPr/>
          </p:nvSpPr>
          <p:spPr>
            <a:xfrm>
              <a:off x="6336842" y="4547679"/>
              <a:ext cx="111868" cy="141051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Oval 7"/>
            <p:cNvSpPr/>
            <p:nvPr/>
          </p:nvSpPr>
          <p:spPr>
            <a:xfrm>
              <a:off x="5697975" y="4547679"/>
              <a:ext cx="111868" cy="141051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/>
            <p:cNvSpPr/>
            <p:nvPr/>
          </p:nvSpPr>
          <p:spPr>
            <a:xfrm>
              <a:off x="6892189" y="4618205"/>
              <a:ext cx="111868" cy="141051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/>
            <p:cNvSpPr/>
            <p:nvPr/>
          </p:nvSpPr>
          <p:spPr>
            <a:xfrm>
              <a:off x="3636267" y="4316435"/>
              <a:ext cx="111868" cy="141051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/>
            <p:cNvSpPr/>
            <p:nvPr/>
          </p:nvSpPr>
          <p:spPr>
            <a:xfrm>
              <a:off x="4163139" y="4339387"/>
              <a:ext cx="111868" cy="141051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Oval 11"/>
            <p:cNvSpPr/>
            <p:nvPr/>
          </p:nvSpPr>
          <p:spPr>
            <a:xfrm>
              <a:off x="4702043" y="4402447"/>
              <a:ext cx="111868" cy="141051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Oval 12"/>
            <p:cNvSpPr/>
            <p:nvPr/>
          </p:nvSpPr>
          <p:spPr>
            <a:xfrm>
              <a:off x="5170976" y="4457486"/>
              <a:ext cx="111868" cy="141051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/>
            <p:cNvSpPr/>
            <p:nvPr/>
          </p:nvSpPr>
          <p:spPr>
            <a:xfrm rot="18670150">
              <a:off x="2596066" y="4085188"/>
              <a:ext cx="1578867" cy="96252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9363086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Aiming off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1444336"/>
            <a:ext cx="8654184" cy="123163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dirty="0"/>
              <a:t>Reduces the chance of missing </a:t>
            </a:r>
            <a:br>
              <a:rPr lang="en-GB" dirty="0"/>
            </a:br>
            <a:r>
              <a:rPr lang="en-GB" dirty="0"/>
              <a:t>your intended point.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13895" y="2797486"/>
            <a:ext cx="8072904" cy="3835159"/>
            <a:chOff x="238617" y="2159676"/>
            <a:chExt cx="8705356" cy="413561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617" y="2159676"/>
              <a:ext cx="8705356" cy="4135615"/>
            </a:xfrm>
            <a:prstGeom prst="rect">
              <a:avLst/>
            </a:prstGeom>
          </p:spPr>
        </p:pic>
        <p:sp>
          <p:nvSpPr>
            <p:cNvPr id="6" name="Oval 5"/>
            <p:cNvSpPr/>
            <p:nvPr/>
          </p:nvSpPr>
          <p:spPr>
            <a:xfrm>
              <a:off x="5287108" y="5158155"/>
              <a:ext cx="128954" cy="15239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" name="Straight Arrow Connector 6"/>
            <p:cNvCxnSpPr/>
            <p:nvPr/>
          </p:nvCxnSpPr>
          <p:spPr>
            <a:xfrm>
              <a:off x="3692769" y="3821723"/>
              <a:ext cx="11723" cy="51581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H="1" flipV="1">
              <a:off x="3399692" y="4973216"/>
              <a:ext cx="1887418" cy="261139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V="1">
              <a:off x="3352799" y="4568768"/>
              <a:ext cx="281352" cy="328249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38245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Types of maps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4648200" y="2366682"/>
            <a:ext cx="4184074" cy="3759481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Orienteering </a:t>
            </a:r>
          </a:p>
          <a:p>
            <a:pPr lvl="1"/>
            <a:r>
              <a:rPr lang="en-GB" dirty="0"/>
              <a:t>Very detailed </a:t>
            </a:r>
          </a:p>
          <a:p>
            <a:pPr lvl="1"/>
            <a:r>
              <a:rPr lang="en-GB" dirty="0"/>
              <a:t>Come in a variety of scales</a:t>
            </a:r>
          </a:p>
          <a:p>
            <a:pPr lvl="1"/>
            <a:r>
              <a:rPr lang="en-GB" dirty="0"/>
              <a:t>Great for learning Navigation</a:t>
            </a:r>
          </a:p>
          <a:p>
            <a:endParaRPr lang="en-GB" dirty="0"/>
          </a:p>
        </p:txBody>
      </p:sp>
      <p:pic>
        <p:nvPicPr>
          <p:cNvPr id="11" name="Content Placeholder 10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25" y="2524239"/>
            <a:ext cx="4244975" cy="242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935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Types of maps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553174"/>
            <a:ext cx="4184074" cy="3572989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1:25 Ordinance Survey </a:t>
            </a:r>
          </a:p>
          <a:p>
            <a:pPr lvl="1"/>
            <a:r>
              <a:rPr lang="en-GB" dirty="0"/>
              <a:t>Lots of detail.</a:t>
            </a:r>
          </a:p>
          <a:p>
            <a:pPr lvl="1"/>
            <a:r>
              <a:rPr lang="en-GB" dirty="0"/>
              <a:t>Show all rights of way and open access land.</a:t>
            </a:r>
          </a:p>
          <a:p>
            <a:pPr lvl="1"/>
            <a:r>
              <a:rPr lang="en-GB" dirty="0"/>
              <a:t>1 Square = 1 Kilometre </a:t>
            </a:r>
          </a:p>
          <a:p>
            <a:endParaRPr lang="en-GB" dirty="0"/>
          </a:p>
        </p:txBody>
      </p:sp>
      <p:pic>
        <p:nvPicPr>
          <p:cNvPr id="5" name="Content Placeholder 4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25" y="2553174"/>
            <a:ext cx="4244975" cy="2370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406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Types of maps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759739"/>
            <a:ext cx="4184074" cy="3366424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1:50 Ordinance Survey</a:t>
            </a:r>
          </a:p>
          <a:p>
            <a:pPr lvl="1"/>
            <a:r>
              <a:rPr lang="en-GB" dirty="0"/>
              <a:t>Less detailed than 1:25.</a:t>
            </a:r>
          </a:p>
          <a:p>
            <a:pPr lvl="1"/>
            <a:r>
              <a:rPr lang="en-GB" dirty="0"/>
              <a:t>Great for planning a long distance route.</a:t>
            </a:r>
          </a:p>
          <a:p>
            <a:pPr lvl="1"/>
            <a:r>
              <a:rPr lang="en-GB" dirty="0"/>
              <a:t>Contours are every 10m.</a:t>
            </a:r>
          </a:p>
          <a:p>
            <a:endParaRPr lang="en-GB" dirty="0"/>
          </a:p>
        </p:txBody>
      </p:sp>
      <p:pic>
        <p:nvPicPr>
          <p:cNvPr id="5" name="Content Placeholder 4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65" y="2696879"/>
            <a:ext cx="4344635" cy="2681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65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/>
              <a:t>Map symbols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72" t="16526" r="33432" b="28472"/>
          <a:stretch/>
        </p:blipFill>
        <p:spPr>
          <a:xfrm>
            <a:off x="933205" y="1384391"/>
            <a:ext cx="1348155" cy="15891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662" y="1681728"/>
            <a:ext cx="1402126" cy="13003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090" y="1276009"/>
            <a:ext cx="1412265" cy="21117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" t="2154" r="1303" b="1411"/>
          <a:stretch/>
        </p:blipFill>
        <p:spPr>
          <a:xfrm>
            <a:off x="5317972" y="3864354"/>
            <a:ext cx="2778369" cy="175175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189"/>
          <a:stretch/>
        </p:blipFill>
        <p:spPr>
          <a:xfrm>
            <a:off x="1541037" y="4081909"/>
            <a:ext cx="2333625" cy="131664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06220" y="3196884"/>
            <a:ext cx="13481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Campsite</a:t>
            </a:r>
            <a:r>
              <a:rPr lang="en-GB" dirty="0"/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58841" y="3196884"/>
            <a:ext cx="20337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Nature reserve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056102" y="3196884"/>
            <a:ext cx="10402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School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40910" y="5683641"/>
            <a:ext cx="8428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Trees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39294" y="5681590"/>
            <a:ext cx="15357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View point</a:t>
            </a:r>
          </a:p>
        </p:txBody>
      </p:sp>
    </p:spTree>
    <p:extLst>
      <p:ext uri="{BB962C8B-B14F-4D97-AF65-F5344CB8AC3E}">
        <p14:creationId xmlns:p14="http://schemas.microsoft.com/office/powerpoint/2010/main" val="963730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/>
              <a:t>Contours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511" y="975830"/>
            <a:ext cx="3629054" cy="265250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8616" y="975830"/>
            <a:ext cx="50608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 contour line joins points of equal height and they do this at intervals usually of 10m above sea level.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Contours are the most reliable information on our maps.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62"/>
          <a:stretch/>
        </p:blipFill>
        <p:spPr>
          <a:xfrm>
            <a:off x="2178710" y="3492349"/>
            <a:ext cx="3836500" cy="2716309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H="1">
            <a:off x="5119511" y="4197427"/>
            <a:ext cx="1204171" cy="52880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1723293" y="4461831"/>
            <a:ext cx="1317362" cy="107965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4395730" y="5100810"/>
            <a:ext cx="495759" cy="121185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631513" y="3833870"/>
            <a:ext cx="957550" cy="17627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5721596" y="5321147"/>
            <a:ext cx="756322" cy="62106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323682" y="3969439"/>
            <a:ext cx="6169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Top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53005" y="5742156"/>
            <a:ext cx="18303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Re-entrant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825388" y="6236591"/>
            <a:ext cx="16525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Steep slope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41942" y="5431624"/>
            <a:ext cx="9217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Ridge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18566" y="3397146"/>
            <a:ext cx="1332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Shallow Slope</a:t>
            </a:r>
          </a:p>
        </p:txBody>
      </p:sp>
    </p:spTree>
    <p:extLst>
      <p:ext uri="{BB962C8B-B14F-4D97-AF65-F5344CB8AC3E}">
        <p14:creationId xmlns:p14="http://schemas.microsoft.com/office/powerpoint/2010/main" val="23227181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5 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b="1" dirty="0"/>
              <a:t>Destination – </a:t>
            </a:r>
            <a:r>
              <a:rPr lang="en-GB" dirty="0"/>
              <a:t>“Where am I going?”</a:t>
            </a:r>
            <a:r>
              <a:rPr lang="en-GB" b="1" dirty="0"/>
              <a:t> </a:t>
            </a:r>
            <a:endParaRPr lang="en-GB" dirty="0"/>
          </a:p>
          <a:p>
            <a:r>
              <a:rPr lang="en-GB" b="1" dirty="0"/>
              <a:t>Direction – </a:t>
            </a:r>
            <a:r>
              <a:rPr lang="en-GB" dirty="0"/>
              <a:t>“Which way am I going?”</a:t>
            </a:r>
          </a:p>
          <a:p>
            <a:r>
              <a:rPr lang="en-GB" b="1" dirty="0"/>
              <a:t>Distance – </a:t>
            </a:r>
            <a:r>
              <a:rPr lang="en-GB" dirty="0"/>
              <a:t>“How far is it?”</a:t>
            </a:r>
          </a:p>
          <a:p>
            <a:r>
              <a:rPr lang="en-GB" b="1" dirty="0"/>
              <a:t>Duration - </a:t>
            </a:r>
            <a:r>
              <a:rPr lang="en-GB" dirty="0"/>
              <a:t>“How long is it going to take me?”</a:t>
            </a:r>
            <a:r>
              <a:rPr lang="en-GB" b="1" dirty="0"/>
              <a:t> </a:t>
            </a:r>
            <a:endParaRPr lang="en-GB" dirty="0"/>
          </a:p>
          <a:p>
            <a:r>
              <a:rPr lang="en-GB" b="1" dirty="0"/>
              <a:t>Details – </a:t>
            </a:r>
            <a:r>
              <a:rPr lang="en-GB" dirty="0"/>
              <a:t>“What am I going to see along the way?”</a:t>
            </a:r>
          </a:p>
          <a:p>
            <a:endParaRPr lang="en-GB" dirty="0"/>
          </a:p>
          <a:p>
            <a:r>
              <a:rPr lang="en-GB" dirty="0"/>
              <a:t>Remembering and using these questions can help you plan your route and prevent you from getting lost on your expedition.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96972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/>
              <a:t>Compass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582" y="2415055"/>
            <a:ext cx="4514286" cy="2238095"/>
          </a:xfrm>
          <a:prstGeom prst="rect">
            <a:avLst/>
          </a:prstGeom>
        </p:spPr>
      </p:pic>
      <p:cxnSp>
        <p:nvCxnSpPr>
          <p:cNvPr id="21" name="Straight Arrow Connector 20"/>
          <p:cNvCxnSpPr/>
          <p:nvPr/>
        </p:nvCxnSpPr>
        <p:spPr>
          <a:xfrm flipH="1" flipV="1">
            <a:off x="6295698" y="3237186"/>
            <a:ext cx="1188811" cy="29691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5244662" y="1555531"/>
            <a:ext cx="178676" cy="168165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1597572" y="2028497"/>
            <a:ext cx="1064759" cy="86184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3794234" y="3534103"/>
            <a:ext cx="357352" cy="172106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2066334" y="3534102"/>
            <a:ext cx="1128811" cy="150560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6295698" y="4035972"/>
            <a:ext cx="357350" cy="12192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5812222" y="2028497"/>
            <a:ext cx="1272894" cy="134532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3972910" y="1520140"/>
            <a:ext cx="1019504" cy="191381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26972" y="1659165"/>
            <a:ext cx="14083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Romer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scales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892413" y="919293"/>
            <a:ext cx="1692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Orienting lines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584965" y="1429738"/>
            <a:ext cx="19942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Compass needle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456226" y="3237186"/>
            <a:ext cx="15801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Compass housing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715804" y="5249182"/>
            <a:ext cx="16262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Baseplate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594537" y="5249182"/>
            <a:ext cx="13978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Magnifier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307408" y="4992136"/>
            <a:ext cx="14083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Direction of travel arrow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715794" y="1172692"/>
            <a:ext cx="16101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Orienting arrow </a:t>
            </a:r>
          </a:p>
        </p:txBody>
      </p:sp>
    </p:spTree>
    <p:extLst>
      <p:ext uri="{BB962C8B-B14F-4D97-AF65-F5344CB8AC3E}">
        <p14:creationId xmlns:p14="http://schemas.microsoft.com/office/powerpoint/2010/main" val="30776971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Taking a bearing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1350818"/>
            <a:ext cx="4899399" cy="477534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b="1" dirty="0"/>
              <a:t>From the map to the </a:t>
            </a:r>
            <a:br>
              <a:rPr lang="en-GB" b="1" dirty="0"/>
            </a:br>
            <a:r>
              <a:rPr lang="en-GB" b="1" dirty="0"/>
              <a:t>real world</a:t>
            </a:r>
          </a:p>
          <a:p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Line up the edge of the base plate from your start point to the end point.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Turn the compass housing so that the orientating arrow lines up with the grid lines running north.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Take the compass off the map and turn the compass so that the red needle lines up with the red arrow.</a:t>
            </a:r>
          </a:p>
          <a:p>
            <a:endParaRPr lang="en-GB" dirty="0"/>
          </a:p>
        </p:txBody>
      </p:sp>
      <p:pic>
        <p:nvPicPr>
          <p:cNvPr id="5" name="Content Placeholder 4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485" y="2294226"/>
            <a:ext cx="2926080" cy="2888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864997"/>
      </p:ext>
    </p:extLst>
  </p:cSld>
  <p:clrMapOvr>
    <a:masterClrMapping/>
  </p:clrMapOvr>
</p:sld>
</file>

<file path=ppt/theme/theme1.xml><?xml version="1.0" encoding="utf-8"?>
<a:theme xmlns:a="http://schemas.openxmlformats.org/drawingml/2006/main" name="DofE Standard Presentation Template (1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1452A30E06404D8DD6D2BE53355641" ma:contentTypeVersion="0" ma:contentTypeDescription="Create a new document." ma:contentTypeScope="" ma:versionID="23a00bba929d6a68d28b85f58c41fe3d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36FF631-B86D-4DFE-B30E-650EAE25A47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1BD7B0A-EB58-4C39-A3A3-0EFD7E2295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9509E33F-A580-4FB5-BAB2-C77B4AE9424C}">
  <ds:schemaRefs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dcmitype/"/>
    <ds:schemaRef ds:uri="http://purl.org/dc/terms/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DofE Standard Presentation Template (1)</Template>
  <TotalTime>174</TotalTime>
  <Words>636</Words>
  <Application>Microsoft Office PowerPoint</Application>
  <PresentationFormat>On-screen Show (4:3)</PresentationFormat>
  <Paragraphs>115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DofE Standard Presentation Template (1)</vt:lpstr>
      <vt:lpstr>Navigation and route planning</vt:lpstr>
      <vt:lpstr>Types of maps</vt:lpstr>
      <vt:lpstr>Types of maps</vt:lpstr>
      <vt:lpstr>Types of maps</vt:lpstr>
      <vt:lpstr>PowerPoint Presentation</vt:lpstr>
      <vt:lpstr>PowerPoint Presentation</vt:lpstr>
      <vt:lpstr>The 5 Ds</vt:lpstr>
      <vt:lpstr>PowerPoint Presentation</vt:lpstr>
      <vt:lpstr>Taking a bearing</vt:lpstr>
      <vt:lpstr>Taking a bearing</vt:lpstr>
      <vt:lpstr>Grid reference</vt:lpstr>
      <vt:lpstr>6 Figure Grid Reference</vt:lpstr>
      <vt:lpstr>Timing and pacing</vt:lpstr>
      <vt:lpstr>Plan a leg</vt:lpstr>
      <vt:lpstr>Hand rail</vt:lpstr>
      <vt:lpstr>Catching future</vt:lpstr>
      <vt:lpstr>Aiming off</vt:lpstr>
    </vt:vector>
  </TitlesOfParts>
  <Company>The Duke of Edinburgh's Award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Jamie Mitchell</dc:creator>
  <cp:lastModifiedBy>peter stewart</cp:lastModifiedBy>
  <cp:revision>42</cp:revision>
  <dcterms:created xsi:type="dcterms:W3CDTF">2014-10-29T13:46:33Z</dcterms:created>
  <dcterms:modified xsi:type="dcterms:W3CDTF">2020-05-14T17:22:39Z</dcterms:modified>
</cp:coreProperties>
</file>