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9BEC71-0218-471C-BD24-F234DCFB94AE}" type="datetimeFigureOut">
              <a:rPr lang="en-GB" smtClean="0"/>
              <a:t>04/11/2014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08EEE73-3983-4949-A81E-89CAB7200D7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BEC71-0218-471C-BD24-F234DCFB94AE}"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BEC71-0218-471C-BD24-F234DCFB94AE}"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192FA663-BB60-43A3-B5E6-992A9A0E8B1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4"/>
          <p:cNvSpPr>
            <a:spLocks noGrp="1" noChangeArrowheads="1"/>
          </p:cNvSpPr>
          <p:nvPr>
            <p:ph type="dt" sz="half" idx="10"/>
          </p:nvPr>
        </p:nvSpPr>
        <p:spPr>
          <a:ln/>
        </p:spPr>
        <p:txBody>
          <a:bodyPr/>
          <a:lstStyle>
            <a:lvl1pPr>
              <a:defRPr/>
            </a:lvl1pPr>
          </a:lstStyle>
          <a:p>
            <a:pPr>
              <a:defRPr/>
            </a:pPr>
            <a:endParaRPr lang="en-GB"/>
          </a:p>
        </p:txBody>
      </p:sp>
      <p:sp>
        <p:nvSpPr>
          <p:cNvPr id="6" name="Rectangle 25"/>
          <p:cNvSpPr>
            <a:spLocks noGrp="1" noChangeArrowheads="1"/>
          </p:cNvSpPr>
          <p:nvPr>
            <p:ph type="ftr" sz="quarter" idx="11"/>
          </p:nvPr>
        </p:nvSpPr>
        <p:spPr>
          <a:ln/>
        </p:spPr>
        <p:txBody>
          <a:bodyPr/>
          <a:lstStyle>
            <a:lvl1pPr>
              <a:defRPr/>
            </a:lvl1pPr>
          </a:lstStyle>
          <a:p>
            <a:pPr>
              <a:defRPr/>
            </a:pPr>
            <a:endParaRPr lang="en-GB"/>
          </a:p>
        </p:txBody>
      </p:sp>
      <p:sp>
        <p:nvSpPr>
          <p:cNvPr id="7" name="Rectangle 26"/>
          <p:cNvSpPr>
            <a:spLocks noGrp="1" noChangeArrowheads="1"/>
          </p:cNvSpPr>
          <p:nvPr>
            <p:ph type="sldNum" sz="quarter" idx="12"/>
          </p:nvPr>
        </p:nvSpPr>
        <p:spPr>
          <a:ln/>
        </p:spPr>
        <p:txBody>
          <a:bodyPr/>
          <a:lstStyle>
            <a:lvl1pPr>
              <a:defRPr/>
            </a:lvl1pPr>
          </a:lstStyle>
          <a:p>
            <a:pPr>
              <a:defRPr/>
            </a:pPr>
            <a:fld id="{9DD2F41B-34D7-421A-B1AE-1EB891A3195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BEC71-0218-471C-BD24-F234DCFB94AE}"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9BEC71-0218-471C-BD24-F234DCFB94AE}"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EEE73-3983-4949-A81E-89CAB7200D7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9BEC71-0218-471C-BD24-F234DCFB94AE}"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9BEC71-0218-471C-BD24-F234DCFB94AE}" type="datetimeFigureOut">
              <a:rPr lang="en-GB" smtClean="0"/>
              <a:t>04/11/2014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BEC71-0218-471C-BD24-F234DCFB94AE}" type="datetimeFigureOut">
              <a:rPr lang="en-GB" smtClean="0"/>
              <a:t>04/11/2014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BEC71-0218-471C-BD24-F234DCFB94AE}" type="datetimeFigureOut">
              <a:rPr lang="en-GB" smtClean="0"/>
              <a:t>04/11/2014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9BEC71-0218-471C-BD24-F234DCFB94AE}"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EEE73-3983-4949-A81E-89CAB7200D7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BEC71-0218-471C-BD24-F234DCFB94AE}"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08EEE73-3983-4949-A81E-89CAB7200D74}"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9BEC71-0218-471C-BD24-F234DCFB94AE}" type="datetimeFigureOut">
              <a:rPr lang="en-GB" smtClean="0"/>
              <a:t>04/11/2014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8EEE73-3983-4949-A81E-89CAB7200D74}"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toffice.gov.uk/" TargetMode="External"/><Relationship Id="rId2" Type="http://schemas.openxmlformats.org/officeDocument/2006/relationships/hyperlink" Target="http://www.mwis.org.uk/"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biber.fsnet.co.uk/weather.htm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otf.edu/ete/modules/k4/online/Wonline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851648" cy="1049288"/>
          </a:xfrm>
        </p:spPr>
        <p:txBody>
          <a:bodyPr/>
          <a:lstStyle/>
          <a:p>
            <a:pPr algn="ctr"/>
            <a:r>
              <a:rPr lang="en-GB" dirty="0" smtClean="0">
                <a:latin typeface="Comic Sans MS" pitchFamily="66" charset="0"/>
              </a:rPr>
              <a:t>The Weather</a:t>
            </a:r>
            <a:endParaRPr lang="en-GB" dirty="0">
              <a:latin typeface="Comic Sans MS" pitchFamily="66" charset="0"/>
            </a:endParaRPr>
          </a:p>
        </p:txBody>
      </p:sp>
      <p:sp>
        <p:nvSpPr>
          <p:cNvPr id="3" name="Subtitle 2"/>
          <p:cNvSpPr>
            <a:spLocks noGrp="1"/>
          </p:cNvSpPr>
          <p:nvPr>
            <p:ph type="subTitle" idx="1"/>
          </p:nvPr>
        </p:nvSpPr>
        <p:spPr/>
        <p:txBody>
          <a:bodyPr/>
          <a:lstStyle/>
          <a:p>
            <a:r>
              <a:rPr lang="en-GB" dirty="0" smtClean="0"/>
              <a:t>d</a:t>
            </a:r>
            <a:endParaRPr lang="en-GB" dirty="0"/>
          </a:p>
        </p:txBody>
      </p:sp>
      <p:pic>
        <p:nvPicPr>
          <p:cNvPr id="49154" name="Picture 2" descr="https://encrypted-tbn1.gstatic.com/images?q=tbn:ANd9GcRX9J7L--90rMqmW_Dl0dvflupoXJ5YP3qpDhmn_8bdLyB7Sb-K"/>
          <p:cNvPicPr>
            <a:picLocks noChangeAspect="1" noChangeArrowheads="1"/>
          </p:cNvPicPr>
          <p:nvPr/>
        </p:nvPicPr>
        <p:blipFill>
          <a:blip r:embed="rId2" cstate="print"/>
          <a:srcRect/>
          <a:stretch>
            <a:fillRect/>
          </a:stretch>
        </p:blipFill>
        <p:spPr bwMode="auto">
          <a:xfrm>
            <a:off x="539552" y="2060848"/>
            <a:ext cx="2705100" cy="1685926"/>
          </a:xfrm>
          <a:prstGeom prst="rect">
            <a:avLst/>
          </a:prstGeom>
          <a:noFill/>
        </p:spPr>
      </p:pic>
      <p:pic>
        <p:nvPicPr>
          <p:cNvPr id="49156" name="Picture 4" descr="http://upload.wikimedia.org/wikipedia/commons/8/8a/Windblown_trees,_Humphrey_Head_-_geograph.org.uk_-_48659.jpg"/>
          <p:cNvPicPr>
            <a:picLocks noChangeAspect="1" noChangeArrowheads="1"/>
          </p:cNvPicPr>
          <p:nvPr/>
        </p:nvPicPr>
        <p:blipFill>
          <a:blip r:embed="rId3" cstate="print"/>
          <a:srcRect/>
          <a:stretch>
            <a:fillRect/>
          </a:stretch>
        </p:blipFill>
        <p:spPr bwMode="auto">
          <a:xfrm>
            <a:off x="4788024" y="2132856"/>
            <a:ext cx="4079776" cy="3059832"/>
          </a:xfrm>
          <a:prstGeom prst="rect">
            <a:avLst/>
          </a:prstGeom>
          <a:noFill/>
        </p:spPr>
      </p:pic>
      <p:pic>
        <p:nvPicPr>
          <p:cNvPr id="6" name="Picture 5" descr="29704468.jpg"/>
          <p:cNvPicPr>
            <a:picLocks noChangeAspect="1"/>
          </p:cNvPicPr>
          <p:nvPr/>
        </p:nvPicPr>
        <p:blipFill>
          <a:blip r:embed="rId4" cstate="print"/>
          <a:stretch>
            <a:fillRect/>
          </a:stretch>
        </p:blipFill>
        <p:spPr>
          <a:xfrm>
            <a:off x="1403648" y="3717032"/>
            <a:ext cx="3814762" cy="2552700"/>
          </a:xfrm>
          <a:prstGeom prst="rect">
            <a:avLst/>
          </a:prstGeom>
        </p:spPr>
      </p:pic>
      <p:pic>
        <p:nvPicPr>
          <p:cNvPr id="7" name="Picture 6" descr="DofE expedition.jpg"/>
          <p:cNvPicPr>
            <a:picLocks noChangeAspect="1"/>
          </p:cNvPicPr>
          <p:nvPr/>
        </p:nvPicPr>
        <p:blipFill>
          <a:blip r:embed="rId5" cstate="print"/>
          <a:stretch>
            <a:fillRect/>
          </a:stretch>
        </p:blipFill>
        <p:spPr>
          <a:xfrm>
            <a:off x="285720" y="6000768"/>
            <a:ext cx="1428760" cy="6295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GB" smtClean="0">
                <a:latin typeface="Comic Sans MS" pitchFamily="66" charset="0"/>
              </a:rPr>
              <a:t>Clouds</a:t>
            </a:r>
          </a:p>
        </p:txBody>
      </p:sp>
      <p:sp>
        <p:nvSpPr>
          <p:cNvPr id="32771" name="Rectangle 3"/>
          <p:cNvSpPr>
            <a:spLocks noGrp="1" noChangeArrowheads="1"/>
          </p:cNvSpPr>
          <p:nvPr>
            <p:ph idx="1"/>
          </p:nvPr>
        </p:nvSpPr>
        <p:spPr/>
        <p:txBody>
          <a:bodyPr/>
          <a:lstStyle/>
          <a:p>
            <a:pPr eaLnBrk="1" hangingPunct="1"/>
            <a:endParaRPr lang="en-GB" dirty="0" smtClean="0">
              <a:latin typeface="Comic Sans MS" pitchFamily="66" charset="0"/>
            </a:endParaRPr>
          </a:p>
          <a:p>
            <a:pPr eaLnBrk="1" hangingPunct="1"/>
            <a:r>
              <a:rPr lang="en-GB" dirty="0" smtClean="0">
                <a:latin typeface="Comic Sans MS" pitchFamily="66" charset="0"/>
              </a:rPr>
              <a:t>There are four main families of cloud, based on the height at which they form.</a:t>
            </a:r>
          </a:p>
          <a:p>
            <a:pPr eaLnBrk="1" hangingPunct="1"/>
            <a:r>
              <a:rPr lang="en-GB" dirty="0" smtClean="0">
                <a:latin typeface="Comic Sans MS" pitchFamily="66" charset="0"/>
              </a:rPr>
              <a:t>There are many other types of cloud within these families.</a:t>
            </a:r>
          </a:p>
          <a:p>
            <a:pPr eaLnBrk="1" hangingPunct="1"/>
            <a:r>
              <a:rPr lang="en-GB" dirty="0" smtClean="0">
                <a:latin typeface="Comic Sans MS" pitchFamily="66" charset="0"/>
              </a:rPr>
              <a:t>We will have a look at the most common.</a:t>
            </a: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7" name="Rectangle 7"/>
          <p:cNvSpPr>
            <a:spLocks noGrp="1" noChangeArrowheads="1"/>
          </p:cNvSpPr>
          <p:nvPr>
            <p:ph type="title"/>
          </p:nvPr>
        </p:nvSpPr>
        <p:spPr/>
        <p:txBody>
          <a:bodyPr/>
          <a:lstStyle/>
          <a:p>
            <a:pPr eaLnBrk="1" hangingPunct="1">
              <a:defRPr/>
            </a:pPr>
            <a:r>
              <a:rPr lang="en-GB" smtClean="0">
                <a:latin typeface="Comic Sans MS" pitchFamily="66" charset="0"/>
              </a:rPr>
              <a:t>Cirrus</a:t>
            </a:r>
          </a:p>
        </p:txBody>
      </p:sp>
      <p:sp>
        <p:nvSpPr>
          <p:cNvPr id="33795" name="Rectangle 8"/>
          <p:cNvSpPr>
            <a:spLocks noGrp="1" noChangeArrowheads="1"/>
          </p:cNvSpPr>
          <p:nvPr>
            <p:ph sz="half" idx="1"/>
          </p:nvPr>
        </p:nvSpPr>
        <p:spPr/>
        <p:txBody>
          <a:bodyPr/>
          <a:lstStyle/>
          <a:p>
            <a:pPr eaLnBrk="1" hangingPunct="1"/>
            <a:endParaRPr lang="en-US" sz="2800" smtClean="0">
              <a:latin typeface="Comic Sans MS" pitchFamily="66" charset="0"/>
            </a:endParaRPr>
          </a:p>
        </p:txBody>
      </p:sp>
      <p:sp>
        <p:nvSpPr>
          <p:cNvPr id="33796" name="Rectangle 9"/>
          <p:cNvSpPr>
            <a:spLocks noGrp="1" noChangeArrowheads="1"/>
          </p:cNvSpPr>
          <p:nvPr>
            <p:ph type="body" sz="half" idx="2"/>
          </p:nvPr>
        </p:nvSpPr>
        <p:spPr/>
        <p:txBody>
          <a:bodyPr/>
          <a:lstStyle/>
          <a:p>
            <a:pPr eaLnBrk="1" hangingPunct="1"/>
            <a:r>
              <a:rPr lang="en-GB" sz="2800" smtClean="0">
                <a:latin typeface="Comic Sans MS" pitchFamily="66" charset="0"/>
              </a:rPr>
              <a:t>Cirrus show that there is a lot of wind high in the atmosphere which means that the weather is probably about to change. Often seen before a warm front.</a:t>
            </a:r>
          </a:p>
          <a:p>
            <a:pPr eaLnBrk="1" hangingPunct="1"/>
            <a:endParaRPr lang="en-GB" sz="2800" smtClean="0">
              <a:latin typeface="Comic Sans MS" pitchFamily="66" charset="0"/>
            </a:endParaRPr>
          </a:p>
        </p:txBody>
      </p:sp>
      <p:pic>
        <p:nvPicPr>
          <p:cNvPr id="33797" name="Picture 6"/>
          <p:cNvPicPr>
            <a:picLocks noChangeAspect="1" noChangeArrowheads="1"/>
          </p:cNvPicPr>
          <p:nvPr/>
        </p:nvPicPr>
        <p:blipFill>
          <a:blip r:embed="rId2" cstate="print"/>
          <a:srcRect/>
          <a:stretch>
            <a:fillRect/>
          </a:stretch>
        </p:blipFill>
        <p:spPr bwMode="auto">
          <a:xfrm>
            <a:off x="539750" y="1700213"/>
            <a:ext cx="3848100" cy="4249737"/>
          </a:xfrm>
          <a:prstGeom prst="rect">
            <a:avLst/>
          </a:prstGeom>
          <a:noFill/>
          <a:ln w="9525">
            <a:noFill/>
            <a:miter lim="800000"/>
            <a:headEnd/>
            <a:tailEnd/>
          </a:ln>
        </p:spPr>
      </p:pic>
      <p:pic>
        <p:nvPicPr>
          <p:cNvPr id="6" name="Picture 5"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pPr eaLnBrk="1" hangingPunct="1">
              <a:defRPr/>
            </a:pPr>
            <a:r>
              <a:rPr lang="en-GB" smtClean="0">
                <a:latin typeface="Comic Sans MS" pitchFamily="66" charset="0"/>
              </a:rPr>
              <a:t>Altostratus</a:t>
            </a:r>
          </a:p>
        </p:txBody>
      </p:sp>
      <p:pic>
        <p:nvPicPr>
          <p:cNvPr id="34820" name="Picture 7"/>
          <p:cNvPicPr>
            <a:picLocks noGrp="1" noChangeAspect="1" noChangeArrowheads="1"/>
          </p:cNvPicPr>
          <p:nvPr>
            <p:ph sz="half" idx="1"/>
          </p:nvPr>
        </p:nvPicPr>
        <p:blipFill>
          <a:blip r:embed="rId2" cstate="print"/>
          <a:srcRect/>
          <a:stretch>
            <a:fillRect/>
          </a:stretch>
        </p:blipFill>
        <p:spPr>
          <a:xfrm>
            <a:off x="755650" y="1844675"/>
            <a:ext cx="3652838" cy="3741738"/>
          </a:xfrm>
          <a:noFill/>
        </p:spPr>
      </p:pic>
      <p:sp>
        <p:nvSpPr>
          <p:cNvPr id="34819" name="Rectangle 6"/>
          <p:cNvSpPr>
            <a:spLocks noGrp="1" noChangeArrowheads="1"/>
          </p:cNvSpPr>
          <p:nvPr>
            <p:ph type="body" sz="half" idx="2"/>
          </p:nvPr>
        </p:nvSpPr>
        <p:spPr/>
        <p:txBody>
          <a:bodyPr/>
          <a:lstStyle/>
          <a:p>
            <a:pPr eaLnBrk="1" hangingPunct="1"/>
            <a:r>
              <a:rPr lang="en-GB" sz="2800" smtClean="0">
                <a:latin typeface="Comic Sans MS" pitchFamily="66" charset="0"/>
              </a:rPr>
              <a:t>Altostratus forms when large areas of air are moving slowly upwards. Can be seen before a warm or occluded front.</a:t>
            </a:r>
          </a:p>
        </p:txBody>
      </p:sp>
      <p:pic>
        <p:nvPicPr>
          <p:cNvPr id="5" name="Picture 4"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pPr eaLnBrk="1" hangingPunct="1">
              <a:defRPr/>
            </a:pPr>
            <a:r>
              <a:rPr lang="en-GB" smtClean="0"/>
              <a:t>Stratus</a:t>
            </a:r>
          </a:p>
        </p:txBody>
      </p:sp>
      <p:pic>
        <p:nvPicPr>
          <p:cNvPr id="35844" name="Picture 7"/>
          <p:cNvPicPr>
            <a:picLocks noGrp="1" noChangeAspect="1" noChangeArrowheads="1"/>
          </p:cNvPicPr>
          <p:nvPr>
            <p:ph sz="half" idx="1"/>
          </p:nvPr>
        </p:nvPicPr>
        <p:blipFill>
          <a:blip r:embed="rId2" cstate="print"/>
          <a:srcRect/>
          <a:stretch>
            <a:fillRect/>
          </a:stretch>
        </p:blipFill>
        <p:spPr>
          <a:xfrm>
            <a:off x="395288" y="1916113"/>
            <a:ext cx="4040187" cy="4176712"/>
          </a:xfrm>
          <a:noFill/>
        </p:spPr>
      </p:pic>
      <p:sp>
        <p:nvSpPr>
          <p:cNvPr id="35843" name="Rectangle 6"/>
          <p:cNvSpPr>
            <a:spLocks noGrp="1" noChangeArrowheads="1"/>
          </p:cNvSpPr>
          <p:nvPr>
            <p:ph type="body" sz="half" idx="2"/>
          </p:nvPr>
        </p:nvSpPr>
        <p:spPr/>
        <p:txBody>
          <a:bodyPr/>
          <a:lstStyle/>
          <a:p>
            <a:pPr eaLnBrk="1" hangingPunct="1"/>
            <a:r>
              <a:rPr lang="en-GB" sz="2800" smtClean="0"/>
              <a:t>Stratus formed when the air is very humid and often produces drizzle. Usually found in the warm sector.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pPr eaLnBrk="1" hangingPunct="1">
              <a:defRPr/>
            </a:pPr>
            <a:r>
              <a:rPr lang="en-GB" smtClean="0"/>
              <a:t>Cumulus</a:t>
            </a:r>
          </a:p>
        </p:txBody>
      </p:sp>
      <p:pic>
        <p:nvPicPr>
          <p:cNvPr id="36868" name="Picture 7"/>
          <p:cNvPicPr>
            <a:picLocks noGrp="1" noChangeAspect="1" noChangeArrowheads="1"/>
          </p:cNvPicPr>
          <p:nvPr>
            <p:ph sz="half" idx="1"/>
          </p:nvPr>
        </p:nvPicPr>
        <p:blipFill>
          <a:blip r:embed="rId2" cstate="print"/>
          <a:srcRect/>
          <a:stretch>
            <a:fillRect/>
          </a:stretch>
        </p:blipFill>
        <p:spPr>
          <a:xfrm>
            <a:off x="395288" y="1628775"/>
            <a:ext cx="4181475" cy="4321175"/>
          </a:xfrm>
          <a:noFill/>
        </p:spPr>
      </p:pic>
      <p:sp>
        <p:nvSpPr>
          <p:cNvPr id="36867" name="Rectangle 6"/>
          <p:cNvSpPr>
            <a:spLocks noGrp="1" noChangeArrowheads="1"/>
          </p:cNvSpPr>
          <p:nvPr>
            <p:ph type="body" sz="half" idx="2"/>
          </p:nvPr>
        </p:nvSpPr>
        <p:spPr/>
        <p:txBody>
          <a:bodyPr/>
          <a:lstStyle/>
          <a:p>
            <a:pPr eaLnBrk="1" hangingPunct="1">
              <a:lnSpc>
                <a:spcPct val="90000"/>
              </a:lnSpc>
            </a:pPr>
            <a:r>
              <a:rPr lang="en-GB" sz="2000" smtClean="0"/>
              <a:t>Cumulus is a fair weather cloud. Found when there us a ridge of high pressure in the warm sector or near the coast during an anticyclone where they show that there is a sea breeze.They are fluffy and white and you usually see them on warm summers days. If they start to pile on top of each other they create cumulonimbus clouds which will signify a storm.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GB" smtClean="0">
                <a:latin typeface="Comic Sans MS" pitchFamily="66" charset="0"/>
              </a:rPr>
              <a:t>Forecasting</a:t>
            </a:r>
          </a:p>
        </p:txBody>
      </p:sp>
      <p:sp>
        <p:nvSpPr>
          <p:cNvPr id="37891" name="Rectangle 3"/>
          <p:cNvSpPr>
            <a:spLocks noGrp="1" noChangeArrowheads="1"/>
          </p:cNvSpPr>
          <p:nvPr>
            <p:ph idx="1"/>
          </p:nvPr>
        </p:nvSpPr>
        <p:spPr/>
        <p:txBody>
          <a:bodyPr/>
          <a:lstStyle/>
          <a:p>
            <a:pPr eaLnBrk="1" hangingPunct="1"/>
            <a:r>
              <a:rPr lang="en-GB" smtClean="0">
                <a:latin typeface="Comic Sans MS" pitchFamily="66" charset="0"/>
              </a:rPr>
              <a:t>There are many ways to check the whether forecast, however it is a good idea to have a knowledge of how weather is changing.</a:t>
            </a:r>
          </a:p>
          <a:p>
            <a:pPr eaLnBrk="1" hangingPunct="1"/>
            <a:endParaRPr lang="en-GB" smtClean="0">
              <a:latin typeface="Comic Sans MS" pitchFamily="66" charset="0"/>
            </a:endParaRPr>
          </a:p>
          <a:p>
            <a:pPr eaLnBrk="1" hangingPunct="1"/>
            <a:r>
              <a:rPr lang="en-GB" smtClean="0">
                <a:latin typeface="Comic Sans MS" pitchFamily="66" charset="0"/>
              </a:rPr>
              <a:t>How can you do this?</a:t>
            </a: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GB" smtClean="0">
                <a:latin typeface="Comic Sans MS" pitchFamily="66" charset="0"/>
              </a:rPr>
              <a:t>Weather</a:t>
            </a:r>
          </a:p>
        </p:txBody>
      </p:sp>
      <p:sp>
        <p:nvSpPr>
          <p:cNvPr id="38915" name="Rectangle 3"/>
          <p:cNvSpPr>
            <a:spLocks noGrp="1" noChangeArrowheads="1"/>
          </p:cNvSpPr>
          <p:nvPr>
            <p:ph idx="1"/>
          </p:nvPr>
        </p:nvSpPr>
        <p:spPr/>
        <p:txBody>
          <a:bodyPr/>
          <a:lstStyle/>
          <a:p>
            <a:pPr eaLnBrk="1" hangingPunct="1"/>
            <a:endParaRPr lang="en-GB" smtClean="0">
              <a:latin typeface="Comic Sans MS" pitchFamily="66" charset="0"/>
            </a:endParaRPr>
          </a:p>
          <a:p>
            <a:pPr eaLnBrk="1" hangingPunct="1"/>
            <a:endParaRPr lang="en-GB" smtClean="0">
              <a:latin typeface="Comic Sans MS" pitchFamily="66" charset="0"/>
            </a:endParaRPr>
          </a:p>
          <a:p>
            <a:pPr eaLnBrk="1" hangingPunct="1"/>
            <a:r>
              <a:rPr lang="en-GB" smtClean="0">
                <a:latin typeface="Comic Sans MS" pitchFamily="66" charset="0"/>
              </a:rPr>
              <a:t>What sources of information can we use to find out the weather?</a:t>
            </a:r>
          </a:p>
          <a:p>
            <a:pPr eaLnBrk="1" hangingPunct="1">
              <a:buFontTx/>
              <a:buNone/>
            </a:pPr>
            <a:endParaRPr lang="en-GB" smtClean="0">
              <a:latin typeface="Comic Sans MS" pitchFamily="66" charset="0"/>
            </a:endParaRPr>
          </a:p>
          <a:p>
            <a:pPr eaLnBrk="1" hangingPunct="1">
              <a:buFontTx/>
              <a:buNone/>
            </a:pPr>
            <a:endParaRPr lang="en-GB" smtClean="0">
              <a:latin typeface="Comic Sans MS" pitchFamily="66" charset="0"/>
            </a:endParaRPr>
          </a:p>
          <a:p>
            <a:pPr eaLnBrk="1" hangingPunct="1">
              <a:buFontTx/>
              <a:buNone/>
            </a:pPr>
            <a:endParaRPr lang="en-GB" smtClean="0">
              <a:latin typeface="Comic Sans MS" pitchFamily="66" charset="0"/>
            </a:endParaRP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7544" y="260648"/>
            <a:ext cx="8229600" cy="1143000"/>
          </a:xfrm>
        </p:spPr>
        <p:txBody>
          <a:bodyPr/>
          <a:lstStyle/>
          <a:p>
            <a:pPr eaLnBrk="1" hangingPunct="1">
              <a:defRPr/>
            </a:pPr>
            <a:r>
              <a:rPr lang="en-GB" dirty="0" smtClean="0">
                <a:latin typeface="Comic Sans MS" pitchFamily="66" charset="0"/>
              </a:rPr>
              <a:t>Weather Forecasts</a:t>
            </a:r>
            <a:endParaRPr lang="en-GB" dirty="0" smtClean="0">
              <a:latin typeface="Comic Sans MS" pitchFamily="66" charset="0"/>
            </a:endParaRPr>
          </a:p>
        </p:txBody>
      </p:sp>
      <p:sp>
        <p:nvSpPr>
          <p:cNvPr id="39939" name="Rectangle 3"/>
          <p:cNvSpPr>
            <a:spLocks noGrp="1" noChangeArrowheads="1"/>
          </p:cNvSpPr>
          <p:nvPr>
            <p:ph idx="1"/>
          </p:nvPr>
        </p:nvSpPr>
        <p:spPr>
          <a:xfrm>
            <a:off x="395536" y="1628800"/>
            <a:ext cx="8229600" cy="4389120"/>
          </a:xfrm>
        </p:spPr>
        <p:txBody>
          <a:bodyPr>
            <a:normAutofit lnSpcReduction="10000"/>
          </a:bodyPr>
          <a:lstStyle/>
          <a:p>
            <a:pPr eaLnBrk="1" hangingPunct="1">
              <a:lnSpc>
                <a:spcPct val="90000"/>
              </a:lnSpc>
            </a:pPr>
            <a:r>
              <a:rPr lang="en-GB" sz="2400" dirty="0" smtClean="0">
                <a:latin typeface="Comic Sans MS" pitchFamily="66" charset="0"/>
              </a:rPr>
              <a:t>Radio- Both national and local stations give good forecasts. Shipping forecasts can be very accurate.</a:t>
            </a:r>
          </a:p>
          <a:p>
            <a:pPr eaLnBrk="1" hangingPunct="1">
              <a:lnSpc>
                <a:spcPct val="90000"/>
              </a:lnSpc>
            </a:pPr>
            <a:r>
              <a:rPr lang="en-GB" sz="2400" dirty="0" smtClean="0">
                <a:latin typeface="Comic Sans MS" pitchFamily="66" charset="0"/>
              </a:rPr>
              <a:t>Newspapers put their forecast in print but they work 12-24 hours beforehand and tend to be less accurate because of this.</a:t>
            </a:r>
          </a:p>
          <a:p>
            <a:pPr eaLnBrk="1" hangingPunct="1">
              <a:lnSpc>
                <a:spcPct val="90000"/>
              </a:lnSpc>
            </a:pPr>
            <a:r>
              <a:rPr lang="en-GB" sz="2400" dirty="0" err="1" smtClean="0">
                <a:latin typeface="Comic Sans MS" pitchFamily="66" charset="0"/>
              </a:rPr>
              <a:t>Weathercall</a:t>
            </a:r>
            <a:r>
              <a:rPr lang="en-GB" sz="2400" dirty="0" smtClean="0">
                <a:latin typeface="Comic Sans MS" pitchFamily="66" charset="0"/>
              </a:rPr>
              <a:t> is a 24hr recorded forecast. There are specific numbers for each area but. For UK 09068 500 400.</a:t>
            </a:r>
          </a:p>
          <a:p>
            <a:pPr eaLnBrk="1" hangingPunct="1">
              <a:lnSpc>
                <a:spcPct val="90000"/>
              </a:lnSpc>
            </a:pPr>
            <a:r>
              <a:rPr lang="en-GB" sz="2400" dirty="0" smtClean="0">
                <a:latin typeface="Comic Sans MS" pitchFamily="66" charset="0"/>
              </a:rPr>
              <a:t>Fax- the MET office has a very good fax service giving good detail and maps of weather systems. Fax for Scottish Weather (5 day forecast); 09060 100  418</a:t>
            </a:r>
          </a:p>
          <a:p>
            <a:pPr eaLnBrk="1" hangingPunct="1">
              <a:lnSpc>
                <a:spcPct val="90000"/>
              </a:lnSpc>
            </a:pPr>
            <a:r>
              <a:rPr lang="en-GB" sz="2400" dirty="0" smtClean="0">
                <a:latin typeface="Comic Sans MS" pitchFamily="66" charset="0"/>
              </a:rPr>
              <a:t>Internet websites such as ????</a:t>
            </a:r>
          </a:p>
          <a:p>
            <a:pPr eaLnBrk="1" hangingPunct="1">
              <a:lnSpc>
                <a:spcPct val="90000"/>
              </a:lnSpc>
            </a:pPr>
            <a:endParaRPr lang="en-GB" sz="2400" dirty="0" smtClean="0">
              <a:latin typeface="Comic Sans MS" pitchFamily="66" charset="0"/>
            </a:endParaRP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GB" smtClean="0">
                <a:latin typeface="Comic Sans MS" pitchFamily="66" charset="0"/>
              </a:rPr>
              <a:t>Websites</a:t>
            </a:r>
          </a:p>
        </p:txBody>
      </p:sp>
      <p:sp>
        <p:nvSpPr>
          <p:cNvPr id="40963" name="Rectangle 3"/>
          <p:cNvSpPr>
            <a:spLocks noGrp="1" noChangeArrowheads="1"/>
          </p:cNvSpPr>
          <p:nvPr>
            <p:ph idx="1"/>
          </p:nvPr>
        </p:nvSpPr>
        <p:spPr/>
        <p:txBody>
          <a:bodyPr/>
          <a:lstStyle/>
          <a:p>
            <a:pPr eaLnBrk="1" hangingPunct="1"/>
            <a:r>
              <a:rPr lang="en-GB" dirty="0" smtClean="0">
                <a:latin typeface="Comic Sans MS" pitchFamily="66" charset="0"/>
                <a:hlinkClick r:id="rId2"/>
              </a:rPr>
              <a:t>http://www.mwis.org.uk/</a:t>
            </a:r>
            <a:endParaRPr lang="en-GB" dirty="0" smtClean="0">
              <a:latin typeface="Comic Sans MS" pitchFamily="66" charset="0"/>
            </a:endParaRPr>
          </a:p>
          <a:p>
            <a:pPr eaLnBrk="1" hangingPunct="1"/>
            <a:r>
              <a:rPr lang="en-GB" dirty="0" smtClean="0">
                <a:latin typeface="Comic Sans MS" pitchFamily="66" charset="0"/>
                <a:hlinkClick r:id="rId3"/>
              </a:rPr>
              <a:t>http://www.metoffice.gov.uk/</a:t>
            </a:r>
            <a:endParaRPr lang="en-GB" dirty="0" smtClean="0">
              <a:latin typeface="Comic Sans MS" pitchFamily="66" charset="0"/>
            </a:endParaRPr>
          </a:p>
          <a:p>
            <a:pPr eaLnBrk="1" hangingPunct="1"/>
            <a:r>
              <a:rPr lang="en-GB" dirty="0" smtClean="0">
                <a:latin typeface="Comic Sans MS" pitchFamily="66" charset="0"/>
                <a:hlinkClick r:id="rId4"/>
              </a:rPr>
              <a:t>http://www.biber.fsnet.co.uk/weather.html</a:t>
            </a:r>
            <a:endParaRPr lang="en-GB" dirty="0" smtClean="0">
              <a:latin typeface="Comic Sans MS" pitchFamily="66" charset="0"/>
            </a:endParaRPr>
          </a:p>
          <a:p>
            <a:pPr eaLnBrk="1" hangingPunct="1"/>
            <a:endParaRPr lang="en-GB" dirty="0" smtClean="0">
              <a:latin typeface="Comic Sans MS" pitchFamily="66" charset="0"/>
            </a:endParaRPr>
          </a:p>
          <a:p>
            <a:pPr eaLnBrk="1" hangingPunct="1">
              <a:buFontTx/>
              <a:buNone/>
            </a:pPr>
            <a:endParaRPr lang="en-GB" dirty="0" smtClean="0">
              <a:latin typeface="Comic Sans MS" pitchFamily="66" charset="0"/>
            </a:endParaRPr>
          </a:p>
          <a:p>
            <a:pPr eaLnBrk="1" hangingPunct="1"/>
            <a:r>
              <a:rPr lang="en-GB" dirty="0" smtClean="0">
                <a:latin typeface="Comic Sans MS" pitchFamily="66" charset="0"/>
              </a:rPr>
              <a:t>What other good websites can you find? Try and find one new one each</a:t>
            </a:r>
          </a:p>
        </p:txBody>
      </p:sp>
      <p:pic>
        <p:nvPicPr>
          <p:cNvPr id="4" name="Picture 3" descr="DofE expedition.jpg"/>
          <p:cNvPicPr>
            <a:picLocks noChangeAspect="1"/>
          </p:cNvPicPr>
          <p:nvPr/>
        </p:nvPicPr>
        <p:blipFill>
          <a:blip r:embed="rId5" cstate="print"/>
          <a:stretch>
            <a:fillRect/>
          </a:stretch>
        </p:blipFill>
        <p:spPr>
          <a:xfrm>
            <a:off x="285720" y="6000768"/>
            <a:ext cx="1428760" cy="62954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68313" y="0"/>
            <a:ext cx="8229600" cy="1143000"/>
          </a:xfrm>
        </p:spPr>
        <p:txBody>
          <a:bodyPr/>
          <a:lstStyle/>
          <a:p>
            <a:pPr eaLnBrk="1" hangingPunct="1">
              <a:defRPr/>
            </a:pPr>
            <a:r>
              <a:rPr lang="en-GB" smtClean="0">
                <a:latin typeface="Comic Sans MS" pitchFamily="66" charset="0"/>
              </a:rPr>
              <a:t>Weather Activity</a:t>
            </a:r>
          </a:p>
        </p:txBody>
      </p:sp>
      <p:sp>
        <p:nvSpPr>
          <p:cNvPr id="41987" name="Rectangle 3"/>
          <p:cNvSpPr>
            <a:spLocks noGrp="1" noChangeArrowheads="1"/>
          </p:cNvSpPr>
          <p:nvPr>
            <p:ph idx="1"/>
          </p:nvPr>
        </p:nvSpPr>
        <p:spPr>
          <a:xfrm>
            <a:off x="395288" y="1052513"/>
            <a:ext cx="8229600" cy="4492625"/>
          </a:xfrm>
        </p:spPr>
        <p:txBody>
          <a:bodyPr>
            <a:normAutofit fontScale="92500" lnSpcReduction="10000"/>
          </a:bodyPr>
          <a:lstStyle/>
          <a:p>
            <a:pPr eaLnBrk="1" hangingPunct="1">
              <a:lnSpc>
                <a:spcPct val="80000"/>
              </a:lnSpc>
            </a:pPr>
            <a:r>
              <a:rPr lang="en-GB" sz="1800" dirty="0" smtClean="0">
                <a:latin typeface="Comic Sans MS" pitchFamily="66" charset="0"/>
              </a:rPr>
              <a:t>You have been given a small map. You have planned the following qualifying expedition. You have a mini bus and two qualified expedition leaders for 12 young people:</a:t>
            </a:r>
          </a:p>
          <a:p>
            <a:pPr eaLnBrk="1" hangingPunct="1">
              <a:lnSpc>
                <a:spcPct val="80000"/>
              </a:lnSpc>
              <a:buFontTx/>
              <a:buNone/>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Start </a:t>
            </a:r>
            <a:r>
              <a:rPr lang="en-GB" sz="1800" dirty="0" err="1" smtClean="0">
                <a:latin typeface="Comic Sans MS" pitchFamily="66" charset="0"/>
              </a:rPr>
              <a:t>Artgarten</a:t>
            </a:r>
            <a:r>
              <a:rPr lang="en-GB" sz="1800" dirty="0" smtClean="0">
                <a:latin typeface="Comic Sans MS" pitchFamily="66" charset="0"/>
              </a:rPr>
              <a:t> GR 269037 pass through 301070</a:t>
            </a:r>
          </a:p>
          <a:p>
            <a:pPr eaLnBrk="1" hangingPunct="1">
              <a:lnSpc>
                <a:spcPct val="80000"/>
              </a:lnSpc>
            </a:pPr>
            <a:r>
              <a:rPr lang="en-GB" sz="1800" dirty="0" smtClean="0">
                <a:latin typeface="Comic Sans MS" pitchFamily="66" charset="0"/>
              </a:rPr>
              <a:t>Camp GR 287089</a:t>
            </a:r>
          </a:p>
          <a:p>
            <a:pPr eaLnBrk="1" hangingPunct="1">
              <a:lnSpc>
                <a:spcPct val="80000"/>
              </a:lnSpc>
            </a:pPr>
            <a:r>
              <a:rPr lang="en-GB" sz="1800" dirty="0" smtClean="0">
                <a:latin typeface="Comic Sans MS" pitchFamily="66" charset="0"/>
              </a:rPr>
              <a:t>End GR 265097 pass through 309075</a:t>
            </a:r>
          </a:p>
          <a:p>
            <a:pPr eaLnBrk="1" hangingPunct="1">
              <a:lnSpc>
                <a:spcPct val="80000"/>
              </a:lnSpc>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It has been raining non stop for several days and when you get there you realise that this has had a big effect on the water that is coming off of </a:t>
            </a:r>
            <a:r>
              <a:rPr lang="en-GB" sz="1800" dirty="0" err="1" smtClean="0">
                <a:latin typeface="Comic Sans MS" pitchFamily="66" charset="0"/>
              </a:rPr>
              <a:t>Beinn</a:t>
            </a:r>
            <a:r>
              <a:rPr lang="en-GB" sz="1800" dirty="0" smtClean="0">
                <a:latin typeface="Comic Sans MS" pitchFamily="66" charset="0"/>
              </a:rPr>
              <a:t> </a:t>
            </a:r>
            <a:r>
              <a:rPr lang="en-GB" sz="1800" dirty="0" err="1" smtClean="0">
                <a:latin typeface="Comic Sans MS" pitchFamily="66" charset="0"/>
              </a:rPr>
              <a:t>Narnain</a:t>
            </a:r>
            <a:r>
              <a:rPr lang="en-GB" sz="1800" dirty="0" smtClean="0">
                <a:latin typeface="Comic Sans MS" pitchFamily="66" charset="0"/>
              </a:rPr>
              <a:t>.</a:t>
            </a:r>
          </a:p>
          <a:p>
            <a:pPr eaLnBrk="1" hangingPunct="1">
              <a:lnSpc>
                <a:spcPct val="80000"/>
              </a:lnSpc>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Discuss the following:</a:t>
            </a:r>
          </a:p>
          <a:p>
            <a:pPr eaLnBrk="1" hangingPunct="1">
              <a:lnSpc>
                <a:spcPct val="80000"/>
              </a:lnSpc>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Do you still try to run the expedition?</a:t>
            </a:r>
          </a:p>
          <a:p>
            <a:pPr eaLnBrk="1" hangingPunct="1">
              <a:lnSpc>
                <a:spcPct val="80000"/>
              </a:lnSpc>
            </a:pPr>
            <a:r>
              <a:rPr lang="en-GB" sz="1800" dirty="0" smtClean="0">
                <a:latin typeface="Comic Sans MS" pitchFamily="66" charset="0"/>
              </a:rPr>
              <a:t>If so do you need to make any route adjustment?</a:t>
            </a:r>
          </a:p>
          <a:p>
            <a:pPr eaLnBrk="1" hangingPunct="1">
              <a:lnSpc>
                <a:spcPct val="80000"/>
              </a:lnSpc>
            </a:pPr>
            <a:r>
              <a:rPr lang="en-GB" sz="1800" dirty="0" smtClean="0">
                <a:latin typeface="Comic Sans MS" pitchFamily="66" charset="0"/>
              </a:rPr>
              <a:t>Can you still camp at the original camp site?</a:t>
            </a:r>
          </a:p>
          <a:p>
            <a:pPr eaLnBrk="1" hangingPunct="1">
              <a:lnSpc>
                <a:spcPct val="80000"/>
              </a:lnSpc>
            </a:pPr>
            <a:r>
              <a:rPr lang="en-GB" sz="1800" dirty="0" smtClean="0">
                <a:latin typeface="Comic Sans MS" pitchFamily="66" charset="0"/>
              </a:rPr>
              <a:t>If not where will you camp?</a:t>
            </a:r>
          </a:p>
          <a:p>
            <a:pPr eaLnBrk="1" hangingPunct="1">
              <a:lnSpc>
                <a:spcPct val="80000"/>
              </a:lnSpc>
            </a:pPr>
            <a:r>
              <a:rPr lang="en-GB" sz="1800" dirty="0" smtClean="0">
                <a:latin typeface="Comic Sans MS" pitchFamily="66" charset="0"/>
              </a:rPr>
              <a:t>Will your young people still get three hours of walking in?</a:t>
            </a: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GB" smtClean="0">
                <a:latin typeface="Comic Sans MS" pitchFamily="66" charset="0"/>
              </a:rPr>
              <a:t>What makes the weather?</a:t>
            </a:r>
          </a:p>
        </p:txBody>
      </p:sp>
      <p:sp>
        <p:nvSpPr>
          <p:cNvPr id="24579" name="Rectangle 3"/>
          <p:cNvSpPr>
            <a:spLocks noGrp="1" noChangeArrowheads="1"/>
          </p:cNvSpPr>
          <p:nvPr>
            <p:ph type="body" sz="half" idx="1"/>
          </p:nvPr>
        </p:nvSpPr>
        <p:spPr>
          <a:xfrm>
            <a:off x="457200" y="1600200"/>
            <a:ext cx="8218488" cy="2189163"/>
          </a:xfrm>
        </p:spPr>
        <p:txBody>
          <a:bodyPr/>
          <a:lstStyle/>
          <a:p>
            <a:pPr eaLnBrk="1" hangingPunct="1"/>
            <a:r>
              <a:rPr lang="en-GB" sz="2800" smtClean="0">
                <a:latin typeface="Comic Sans MS" pitchFamily="66" charset="0"/>
              </a:rPr>
              <a:t>All of earths many kinds of weather depend on two things…water and the sun.</a:t>
            </a:r>
          </a:p>
          <a:p>
            <a:pPr eaLnBrk="1" hangingPunct="1"/>
            <a:endParaRPr lang="en-GB" sz="2800" smtClean="0">
              <a:latin typeface="Comic Sans MS" pitchFamily="66" charset="0"/>
            </a:endParaRPr>
          </a:p>
          <a:p>
            <a:pPr eaLnBrk="1" hangingPunct="1"/>
            <a:endParaRPr lang="en-GB" sz="2800" smtClean="0">
              <a:latin typeface="Comic Sans MS" pitchFamily="66" charset="0"/>
            </a:endParaRPr>
          </a:p>
          <a:p>
            <a:pPr eaLnBrk="1" hangingPunct="1"/>
            <a:endParaRPr lang="en-GB" sz="2800" smtClean="0">
              <a:latin typeface="Comic Sans MS" pitchFamily="66" charset="0"/>
            </a:endParaRPr>
          </a:p>
          <a:p>
            <a:pPr eaLnBrk="1" hangingPunct="1">
              <a:buFontTx/>
              <a:buNone/>
            </a:pPr>
            <a:endParaRPr lang="en-GB" sz="2800" smtClean="0">
              <a:latin typeface="Comic Sans MS" pitchFamily="66" charset="0"/>
            </a:endParaRPr>
          </a:p>
        </p:txBody>
      </p:sp>
      <p:sp>
        <p:nvSpPr>
          <p:cNvPr id="24580" name="Oval 4"/>
          <p:cNvSpPr>
            <a:spLocks noChangeArrowheads="1"/>
          </p:cNvSpPr>
          <p:nvPr/>
        </p:nvSpPr>
        <p:spPr bwMode="auto">
          <a:xfrm>
            <a:off x="971550" y="2565400"/>
            <a:ext cx="3024188" cy="2519363"/>
          </a:xfrm>
          <a:prstGeom prst="ellipse">
            <a:avLst/>
          </a:prstGeom>
          <a:solidFill>
            <a:schemeClr val="accent1"/>
          </a:solidFill>
          <a:ln w="9525">
            <a:solidFill>
              <a:schemeClr val="tx1"/>
            </a:solidFill>
            <a:round/>
            <a:headEnd/>
            <a:tailEnd/>
          </a:ln>
        </p:spPr>
        <p:txBody>
          <a:bodyPr wrap="none" anchor="ctr"/>
          <a:lstStyle/>
          <a:p>
            <a:pPr algn="ctr"/>
            <a:r>
              <a:rPr lang="en-GB">
                <a:latin typeface="Comic Sans MS" pitchFamily="66" charset="0"/>
              </a:rPr>
              <a:t>Water moves between </a:t>
            </a:r>
          </a:p>
          <a:p>
            <a:pPr algn="ctr"/>
            <a:r>
              <a:rPr lang="en-GB">
                <a:latin typeface="Comic Sans MS" pitchFamily="66" charset="0"/>
              </a:rPr>
              <a:t>seas, skies and</a:t>
            </a:r>
          </a:p>
          <a:p>
            <a:pPr algn="ctr"/>
            <a:r>
              <a:rPr lang="en-GB">
                <a:latin typeface="Comic Sans MS" pitchFamily="66" charset="0"/>
              </a:rPr>
              <a:t> land, forming clouds</a:t>
            </a:r>
          </a:p>
          <a:p>
            <a:pPr algn="ctr"/>
            <a:r>
              <a:rPr lang="en-GB">
                <a:latin typeface="Comic Sans MS" pitchFamily="66" charset="0"/>
              </a:rPr>
              <a:t> and all other types</a:t>
            </a:r>
          </a:p>
          <a:p>
            <a:pPr algn="ctr"/>
            <a:r>
              <a:rPr lang="en-GB">
                <a:latin typeface="Comic Sans MS" pitchFamily="66" charset="0"/>
              </a:rPr>
              <a:t> of wet weather</a:t>
            </a:r>
          </a:p>
        </p:txBody>
      </p:sp>
      <p:sp>
        <p:nvSpPr>
          <p:cNvPr id="24581" name="Oval 5"/>
          <p:cNvSpPr>
            <a:spLocks noChangeArrowheads="1"/>
          </p:cNvSpPr>
          <p:nvPr/>
        </p:nvSpPr>
        <p:spPr bwMode="auto">
          <a:xfrm>
            <a:off x="4859338" y="2636838"/>
            <a:ext cx="3095625" cy="2447925"/>
          </a:xfrm>
          <a:prstGeom prst="ellipse">
            <a:avLst/>
          </a:prstGeom>
          <a:solidFill>
            <a:srgbClr val="FF9900"/>
          </a:solidFill>
          <a:ln w="9525">
            <a:solidFill>
              <a:schemeClr val="tx1"/>
            </a:solidFill>
            <a:round/>
            <a:headEnd/>
            <a:tailEnd/>
          </a:ln>
        </p:spPr>
        <p:txBody>
          <a:bodyPr wrap="none" anchor="ctr"/>
          <a:lstStyle/>
          <a:p>
            <a:pPr algn="ctr"/>
            <a:endParaRPr lang="en-GB">
              <a:latin typeface="Comic Sans MS" pitchFamily="66" charset="0"/>
            </a:endParaRPr>
          </a:p>
          <a:p>
            <a:pPr algn="ctr"/>
            <a:r>
              <a:rPr lang="en-GB">
                <a:latin typeface="Comic Sans MS" pitchFamily="66" charset="0"/>
              </a:rPr>
              <a:t>The sun heats the </a:t>
            </a:r>
          </a:p>
          <a:p>
            <a:pPr algn="ctr"/>
            <a:r>
              <a:rPr lang="en-GB">
                <a:latin typeface="Comic Sans MS" pitchFamily="66" charset="0"/>
              </a:rPr>
              <a:t>earth and causes air</a:t>
            </a:r>
          </a:p>
          <a:p>
            <a:pPr algn="ctr"/>
            <a:r>
              <a:rPr lang="en-GB">
                <a:latin typeface="Comic Sans MS" pitchFamily="66" charset="0"/>
              </a:rPr>
              <a:t> to move from place</a:t>
            </a:r>
          </a:p>
          <a:p>
            <a:pPr algn="ctr"/>
            <a:r>
              <a:rPr lang="en-GB">
                <a:latin typeface="Comic Sans MS" pitchFamily="66" charset="0"/>
              </a:rPr>
              <a:t> to place. We feel</a:t>
            </a:r>
          </a:p>
          <a:p>
            <a:pPr algn="ctr"/>
            <a:r>
              <a:rPr lang="en-GB">
                <a:latin typeface="Comic Sans MS" pitchFamily="66" charset="0"/>
              </a:rPr>
              <a:t> this air movement</a:t>
            </a:r>
          </a:p>
          <a:p>
            <a:pPr algn="ctr"/>
            <a:r>
              <a:rPr lang="en-GB">
                <a:latin typeface="Comic Sans MS" pitchFamily="66" charset="0"/>
              </a:rPr>
              <a:t>  as winds.</a:t>
            </a:r>
          </a:p>
          <a:p>
            <a:pPr algn="ctr"/>
            <a:endParaRPr lang="en-GB">
              <a:latin typeface="Comic Sans MS" pitchFamily="66" charset="0"/>
            </a:endParaRPr>
          </a:p>
        </p:txBody>
      </p:sp>
      <p:sp>
        <p:nvSpPr>
          <p:cNvPr id="24582" name="Text Box 6"/>
          <p:cNvSpPr txBox="1">
            <a:spLocks noChangeArrowheads="1"/>
          </p:cNvSpPr>
          <p:nvPr/>
        </p:nvSpPr>
        <p:spPr bwMode="auto">
          <a:xfrm>
            <a:off x="395288" y="5157788"/>
            <a:ext cx="8424862" cy="946150"/>
          </a:xfrm>
          <a:prstGeom prst="rect">
            <a:avLst/>
          </a:prstGeom>
          <a:noFill/>
          <a:ln w="9525">
            <a:noFill/>
            <a:miter lim="800000"/>
            <a:headEnd/>
            <a:tailEnd/>
          </a:ln>
        </p:spPr>
        <p:txBody>
          <a:bodyPr>
            <a:spAutoFit/>
          </a:bodyPr>
          <a:lstStyle/>
          <a:p>
            <a:pPr>
              <a:spcBef>
                <a:spcPct val="50000"/>
              </a:spcBef>
              <a:buFontTx/>
              <a:buChar char="•"/>
            </a:pPr>
            <a:r>
              <a:rPr lang="en-GB" sz="2800">
                <a:latin typeface="Comic Sans MS" pitchFamily="66" charset="0"/>
              </a:rPr>
              <a:t> Without these different types of weather, no life could exist on Earth.</a:t>
            </a:r>
          </a:p>
        </p:txBody>
      </p:sp>
      <p:pic>
        <p:nvPicPr>
          <p:cNvPr id="7" name="Picture 6" descr="DofE expedition.jpg"/>
          <p:cNvPicPr>
            <a:picLocks noChangeAspect="1"/>
          </p:cNvPicPr>
          <p:nvPr/>
        </p:nvPicPr>
        <p:blipFill>
          <a:blip r:embed="rId2" cstate="print"/>
          <a:stretch>
            <a:fillRect/>
          </a:stretch>
        </p:blipFill>
        <p:spPr>
          <a:xfrm>
            <a:off x="285720" y="6039813"/>
            <a:ext cx="1428760" cy="62954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GB" dirty="0" smtClean="0">
                <a:latin typeface="Comic Sans MS" pitchFamily="66" charset="0"/>
              </a:rPr>
              <a:t>Weather Activity</a:t>
            </a:r>
          </a:p>
        </p:txBody>
      </p:sp>
      <p:sp>
        <p:nvSpPr>
          <p:cNvPr id="43011" name="Rectangle 3"/>
          <p:cNvSpPr>
            <a:spLocks noGrp="1" noChangeArrowheads="1"/>
          </p:cNvSpPr>
          <p:nvPr>
            <p:ph idx="1"/>
          </p:nvPr>
        </p:nvSpPr>
        <p:spPr/>
        <p:txBody>
          <a:bodyPr/>
          <a:lstStyle/>
          <a:p>
            <a:pPr eaLnBrk="1" hangingPunct="1"/>
            <a:endParaRPr lang="en-GB" smtClean="0">
              <a:latin typeface="Comic Sans MS" pitchFamily="66" charset="0"/>
            </a:endParaRPr>
          </a:p>
          <a:p>
            <a:pPr eaLnBrk="1" hangingPunct="1"/>
            <a:r>
              <a:rPr lang="en-GB" smtClean="0">
                <a:latin typeface="Comic Sans MS" pitchFamily="66" charset="0"/>
              </a:rPr>
              <a:t>If you had planned a completely alternative route in a different location. Where would be a good place?</a:t>
            </a:r>
          </a:p>
          <a:p>
            <a:pPr eaLnBrk="1" hangingPunct="1"/>
            <a:endParaRPr lang="en-GB" smtClean="0">
              <a:latin typeface="Comic Sans MS" pitchFamily="66" charset="0"/>
            </a:endParaRPr>
          </a:p>
          <a:p>
            <a:pPr eaLnBrk="1" hangingPunct="1"/>
            <a:r>
              <a:rPr lang="en-GB" smtClean="0">
                <a:latin typeface="Comic Sans MS" pitchFamily="66" charset="0"/>
              </a:rPr>
              <a:t>Why?</a:t>
            </a: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GB" dirty="0" smtClean="0">
                <a:latin typeface="Comic Sans MS" pitchFamily="66" charset="0"/>
              </a:rPr>
              <a:t>Remember</a:t>
            </a:r>
          </a:p>
        </p:txBody>
      </p:sp>
      <p:sp>
        <p:nvSpPr>
          <p:cNvPr id="44035" name="Rectangle 3"/>
          <p:cNvSpPr>
            <a:spLocks noGrp="1" noChangeArrowheads="1"/>
          </p:cNvSpPr>
          <p:nvPr>
            <p:ph idx="1"/>
          </p:nvPr>
        </p:nvSpPr>
        <p:spPr>
          <a:xfrm>
            <a:off x="395536" y="1916832"/>
            <a:ext cx="8229600" cy="4389120"/>
          </a:xfrm>
        </p:spPr>
        <p:txBody>
          <a:bodyPr/>
          <a:lstStyle/>
          <a:p>
            <a:pPr eaLnBrk="1" hangingPunct="1"/>
            <a:r>
              <a:rPr lang="en-GB" dirty="0" smtClean="0">
                <a:latin typeface="Comic Sans MS" pitchFamily="66" charset="0"/>
              </a:rPr>
              <a:t>There is no such thing as bad weather, just bad clothing, make sure you bring warm clothes with you and most importantly lots of layers. But we will cover this more in depth when we talk about equipment.</a:t>
            </a: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GB" smtClean="0">
                <a:latin typeface="Comic Sans MS" pitchFamily="66" charset="0"/>
              </a:rPr>
              <a:t>Weather quiz</a:t>
            </a:r>
          </a:p>
        </p:txBody>
      </p:sp>
      <p:sp>
        <p:nvSpPr>
          <p:cNvPr id="45059" name="Rectangle 3"/>
          <p:cNvSpPr>
            <a:spLocks noGrp="1" noChangeArrowheads="1"/>
          </p:cNvSpPr>
          <p:nvPr>
            <p:ph idx="1"/>
          </p:nvPr>
        </p:nvSpPr>
        <p:spPr/>
        <p:txBody>
          <a:bodyPr>
            <a:normAutofit/>
          </a:bodyPr>
          <a:lstStyle/>
          <a:p>
            <a:pPr eaLnBrk="1" hangingPunct="1">
              <a:buFontTx/>
              <a:buNone/>
            </a:pPr>
            <a:endParaRPr lang="en-GB" sz="2400" dirty="0" smtClean="0">
              <a:latin typeface="Comic Sans MS" pitchFamily="66" charset="0"/>
            </a:endParaRPr>
          </a:p>
          <a:p>
            <a:pPr eaLnBrk="1" hangingPunct="1">
              <a:buFontTx/>
              <a:buNone/>
            </a:pPr>
            <a:endParaRPr lang="en-GB" sz="2400" dirty="0" smtClean="0">
              <a:latin typeface="Comic Sans MS" pitchFamily="66" charset="0"/>
            </a:endParaRPr>
          </a:p>
          <a:p>
            <a:pPr eaLnBrk="1" hangingPunct="1">
              <a:buFontTx/>
              <a:buNone/>
            </a:pPr>
            <a:r>
              <a:rPr lang="en-GB" sz="2400" dirty="0" smtClean="0">
                <a:latin typeface="Comic Sans MS" pitchFamily="66" charset="0"/>
                <a:hlinkClick r:id="rId2"/>
              </a:rPr>
              <a:t>www.cotf.edu/ete/modules/k4/online/Wonline1.html</a:t>
            </a:r>
            <a:endParaRPr lang="en-GB" sz="2400" dirty="0" smtClean="0">
              <a:latin typeface="Comic Sans MS" pitchFamily="66" charset="0"/>
            </a:endParaRPr>
          </a:p>
          <a:p>
            <a:pPr eaLnBrk="1" hangingPunct="1">
              <a:buFontTx/>
              <a:buNone/>
            </a:pPr>
            <a:endParaRPr lang="en-GB" sz="2400" dirty="0" smtClean="0">
              <a:latin typeface="Comic Sans MS" pitchFamily="66" charset="0"/>
            </a:endParaRPr>
          </a:p>
        </p:txBody>
      </p:sp>
      <p:pic>
        <p:nvPicPr>
          <p:cNvPr id="4" name="Picture 3"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0" y="3789040"/>
            <a:ext cx="9144000" cy="2780854"/>
          </a:xfrm>
        </p:spPr>
        <p:txBody>
          <a:bodyPr/>
          <a:lstStyle/>
          <a:p>
            <a:pPr eaLnBrk="1" hangingPunct="1">
              <a:buFontTx/>
              <a:buNone/>
            </a:pPr>
            <a:r>
              <a:rPr lang="en-GB" sz="2800" dirty="0" smtClean="0">
                <a:latin typeface="Comic Sans MS" pitchFamily="66" charset="0"/>
              </a:rPr>
              <a:t>	Isobars are lines on a weather map joining together places of equal </a:t>
            </a:r>
            <a:r>
              <a:rPr lang="en-GB" sz="2800" b="1" i="1" dirty="0" smtClean="0">
                <a:latin typeface="Comic Sans MS" pitchFamily="66" charset="0"/>
              </a:rPr>
              <a:t>atmospheric pressure</a:t>
            </a:r>
            <a:r>
              <a:rPr lang="en-GB" sz="2800" dirty="0" smtClean="0">
                <a:latin typeface="Comic Sans MS" pitchFamily="66" charset="0"/>
              </a:rPr>
              <a:t>. On the map the isobar marked 1004 represents an area of high pressure, while the isobar marked 976 represents an area of low pressure.</a:t>
            </a:r>
          </a:p>
        </p:txBody>
      </p:sp>
      <p:pic>
        <p:nvPicPr>
          <p:cNvPr id="25603" name="Picture 4" descr="isobars"/>
          <p:cNvPicPr>
            <a:picLocks noChangeAspect="1" noChangeArrowheads="1"/>
          </p:cNvPicPr>
          <p:nvPr/>
        </p:nvPicPr>
        <p:blipFill>
          <a:blip r:embed="rId2" cstate="print"/>
          <a:srcRect/>
          <a:stretch>
            <a:fillRect/>
          </a:stretch>
        </p:blipFill>
        <p:spPr bwMode="auto">
          <a:xfrm>
            <a:off x="1547664" y="0"/>
            <a:ext cx="5689376" cy="3844644"/>
          </a:xfrm>
          <a:prstGeom prst="rect">
            <a:avLst/>
          </a:prstGeom>
          <a:noFill/>
          <a:ln w="9525">
            <a:noFill/>
            <a:miter lim="800000"/>
            <a:headEnd/>
            <a:tailEnd/>
          </a:ln>
        </p:spPr>
      </p:pic>
      <p:pic>
        <p:nvPicPr>
          <p:cNvPr id="4" name="Picture 3"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23528" y="3645024"/>
            <a:ext cx="8316416" cy="2453897"/>
          </a:xfrm>
        </p:spPr>
        <p:txBody>
          <a:bodyPr>
            <a:normAutofit fontScale="92500" lnSpcReduction="10000"/>
          </a:bodyPr>
          <a:lstStyle/>
          <a:p>
            <a:pPr eaLnBrk="1" hangingPunct="1">
              <a:lnSpc>
                <a:spcPct val="80000"/>
              </a:lnSpc>
            </a:pPr>
            <a:r>
              <a:rPr lang="en-GB" sz="2000" b="1" dirty="0" smtClean="0">
                <a:latin typeface="Comic Sans MS" pitchFamily="66" charset="0"/>
              </a:rPr>
              <a:t>The numbers measure the atmospheric pressure in </a:t>
            </a:r>
            <a:r>
              <a:rPr lang="en-GB" sz="2000" b="1" dirty="0" err="1" smtClean="0">
                <a:latin typeface="Comic Sans MS" pitchFamily="66" charset="0"/>
              </a:rPr>
              <a:t>millibars</a:t>
            </a:r>
            <a:r>
              <a:rPr lang="en-GB" sz="2000" b="1" dirty="0" smtClean="0">
                <a:latin typeface="Comic Sans MS" pitchFamily="66" charset="0"/>
              </a:rPr>
              <a:t>. </a:t>
            </a:r>
          </a:p>
          <a:p>
            <a:pPr eaLnBrk="1" hangingPunct="1">
              <a:lnSpc>
                <a:spcPct val="80000"/>
              </a:lnSpc>
            </a:pPr>
            <a:r>
              <a:rPr lang="en-GB" sz="2000" b="1" dirty="0" smtClean="0">
                <a:latin typeface="Comic Sans MS" pitchFamily="66" charset="0"/>
              </a:rPr>
              <a:t>Usually isobars are drawn at intervals of two or four </a:t>
            </a:r>
            <a:r>
              <a:rPr lang="en-GB" sz="2000" b="1" dirty="0" err="1" smtClean="0">
                <a:latin typeface="Comic Sans MS" pitchFamily="66" charset="0"/>
              </a:rPr>
              <a:t>millibars</a:t>
            </a:r>
            <a:r>
              <a:rPr lang="en-GB" sz="2000" b="1" dirty="0" smtClean="0">
                <a:latin typeface="Comic Sans MS" pitchFamily="66" charset="0"/>
              </a:rPr>
              <a:t> </a:t>
            </a:r>
          </a:p>
          <a:p>
            <a:pPr eaLnBrk="1" hangingPunct="1">
              <a:lnSpc>
                <a:spcPct val="80000"/>
              </a:lnSpc>
            </a:pPr>
            <a:r>
              <a:rPr lang="en-GB" sz="2000" b="1" dirty="0" smtClean="0">
                <a:latin typeface="Comic Sans MS" pitchFamily="66" charset="0"/>
              </a:rPr>
              <a:t>The closer the isobars are together the windier it is. </a:t>
            </a:r>
          </a:p>
          <a:p>
            <a:pPr eaLnBrk="1" hangingPunct="1">
              <a:lnSpc>
                <a:spcPct val="80000"/>
              </a:lnSpc>
            </a:pPr>
            <a:r>
              <a:rPr lang="en-GB" sz="2000" b="1" dirty="0" smtClean="0">
                <a:latin typeface="Comic Sans MS" pitchFamily="66" charset="0"/>
              </a:rPr>
              <a:t>If the lowest number is in the middle circle this is a low pressure or depression. Often low pressures mean wet and windy weather. </a:t>
            </a:r>
          </a:p>
          <a:p>
            <a:pPr eaLnBrk="1" hangingPunct="1">
              <a:lnSpc>
                <a:spcPct val="80000"/>
              </a:lnSpc>
            </a:pPr>
            <a:r>
              <a:rPr lang="en-GB" sz="2000" b="1" dirty="0" smtClean="0">
                <a:latin typeface="Comic Sans MS" pitchFamily="66" charset="0"/>
              </a:rPr>
              <a:t>If the highest number is in the middle circle, this is a high pressure or anticyclone. Often high pressures mean dry, sunny weather. </a:t>
            </a:r>
          </a:p>
          <a:p>
            <a:pPr eaLnBrk="1" hangingPunct="1">
              <a:lnSpc>
                <a:spcPct val="80000"/>
              </a:lnSpc>
            </a:pPr>
            <a:r>
              <a:rPr lang="en-GB" sz="2000" b="1" dirty="0" smtClean="0">
                <a:latin typeface="Comic Sans MS" pitchFamily="66" charset="0"/>
              </a:rPr>
              <a:t>Air pressure tends to range from 890 </a:t>
            </a:r>
            <a:r>
              <a:rPr lang="en-GB" sz="2000" b="1" dirty="0" err="1" smtClean="0">
                <a:latin typeface="Comic Sans MS" pitchFamily="66" charset="0"/>
              </a:rPr>
              <a:t>mb</a:t>
            </a:r>
            <a:r>
              <a:rPr lang="en-GB" sz="2000" b="1" dirty="0" smtClean="0">
                <a:latin typeface="Comic Sans MS" pitchFamily="66" charset="0"/>
              </a:rPr>
              <a:t> (a hurricane) to 1060 </a:t>
            </a:r>
            <a:r>
              <a:rPr lang="en-GB" sz="2000" b="1" dirty="0" err="1" smtClean="0">
                <a:latin typeface="Comic Sans MS" pitchFamily="66" charset="0"/>
              </a:rPr>
              <a:t>mb</a:t>
            </a:r>
            <a:r>
              <a:rPr lang="en-GB" sz="2000" b="1" dirty="0" smtClean="0">
                <a:latin typeface="Comic Sans MS" pitchFamily="66" charset="0"/>
              </a:rPr>
              <a:t> (an anticyclone).</a:t>
            </a:r>
            <a:endParaRPr lang="en-GB" sz="2000" dirty="0" smtClean="0">
              <a:latin typeface="Comic Sans MS" pitchFamily="66" charset="0"/>
            </a:endParaRPr>
          </a:p>
          <a:p>
            <a:pPr eaLnBrk="1" hangingPunct="1">
              <a:lnSpc>
                <a:spcPct val="80000"/>
              </a:lnSpc>
            </a:pPr>
            <a:endParaRPr lang="en-GB" sz="2000" dirty="0" smtClean="0">
              <a:latin typeface="Comic Sans MS" pitchFamily="66" charset="0"/>
            </a:endParaRPr>
          </a:p>
        </p:txBody>
      </p:sp>
      <p:pic>
        <p:nvPicPr>
          <p:cNvPr id="26627" name="Picture 4" descr="isobars"/>
          <p:cNvPicPr>
            <a:picLocks noChangeAspect="1" noChangeArrowheads="1"/>
          </p:cNvPicPr>
          <p:nvPr/>
        </p:nvPicPr>
        <p:blipFill>
          <a:blip r:embed="rId2" cstate="print"/>
          <a:srcRect/>
          <a:stretch>
            <a:fillRect/>
          </a:stretch>
        </p:blipFill>
        <p:spPr bwMode="auto">
          <a:xfrm>
            <a:off x="1835696" y="0"/>
            <a:ext cx="5146898" cy="3478060"/>
          </a:xfrm>
          <a:prstGeom prst="rect">
            <a:avLst/>
          </a:prstGeom>
          <a:noFill/>
          <a:ln w="9525">
            <a:noFill/>
            <a:miter lim="800000"/>
            <a:headEnd/>
            <a:tailEnd/>
          </a:ln>
        </p:spPr>
      </p:pic>
      <p:pic>
        <p:nvPicPr>
          <p:cNvPr id="4" name="Picture 3"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4" descr="fronts"/>
          <p:cNvPicPr>
            <a:picLocks noChangeAspect="1" noChangeArrowheads="1"/>
          </p:cNvPicPr>
          <p:nvPr/>
        </p:nvPicPr>
        <p:blipFill>
          <a:blip r:embed="rId2" cstate="print"/>
          <a:srcRect/>
          <a:stretch>
            <a:fillRect/>
          </a:stretch>
        </p:blipFill>
        <p:spPr bwMode="auto">
          <a:xfrm>
            <a:off x="1835697" y="0"/>
            <a:ext cx="4680520" cy="4139706"/>
          </a:xfrm>
          <a:prstGeom prst="rect">
            <a:avLst/>
          </a:prstGeom>
          <a:noFill/>
          <a:ln w="9525">
            <a:noFill/>
            <a:miter lim="800000"/>
            <a:headEnd/>
            <a:tailEnd/>
          </a:ln>
        </p:spPr>
      </p:pic>
      <p:sp>
        <p:nvSpPr>
          <p:cNvPr id="27650" name="Rectangle 3"/>
          <p:cNvSpPr>
            <a:spLocks noGrp="1" noChangeArrowheads="1"/>
          </p:cNvSpPr>
          <p:nvPr>
            <p:ph idx="1"/>
          </p:nvPr>
        </p:nvSpPr>
        <p:spPr>
          <a:xfrm>
            <a:off x="0" y="4221088"/>
            <a:ext cx="9144000" cy="1657350"/>
          </a:xfrm>
        </p:spPr>
        <p:txBody>
          <a:bodyPr/>
          <a:lstStyle/>
          <a:p>
            <a:pPr eaLnBrk="1" hangingPunct="1">
              <a:lnSpc>
                <a:spcPct val="80000"/>
              </a:lnSpc>
              <a:buFontTx/>
              <a:buNone/>
            </a:pPr>
            <a:r>
              <a:rPr lang="en-GB" sz="2400" dirty="0" smtClean="0">
                <a:latin typeface="Comic Sans MS" pitchFamily="66" charset="0"/>
              </a:rPr>
              <a:t>   The weather map below shows a low pressure, centred to the north of Scotland. As we move away from the centre the isobars increase in atmospheric pressure and become wider apart. There is a zone of high pressure over Italy in the southeast corner of the map.</a:t>
            </a:r>
          </a:p>
        </p:txBody>
      </p:sp>
      <p:pic>
        <p:nvPicPr>
          <p:cNvPr id="4" name="Picture 3" descr="DofE expedition.jpg"/>
          <p:cNvPicPr>
            <a:picLocks noChangeAspect="1"/>
          </p:cNvPicPr>
          <p:nvPr/>
        </p:nvPicPr>
        <p:blipFill>
          <a:blip r:embed="rId3" cstate="print"/>
          <a:stretch>
            <a:fillRect/>
          </a:stretch>
        </p:blipFill>
        <p:spPr>
          <a:xfrm>
            <a:off x="285720" y="6000768"/>
            <a:ext cx="1428760" cy="6295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68313" y="0"/>
            <a:ext cx="8229600" cy="1143000"/>
          </a:xfrm>
        </p:spPr>
        <p:txBody>
          <a:bodyPr/>
          <a:lstStyle/>
          <a:p>
            <a:pPr eaLnBrk="1" hangingPunct="1">
              <a:defRPr/>
            </a:pPr>
            <a:r>
              <a:rPr lang="en-GB" smtClean="0"/>
              <a:t>Fronts</a:t>
            </a:r>
          </a:p>
        </p:txBody>
      </p:sp>
      <p:sp>
        <p:nvSpPr>
          <p:cNvPr id="28675" name="Rectangle 3"/>
          <p:cNvSpPr>
            <a:spLocks noGrp="1" noChangeArrowheads="1"/>
          </p:cNvSpPr>
          <p:nvPr>
            <p:ph idx="1"/>
          </p:nvPr>
        </p:nvSpPr>
        <p:spPr>
          <a:xfrm>
            <a:off x="468313" y="1125538"/>
            <a:ext cx="8229600" cy="4824412"/>
          </a:xfrm>
        </p:spPr>
        <p:txBody>
          <a:bodyPr/>
          <a:lstStyle/>
          <a:p>
            <a:pPr eaLnBrk="1" hangingPunct="1">
              <a:lnSpc>
                <a:spcPct val="80000"/>
              </a:lnSpc>
              <a:buFontTx/>
              <a:buNone/>
            </a:pPr>
            <a:endParaRPr lang="en-GB" sz="1400" dirty="0" smtClean="0">
              <a:latin typeface="Comic Sans MS" pitchFamily="66" charset="0"/>
            </a:endParaRPr>
          </a:p>
          <a:p>
            <a:pPr eaLnBrk="1" hangingPunct="1">
              <a:lnSpc>
                <a:spcPct val="80000"/>
              </a:lnSpc>
            </a:pPr>
            <a:r>
              <a:rPr lang="en-GB" sz="1600" dirty="0" smtClean="0">
                <a:latin typeface="Comic Sans MS" pitchFamily="66" charset="0"/>
              </a:rPr>
              <a:t>Fronts occur where two different </a:t>
            </a:r>
            <a:r>
              <a:rPr lang="en-GB" sz="1600" b="1" i="1" dirty="0" smtClean="0">
                <a:latin typeface="Comic Sans MS" pitchFamily="66" charset="0"/>
              </a:rPr>
              <a:t>air masses</a:t>
            </a:r>
            <a:r>
              <a:rPr lang="en-GB" sz="1600" dirty="0" smtClean="0">
                <a:latin typeface="Comic Sans MS" pitchFamily="66" charset="0"/>
              </a:rPr>
              <a:t> meet.</a:t>
            </a:r>
          </a:p>
          <a:p>
            <a:pPr eaLnBrk="1" hangingPunct="1">
              <a:lnSpc>
                <a:spcPct val="80000"/>
              </a:lnSpc>
              <a:buFontTx/>
              <a:buNone/>
            </a:pPr>
            <a:endParaRPr lang="en-GB" sz="1600" dirty="0" smtClean="0">
              <a:latin typeface="Comic Sans MS" pitchFamily="66" charset="0"/>
            </a:endParaRPr>
          </a:p>
          <a:p>
            <a:pPr eaLnBrk="1" hangingPunct="1">
              <a:lnSpc>
                <a:spcPct val="80000"/>
              </a:lnSpc>
            </a:pPr>
            <a:r>
              <a:rPr lang="en-GB" sz="1800" dirty="0" smtClean="0">
                <a:latin typeface="Comic Sans MS" pitchFamily="66" charset="0"/>
              </a:rPr>
              <a:t>Warm fronts are formed when warm air rises over a mass of cold air. As the air lifts into regions of lower pressure, it expands, cools and condenses the water vapour as wide, flat sheets of cloud. </a:t>
            </a:r>
          </a:p>
          <a:p>
            <a:pPr eaLnBrk="1" hangingPunct="1">
              <a:lnSpc>
                <a:spcPct val="80000"/>
              </a:lnSpc>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Cold fronts are usually associated with </a:t>
            </a:r>
            <a:r>
              <a:rPr lang="en-GB" sz="1800" i="1" dirty="0" smtClean="0">
                <a:latin typeface="Comic Sans MS" pitchFamily="66" charset="0"/>
              </a:rPr>
              <a:t>depressions</a:t>
            </a:r>
            <a:r>
              <a:rPr lang="en-GB" sz="1800" dirty="0" smtClean="0">
                <a:latin typeface="Comic Sans MS" pitchFamily="66" charset="0"/>
              </a:rPr>
              <a:t>. A cold front is the transition zone where a cold air mass is replacing the warmer air mass. The cold air is following the warm air and gradually moves underneath the warmer air. When the warm air is pushed upwards it will rain heavily. Often more rain will fall in the few minutes the cold front passes than it will during the whole passage of a warm front. As the cold front passes, the clouds roll by and the air temperature is cooler. </a:t>
            </a:r>
          </a:p>
          <a:p>
            <a:pPr eaLnBrk="1" hangingPunct="1">
              <a:lnSpc>
                <a:spcPct val="80000"/>
              </a:lnSpc>
              <a:buFontTx/>
              <a:buNone/>
            </a:pPr>
            <a:endParaRPr lang="en-GB" sz="1800" dirty="0" smtClean="0">
              <a:latin typeface="Comic Sans MS" pitchFamily="66" charset="0"/>
            </a:endParaRPr>
          </a:p>
          <a:p>
            <a:pPr eaLnBrk="1" hangingPunct="1">
              <a:lnSpc>
                <a:spcPct val="80000"/>
              </a:lnSpc>
            </a:pPr>
            <a:r>
              <a:rPr lang="en-GB" sz="1800" dirty="0" smtClean="0">
                <a:latin typeface="Comic Sans MS" pitchFamily="66" charset="0"/>
              </a:rPr>
              <a:t>Occluded fronts occur at the point where a cold front takes over a warm front or the other way around. If a cold front undercuts a warm front it is known as a cold occlusion and if the cold front rises over the warm front it is called a warm occlusion. Occluded fronts bring changeable weather conditions.</a:t>
            </a:r>
          </a:p>
          <a:p>
            <a:pPr eaLnBrk="1" hangingPunct="1">
              <a:lnSpc>
                <a:spcPct val="80000"/>
              </a:lnSpc>
            </a:pPr>
            <a:endParaRPr lang="en-GB" sz="1800" dirty="0" smtClean="0">
              <a:latin typeface="Comic Sans MS" pitchFamily="66" charset="0"/>
            </a:endParaRP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GB" smtClean="0"/>
              <a:t>Depressions</a:t>
            </a:r>
          </a:p>
        </p:txBody>
      </p:sp>
      <p:sp>
        <p:nvSpPr>
          <p:cNvPr id="29699" name="Rectangle 3"/>
          <p:cNvSpPr>
            <a:spLocks noGrp="1" noChangeArrowheads="1"/>
          </p:cNvSpPr>
          <p:nvPr>
            <p:ph idx="1"/>
          </p:nvPr>
        </p:nvSpPr>
        <p:spPr>
          <a:xfrm>
            <a:off x="395536" y="4797152"/>
            <a:ext cx="8229600" cy="1368425"/>
          </a:xfrm>
        </p:spPr>
        <p:txBody>
          <a:bodyPr/>
          <a:lstStyle/>
          <a:p>
            <a:pPr eaLnBrk="1" hangingPunct="1">
              <a:lnSpc>
                <a:spcPct val="80000"/>
              </a:lnSpc>
            </a:pPr>
            <a:r>
              <a:rPr lang="en-GB" sz="1600" dirty="0" smtClean="0">
                <a:latin typeface="Comic Sans MS" pitchFamily="66" charset="0"/>
              </a:rPr>
              <a:t>Depressions are areas of low </a:t>
            </a:r>
            <a:r>
              <a:rPr lang="en-GB" sz="1600" b="1" i="1" dirty="0" smtClean="0">
                <a:latin typeface="Comic Sans MS" pitchFamily="66" charset="0"/>
              </a:rPr>
              <a:t>atmospheric pressure</a:t>
            </a:r>
            <a:r>
              <a:rPr lang="en-GB" sz="1600" dirty="0" smtClean="0">
                <a:latin typeface="Comic Sans MS" pitchFamily="66" charset="0"/>
              </a:rPr>
              <a:t> which produce cloudy, rainy and windy weather. These low-pressure systems often begin in the Atlantic, moving eastwards towards the UK. They are responsible for the UK's changeable weather.</a:t>
            </a:r>
          </a:p>
          <a:p>
            <a:pPr eaLnBrk="1" hangingPunct="1">
              <a:lnSpc>
                <a:spcPct val="80000"/>
              </a:lnSpc>
            </a:pPr>
            <a:r>
              <a:rPr lang="en-GB" sz="1600" dirty="0" smtClean="0">
                <a:latin typeface="Comic Sans MS" pitchFamily="66" charset="0"/>
              </a:rPr>
              <a:t>The diagram shows a depression with a leading warm front and a trailing cold front moving from west to east across Britain.</a:t>
            </a:r>
          </a:p>
        </p:txBody>
      </p:sp>
      <p:pic>
        <p:nvPicPr>
          <p:cNvPr id="29700" name="Picture 4" descr="depressions"/>
          <p:cNvPicPr>
            <a:picLocks noChangeAspect="1" noChangeArrowheads="1"/>
          </p:cNvPicPr>
          <p:nvPr/>
        </p:nvPicPr>
        <p:blipFill>
          <a:blip r:embed="rId2" cstate="print"/>
          <a:srcRect/>
          <a:stretch>
            <a:fillRect/>
          </a:stretch>
        </p:blipFill>
        <p:spPr bwMode="auto">
          <a:xfrm>
            <a:off x="1475656" y="0"/>
            <a:ext cx="5899650" cy="4797152"/>
          </a:xfrm>
          <a:prstGeom prst="rect">
            <a:avLst/>
          </a:prstGeom>
          <a:noFill/>
          <a:ln w="9525">
            <a:noFill/>
            <a:miter lim="800000"/>
            <a:headEnd/>
            <a:tailEnd/>
          </a:ln>
        </p:spPr>
      </p:pic>
      <p:pic>
        <p:nvPicPr>
          <p:cNvPr id="5" name="Picture 4" descr="DofE expedition.jpg"/>
          <p:cNvPicPr>
            <a:picLocks noChangeAspect="1"/>
          </p:cNvPicPr>
          <p:nvPr/>
        </p:nvPicPr>
        <p:blipFill>
          <a:blip r:embed="rId3" cstate="print"/>
          <a:stretch>
            <a:fillRect/>
          </a:stretch>
        </p:blipFill>
        <p:spPr>
          <a:xfrm>
            <a:off x="285720" y="6111821"/>
            <a:ext cx="1428760" cy="6295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836613"/>
            <a:ext cx="8229600" cy="5259387"/>
          </a:xfrm>
        </p:spPr>
        <p:txBody>
          <a:bodyPr/>
          <a:lstStyle/>
          <a:p>
            <a:pPr eaLnBrk="1" hangingPunct="1">
              <a:lnSpc>
                <a:spcPct val="80000"/>
              </a:lnSpc>
            </a:pPr>
            <a:r>
              <a:rPr lang="en-GB" sz="2000" b="1" dirty="0" smtClean="0">
                <a:latin typeface="Comic Sans MS" pitchFamily="66" charset="0"/>
              </a:rPr>
              <a:t>At the warm front, lighter, warmer air from the south (</a:t>
            </a:r>
            <a:r>
              <a:rPr lang="en-GB" sz="2000" b="1" i="1" dirty="0" smtClean="0">
                <a:latin typeface="Comic Sans MS" pitchFamily="66" charset="0"/>
              </a:rPr>
              <a:t>tropical maritime air</a:t>
            </a:r>
            <a:r>
              <a:rPr lang="en-GB" sz="2000" b="1" dirty="0" smtClean="0">
                <a:latin typeface="Comic Sans MS" pitchFamily="66" charset="0"/>
              </a:rPr>
              <a:t>) meets cooler air from the north (</a:t>
            </a:r>
            <a:r>
              <a:rPr lang="en-GB" sz="2000" b="1" i="1" dirty="0" smtClean="0">
                <a:latin typeface="Comic Sans MS" pitchFamily="66" charset="0"/>
              </a:rPr>
              <a:t>polar maritime air</a:t>
            </a:r>
            <a:r>
              <a:rPr lang="en-GB" sz="2000" b="1" dirty="0" smtClean="0">
                <a:latin typeface="Comic Sans MS" pitchFamily="66" charset="0"/>
              </a:rPr>
              <a:t>) and rises gradually over it. </a:t>
            </a:r>
          </a:p>
          <a:p>
            <a:pPr eaLnBrk="1" hangingPunct="1">
              <a:lnSpc>
                <a:spcPct val="80000"/>
              </a:lnSpc>
            </a:pPr>
            <a:r>
              <a:rPr lang="en-GB" sz="2000" b="1" dirty="0" smtClean="0">
                <a:latin typeface="Comic Sans MS" pitchFamily="66" charset="0"/>
              </a:rPr>
              <a:t>As the warm air slowly rises it cools, its water content condenses and clouds form (</a:t>
            </a:r>
            <a:r>
              <a:rPr lang="en-GB" sz="2000" b="1" i="1" dirty="0" smtClean="0">
                <a:latin typeface="Comic Sans MS" pitchFamily="66" charset="0"/>
              </a:rPr>
              <a:t>nimbostratus</a:t>
            </a:r>
            <a:r>
              <a:rPr lang="en-GB" sz="2000" b="1" dirty="0" smtClean="0">
                <a:latin typeface="Comic Sans MS" pitchFamily="66" charset="0"/>
              </a:rPr>
              <a:t> then </a:t>
            </a:r>
            <a:r>
              <a:rPr lang="en-GB" sz="2000" b="1" i="1" dirty="0" smtClean="0">
                <a:latin typeface="Comic Sans MS" pitchFamily="66" charset="0"/>
              </a:rPr>
              <a:t>altostratus</a:t>
            </a:r>
            <a:r>
              <a:rPr lang="en-GB" sz="2000" b="1" dirty="0" smtClean="0">
                <a:latin typeface="Comic Sans MS" pitchFamily="66" charset="0"/>
              </a:rPr>
              <a:t>). The result is steady rain, later giving way to drizzle and finally clearer skies with high </a:t>
            </a:r>
            <a:r>
              <a:rPr lang="en-GB" sz="2000" b="1" i="1" dirty="0" smtClean="0">
                <a:latin typeface="Comic Sans MS" pitchFamily="66" charset="0"/>
              </a:rPr>
              <a:t>cirrus</a:t>
            </a:r>
            <a:r>
              <a:rPr lang="en-GB" sz="2000" b="1" dirty="0" smtClean="0">
                <a:latin typeface="Comic Sans MS" pitchFamily="66" charset="0"/>
              </a:rPr>
              <a:t> clouds. </a:t>
            </a:r>
          </a:p>
          <a:p>
            <a:pPr eaLnBrk="1" hangingPunct="1">
              <a:lnSpc>
                <a:spcPct val="80000"/>
              </a:lnSpc>
            </a:pPr>
            <a:r>
              <a:rPr lang="en-GB" sz="2000" b="1" dirty="0" smtClean="0">
                <a:latin typeface="Comic Sans MS" pitchFamily="66" charset="0"/>
              </a:rPr>
              <a:t>Behind the warm front is an area of warm, rising air and low pressure - the centre of the low-pressure system. As this part of the depression passes over, there may be a short period of clear, dry weather. However, at the trailing cold front, heavier, cooler air meets the warm air at the centre of the depression, undercutting it and forcing it steeply upwards. Quickly moving air masses produce high winds and cooler temperatures. </a:t>
            </a:r>
          </a:p>
          <a:p>
            <a:pPr eaLnBrk="1" hangingPunct="1">
              <a:lnSpc>
                <a:spcPct val="80000"/>
              </a:lnSpc>
            </a:pPr>
            <a:r>
              <a:rPr lang="en-GB" sz="2000" b="1" dirty="0" smtClean="0">
                <a:latin typeface="Comic Sans MS" pitchFamily="66" charset="0"/>
              </a:rPr>
              <a:t>As the rapidly rising warm air cools, its water condenses and clouds form (</a:t>
            </a:r>
            <a:r>
              <a:rPr lang="en-GB" sz="2000" b="1" i="1" dirty="0" smtClean="0">
                <a:latin typeface="Comic Sans MS" pitchFamily="66" charset="0"/>
              </a:rPr>
              <a:t>cumulonimbus</a:t>
            </a:r>
            <a:r>
              <a:rPr lang="en-GB" sz="2000" b="1" dirty="0" smtClean="0">
                <a:latin typeface="Comic Sans MS" pitchFamily="66" charset="0"/>
              </a:rPr>
              <a:t>, then </a:t>
            </a:r>
            <a:r>
              <a:rPr lang="en-GB" sz="2000" b="1" i="1" dirty="0" smtClean="0">
                <a:latin typeface="Comic Sans MS" pitchFamily="66" charset="0"/>
              </a:rPr>
              <a:t>cumulus</a:t>
            </a:r>
            <a:r>
              <a:rPr lang="en-GB" sz="2000" b="1" dirty="0" smtClean="0">
                <a:latin typeface="Comic Sans MS" pitchFamily="66" charset="0"/>
              </a:rPr>
              <a:t>). The result is heavy rain or thunderstorms, giving way to showers and finally to clear skies as the cold front moves away eastwards.</a:t>
            </a:r>
            <a:endParaRPr lang="en-GB" sz="2000" dirty="0" smtClean="0">
              <a:latin typeface="Comic Sans MS" pitchFamily="66" charset="0"/>
            </a:endParaRPr>
          </a:p>
          <a:p>
            <a:pPr eaLnBrk="1" hangingPunct="1">
              <a:lnSpc>
                <a:spcPct val="80000"/>
              </a:lnSpc>
            </a:pPr>
            <a:endParaRPr lang="en-GB" sz="2000" dirty="0" smtClean="0">
              <a:latin typeface="Comic Sans MS" pitchFamily="66" charset="0"/>
            </a:endParaRPr>
          </a:p>
        </p:txBody>
      </p:sp>
      <p:pic>
        <p:nvPicPr>
          <p:cNvPr id="3" name="Picture 2"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67544" y="404664"/>
            <a:ext cx="8229600" cy="936104"/>
          </a:xfrm>
        </p:spPr>
        <p:txBody>
          <a:bodyPr/>
          <a:lstStyle/>
          <a:p>
            <a:pPr eaLnBrk="1" hangingPunct="1">
              <a:defRPr/>
            </a:pPr>
            <a:r>
              <a:rPr lang="en-GB" dirty="0" smtClean="0"/>
              <a:t>Anticyclones</a:t>
            </a:r>
          </a:p>
        </p:txBody>
      </p:sp>
      <p:sp>
        <p:nvSpPr>
          <p:cNvPr id="31747" name="Rectangle 3"/>
          <p:cNvSpPr>
            <a:spLocks noGrp="1" noChangeArrowheads="1"/>
          </p:cNvSpPr>
          <p:nvPr>
            <p:ph idx="1"/>
          </p:nvPr>
        </p:nvSpPr>
        <p:spPr>
          <a:xfrm>
            <a:off x="395536" y="1412776"/>
            <a:ext cx="8229600" cy="4680520"/>
          </a:xfrm>
        </p:spPr>
        <p:txBody>
          <a:bodyPr>
            <a:noAutofit/>
          </a:bodyPr>
          <a:lstStyle/>
          <a:p>
            <a:pPr eaLnBrk="1" hangingPunct="1">
              <a:lnSpc>
                <a:spcPct val="80000"/>
              </a:lnSpc>
            </a:pPr>
            <a:r>
              <a:rPr lang="en-GB" sz="2200" dirty="0" smtClean="0">
                <a:latin typeface="Comic Sans MS" pitchFamily="66" charset="0"/>
              </a:rPr>
              <a:t>Anticyclones are the opposite of </a:t>
            </a:r>
            <a:r>
              <a:rPr lang="en-GB" sz="2200" b="1" i="1" dirty="0" smtClean="0">
                <a:latin typeface="Comic Sans MS" pitchFamily="66" charset="0"/>
              </a:rPr>
              <a:t>depressions</a:t>
            </a:r>
            <a:r>
              <a:rPr lang="en-GB" sz="2200" dirty="0" smtClean="0">
                <a:latin typeface="Comic Sans MS" pitchFamily="66" charset="0"/>
              </a:rPr>
              <a:t> - they are an area of </a:t>
            </a:r>
            <a:r>
              <a:rPr lang="en-GB" sz="2200" b="1" dirty="0" smtClean="0">
                <a:latin typeface="Comic Sans MS" pitchFamily="66" charset="0"/>
              </a:rPr>
              <a:t>high</a:t>
            </a:r>
            <a:r>
              <a:rPr lang="en-GB" sz="2200" dirty="0" smtClean="0">
                <a:latin typeface="Comic Sans MS" pitchFamily="66" charset="0"/>
              </a:rPr>
              <a:t> atmospheric pressure where the air is </a:t>
            </a:r>
            <a:r>
              <a:rPr lang="en-GB" sz="2200" b="1" dirty="0" smtClean="0">
                <a:latin typeface="Comic Sans MS" pitchFamily="66" charset="0"/>
              </a:rPr>
              <a:t>sinking</a:t>
            </a:r>
            <a:r>
              <a:rPr lang="en-GB" sz="2200" dirty="0" smtClean="0">
                <a:latin typeface="Comic Sans MS" pitchFamily="66" charset="0"/>
              </a:rPr>
              <a:t>. </a:t>
            </a:r>
          </a:p>
          <a:p>
            <a:pPr eaLnBrk="1" hangingPunct="1">
              <a:lnSpc>
                <a:spcPct val="80000"/>
              </a:lnSpc>
            </a:pPr>
            <a:endParaRPr lang="en-GB" sz="2200" dirty="0" smtClean="0">
              <a:latin typeface="Comic Sans MS" pitchFamily="66" charset="0"/>
            </a:endParaRPr>
          </a:p>
          <a:p>
            <a:pPr eaLnBrk="1" hangingPunct="1">
              <a:lnSpc>
                <a:spcPct val="80000"/>
              </a:lnSpc>
            </a:pPr>
            <a:r>
              <a:rPr lang="en-GB" sz="2200" b="1" dirty="0" smtClean="0">
                <a:latin typeface="Comic Sans MS" pitchFamily="66" charset="0"/>
              </a:rPr>
              <a:t>As the air is sinking, not rising, no clouds or rain are formed. This is because as the air sinks it warms, meaning it can hold more water. </a:t>
            </a:r>
          </a:p>
          <a:p>
            <a:pPr eaLnBrk="1" hangingPunct="1">
              <a:lnSpc>
                <a:spcPct val="80000"/>
              </a:lnSpc>
            </a:pPr>
            <a:r>
              <a:rPr lang="en-GB" sz="2200" b="1" dirty="0" smtClean="0">
                <a:latin typeface="Comic Sans MS" pitchFamily="66" charset="0"/>
              </a:rPr>
              <a:t>The absence of fronts means winds may be very light. </a:t>
            </a:r>
          </a:p>
          <a:p>
            <a:pPr eaLnBrk="1" hangingPunct="1">
              <a:lnSpc>
                <a:spcPct val="80000"/>
              </a:lnSpc>
            </a:pPr>
            <a:r>
              <a:rPr lang="en-GB" sz="2200" b="1" dirty="0" smtClean="0">
                <a:latin typeface="Comic Sans MS" pitchFamily="66" charset="0"/>
              </a:rPr>
              <a:t>Consequently, high-pressure areas are often associated with settled, dry and bright conditions. </a:t>
            </a:r>
          </a:p>
          <a:p>
            <a:pPr eaLnBrk="1" hangingPunct="1">
              <a:lnSpc>
                <a:spcPct val="80000"/>
              </a:lnSpc>
            </a:pPr>
            <a:r>
              <a:rPr lang="en-GB" sz="2200" b="1" dirty="0" smtClean="0">
                <a:latin typeface="Comic Sans MS" pitchFamily="66" charset="0"/>
              </a:rPr>
              <a:t>In summer, anticyclones bring dry, hot weather. In winter, clear skies may bring cold nights and frost. </a:t>
            </a:r>
          </a:p>
          <a:p>
            <a:pPr eaLnBrk="1" hangingPunct="1">
              <a:lnSpc>
                <a:spcPct val="80000"/>
              </a:lnSpc>
            </a:pPr>
            <a:r>
              <a:rPr lang="en-GB" sz="2200" b="1" dirty="0" smtClean="0">
                <a:latin typeface="Comic Sans MS" pitchFamily="66" charset="0"/>
              </a:rPr>
              <a:t>In cold conditions, anticyclones may also bring fog and mist. This is because the cold forces moisture in the air to </a:t>
            </a:r>
            <a:r>
              <a:rPr lang="en-GB" sz="2200" b="1" i="1" dirty="0" smtClean="0">
                <a:latin typeface="Comic Sans MS" pitchFamily="66" charset="0"/>
              </a:rPr>
              <a:t>condense</a:t>
            </a:r>
            <a:r>
              <a:rPr lang="en-GB" sz="2200" b="1" dirty="0" smtClean="0">
                <a:latin typeface="Comic Sans MS" pitchFamily="66" charset="0"/>
              </a:rPr>
              <a:t> at low altitudes.</a:t>
            </a:r>
            <a:endParaRPr lang="en-GB" sz="2200" dirty="0" smtClean="0">
              <a:latin typeface="Comic Sans MS" pitchFamily="66" charset="0"/>
            </a:endParaRPr>
          </a:p>
          <a:p>
            <a:pPr eaLnBrk="1" hangingPunct="1">
              <a:lnSpc>
                <a:spcPct val="80000"/>
              </a:lnSpc>
            </a:pPr>
            <a:endParaRPr lang="en-GB" sz="2200" dirty="0" smtClean="0">
              <a:latin typeface="Comic Sans MS" pitchFamily="66" charset="0"/>
            </a:endParaRPr>
          </a:p>
        </p:txBody>
      </p:sp>
      <p:pic>
        <p:nvPicPr>
          <p:cNvPr id="4" name="Picture 3" descr="DofE expedition.jpg"/>
          <p:cNvPicPr>
            <a:picLocks noChangeAspect="1"/>
          </p:cNvPicPr>
          <p:nvPr/>
        </p:nvPicPr>
        <p:blipFill>
          <a:blip r:embed="rId2" cstate="print"/>
          <a:stretch>
            <a:fillRect/>
          </a:stretch>
        </p:blipFill>
        <p:spPr>
          <a:xfrm>
            <a:off x="285720" y="6000768"/>
            <a:ext cx="1428760" cy="62954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1416</Words>
  <Application>Microsoft Office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The Weather</vt:lpstr>
      <vt:lpstr>What makes the weather?</vt:lpstr>
      <vt:lpstr>Slide 3</vt:lpstr>
      <vt:lpstr>Slide 4</vt:lpstr>
      <vt:lpstr>Slide 5</vt:lpstr>
      <vt:lpstr>Fronts</vt:lpstr>
      <vt:lpstr>Depressions</vt:lpstr>
      <vt:lpstr>Slide 8</vt:lpstr>
      <vt:lpstr>Anticyclones</vt:lpstr>
      <vt:lpstr>Clouds</vt:lpstr>
      <vt:lpstr>Cirrus</vt:lpstr>
      <vt:lpstr>Altostratus</vt:lpstr>
      <vt:lpstr>Stratus</vt:lpstr>
      <vt:lpstr>Cumulus</vt:lpstr>
      <vt:lpstr>Forecasting</vt:lpstr>
      <vt:lpstr>Weather</vt:lpstr>
      <vt:lpstr>Weather Forecasts</vt:lpstr>
      <vt:lpstr>Websites</vt:lpstr>
      <vt:lpstr>Weather Activity</vt:lpstr>
      <vt:lpstr>Weather Activity</vt:lpstr>
      <vt:lpstr>Remember</vt:lpstr>
      <vt:lpstr>Weather quiz</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Weather</dc:title>
  <dc:creator>Stewart home</dc:creator>
  <cp:lastModifiedBy>Stewart home</cp:lastModifiedBy>
  <cp:revision>4</cp:revision>
  <dcterms:created xsi:type="dcterms:W3CDTF">2014-11-04T14:01:50Z</dcterms:created>
  <dcterms:modified xsi:type="dcterms:W3CDTF">2014-11-04T14:24:49Z</dcterms:modified>
</cp:coreProperties>
</file>