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1A46459-D88E-4C43-92FA-B58179009387}" type="datetimeFigureOut">
              <a:rPr lang="en-GB" smtClean="0"/>
              <a:t>04/11/2014</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26BF91DB-C611-4A76-9D31-EAF1F385F069}"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A46459-D88E-4C43-92FA-B58179009387}" type="datetimeFigureOut">
              <a:rPr lang="en-GB" smtClean="0"/>
              <a:t>04/11/2014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BF91DB-C611-4A76-9D31-EAF1F385F069}"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A46459-D88E-4C43-92FA-B58179009387}" type="datetimeFigureOut">
              <a:rPr lang="en-GB" smtClean="0"/>
              <a:t>04/11/2014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BF91DB-C611-4A76-9D31-EAF1F385F069}"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A46459-D88E-4C43-92FA-B58179009387}" type="datetimeFigureOut">
              <a:rPr lang="en-GB" smtClean="0"/>
              <a:t>04/11/2014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BF91DB-C611-4A76-9D31-EAF1F385F069}"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1A46459-D88E-4C43-92FA-B58179009387}" type="datetimeFigureOut">
              <a:rPr lang="en-GB" smtClean="0"/>
              <a:t>04/11/2014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BF91DB-C611-4A76-9D31-EAF1F385F069}"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1A46459-D88E-4C43-92FA-B58179009387}" type="datetimeFigureOut">
              <a:rPr lang="en-GB" smtClean="0"/>
              <a:t>04/11/2014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BF91DB-C611-4A76-9D31-EAF1F385F069}"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1A46459-D88E-4C43-92FA-B58179009387}" type="datetimeFigureOut">
              <a:rPr lang="en-GB" smtClean="0"/>
              <a:t>04/11/2014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6BF91DB-C611-4A76-9D31-EAF1F385F069}"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1A46459-D88E-4C43-92FA-B58179009387}" type="datetimeFigureOut">
              <a:rPr lang="en-GB" smtClean="0"/>
              <a:t>04/11/2014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6BF91DB-C611-4A76-9D31-EAF1F385F069}"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A46459-D88E-4C43-92FA-B58179009387}" type="datetimeFigureOut">
              <a:rPr lang="en-GB" smtClean="0"/>
              <a:t>04/11/2014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6BF91DB-C611-4A76-9D31-EAF1F385F069}"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1A46459-D88E-4C43-92FA-B58179009387}" type="datetimeFigureOut">
              <a:rPr lang="en-GB" smtClean="0"/>
              <a:t>04/11/2014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BF91DB-C611-4A76-9D31-EAF1F385F069}"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1A46459-D88E-4C43-92FA-B58179009387}" type="datetimeFigureOut">
              <a:rPr lang="en-GB" smtClean="0"/>
              <a:t>04/11/2014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26BF91DB-C611-4A76-9D31-EAF1F385F069}" type="slidenum">
              <a:rPr lang="en-GB" smtClean="0"/>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1A46459-D88E-4C43-92FA-B58179009387}" type="datetimeFigureOut">
              <a:rPr lang="en-GB" smtClean="0"/>
              <a:t>04/11/2014</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6BF91DB-C611-4A76-9D31-EAF1F385F069}" type="slidenum">
              <a:rPr lang="en-GB" smtClean="0"/>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Grp="1" noChangeAspect="1" noChangeArrowheads="1"/>
          </p:cNvPicPr>
          <p:nvPr>
            <p:ph idx="1"/>
          </p:nvPr>
        </p:nvPicPr>
        <p:blipFill>
          <a:blip r:embed="rId2" cstate="print"/>
          <a:srcRect l="66440" t="29295" r="1666" b="13062"/>
          <a:stretch>
            <a:fillRect/>
          </a:stretch>
        </p:blipFill>
        <p:spPr>
          <a:xfrm>
            <a:off x="323850" y="1125538"/>
            <a:ext cx="3671888" cy="4495800"/>
          </a:xfrm>
          <a:noFill/>
        </p:spPr>
      </p:pic>
      <p:sp>
        <p:nvSpPr>
          <p:cNvPr id="46083" name="Text Box 5"/>
          <p:cNvSpPr txBox="1">
            <a:spLocks noChangeArrowheads="1"/>
          </p:cNvSpPr>
          <p:nvPr/>
        </p:nvSpPr>
        <p:spPr bwMode="auto">
          <a:xfrm>
            <a:off x="4284663" y="2349500"/>
            <a:ext cx="4392612" cy="1920875"/>
          </a:xfrm>
          <a:prstGeom prst="rect">
            <a:avLst/>
          </a:prstGeom>
          <a:noFill/>
          <a:ln w="9525">
            <a:noFill/>
            <a:miter lim="800000"/>
            <a:headEnd/>
            <a:tailEnd/>
          </a:ln>
        </p:spPr>
        <p:txBody>
          <a:bodyPr>
            <a:spAutoFit/>
          </a:bodyPr>
          <a:lstStyle/>
          <a:p>
            <a:pPr>
              <a:spcBef>
                <a:spcPct val="50000"/>
              </a:spcBef>
            </a:pPr>
            <a:r>
              <a:rPr lang="en-GB" sz="4000" dirty="0">
                <a:latin typeface="Comic Sans MS" pitchFamily="66" charset="0"/>
              </a:rPr>
              <a:t>The Scottish Outdoor Access Codes</a:t>
            </a:r>
          </a:p>
        </p:txBody>
      </p:sp>
      <p:pic>
        <p:nvPicPr>
          <p:cNvPr id="4" name="Picture 3" descr="DofE expedition.jpg"/>
          <p:cNvPicPr>
            <a:picLocks noChangeAspect="1"/>
          </p:cNvPicPr>
          <p:nvPr/>
        </p:nvPicPr>
        <p:blipFill>
          <a:blip r:embed="rId3" cstate="print"/>
          <a:stretch>
            <a:fillRect/>
          </a:stretch>
        </p:blipFill>
        <p:spPr>
          <a:xfrm>
            <a:off x="285720" y="6000768"/>
            <a:ext cx="1428760" cy="62954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defRPr/>
            </a:pPr>
            <a:endParaRPr lang="en-US" smtClean="0"/>
          </a:p>
        </p:txBody>
      </p:sp>
      <p:pic>
        <p:nvPicPr>
          <p:cNvPr id="47107" name="Picture 2"/>
          <p:cNvPicPr>
            <a:picLocks noGrp="1" noChangeAspect="1" noChangeArrowheads="1"/>
          </p:cNvPicPr>
          <p:nvPr>
            <p:ph idx="1"/>
          </p:nvPr>
        </p:nvPicPr>
        <p:blipFill>
          <a:blip r:embed="rId2" cstate="print"/>
          <a:srcRect l="35437" t="30240" r="32671" b="34796"/>
          <a:stretch>
            <a:fillRect/>
          </a:stretch>
        </p:blipFill>
        <p:spPr>
          <a:xfrm>
            <a:off x="395288" y="188913"/>
            <a:ext cx="4681537" cy="2925762"/>
          </a:xfrm>
          <a:noFill/>
        </p:spPr>
      </p:pic>
      <p:pic>
        <p:nvPicPr>
          <p:cNvPr id="47108" name="Picture 3"/>
          <p:cNvPicPr>
            <a:picLocks noChangeAspect="1" noChangeArrowheads="1"/>
          </p:cNvPicPr>
          <p:nvPr/>
        </p:nvPicPr>
        <p:blipFill>
          <a:blip r:embed="rId3" cstate="print"/>
          <a:srcRect l="67621" t="62955" r="2419" b="7751"/>
          <a:stretch>
            <a:fillRect/>
          </a:stretch>
        </p:blipFill>
        <p:spPr bwMode="auto">
          <a:xfrm>
            <a:off x="3203848" y="3284984"/>
            <a:ext cx="4681537" cy="2859087"/>
          </a:xfrm>
          <a:prstGeom prst="rect">
            <a:avLst/>
          </a:prstGeom>
          <a:noFill/>
          <a:ln w="9525">
            <a:noFill/>
            <a:miter lim="800000"/>
            <a:headEnd/>
            <a:tailEnd/>
          </a:ln>
        </p:spPr>
      </p:pic>
      <p:pic>
        <p:nvPicPr>
          <p:cNvPr id="47109" name="Picture 3"/>
          <p:cNvPicPr>
            <a:picLocks noChangeAspect="1" noChangeArrowheads="1"/>
          </p:cNvPicPr>
          <p:nvPr/>
        </p:nvPicPr>
        <p:blipFill>
          <a:blip r:embed="rId4" cstate="print"/>
          <a:srcRect l="5316" t="44414" r="64561" b="33852"/>
          <a:stretch>
            <a:fillRect/>
          </a:stretch>
        </p:blipFill>
        <p:spPr bwMode="auto">
          <a:xfrm>
            <a:off x="5219700" y="404813"/>
            <a:ext cx="3671888" cy="1657350"/>
          </a:xfrm>
          <a:prstGeom prst="rect">
            <a:avLst/>
          </a:prstGeom>
          <a:noFill/>
          <a:ln w="9525">
            <a:noFill/>
            <a:miter lim="800000"/>
            <a:headEnd/>
            <a:tailEnd/>
          </a:ln>
        </p:spPr>
      </p:pic>
      <p:pic>
        <p:nvPicPr>
          <p:cNvPr id="6" name="Picture 5" descr="DofE expedition.jpg"/>
          <p:cNvPicPr>
            <a:picLocks noChangeAspect="1"/>
          </p:cNvPicPr>
          <p:nvPr/>
        </p:nvPicPr>
        <p:blipFill>
          <a:blip r:embed="rId5" cstate="print"/>
          <a:stretch>
            <a:fillRect/>
          </a:stretch>
        </p:blipFill>
        <p:spPr>
          <a:xfrm>
            <a:off x="251520" y="6228453"/>
            <a:ext cx="1428760" cy="62954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defRPr/>
            </a:pPr>
            <a:r>
              <a:rPr lang="en-GB" smtClean="0">
                <a:latin typeface="Comic Sans MS" pitchFamily="66" charset="0"/>
              </a:rPr>
              <a:t>Key Principles</a:t>
            </a:r>
          </a:p>
        </p:txBody>
      </p:sp>
      <p:sp>
        <p:nvSpPr>
          <p:cNvPr id="48131" name="Rectangle 5"/>
          <p:cNvSpPr>
            <a:spLocks noGrp="1" noChangeArrowheads="1"/>
          </p:cNvSpPr>
          <p:nvPr>
            <p:ph idx="1"/>
          </p:nvPr>
        </p:nvSpPr>
        <p:spPr/>
        <p:txBody>
          <a:bodyPr/>
          <a:lstStyle/>
          <a:p>
            <a:pPr eaLnBrk="1" hangingPunct="1">
              <a:lnSpc>
                <a:spcPct val="90000"/>
              </a:lnSpc>
            </a:pPr>
            <a:r>
              <a:rPr lang="en-GB" smtClean="0">
                <a:latin typeface="Comic Sans MS" pitchFamily="66" charset="0"/>
              </a:rPr>
              <a:t>Respect the interests of others. </a:t>
            </a:r>
            <a:r>
              <a:rPr lang="en-GB" sz="1800" smtClean="0">
                <a:latin typeface="Comic Sans MS" pitchFamily="66" charset="0"/>
              </a:rPr>
              <a:t>Respect the needs of other people enjoying or working in the outdoors and follow any reasonable advice form land owners. Respect other’s privacy and peace of mind. Avoid causing alarm to people, especially at night, by keeping a reasonable distance from houses and gardens or by using paths or tracks. </a:t>
            </a:r>
          </a:p>
          <a:p>
            <a:pPr eaLnBrk="1" hangingPunct="1">
              <a:lnSpc>
                <a:spcPct val="90000"/>
              </a:lnSpc>
            </a:pPr>
            <a:r>
              <a:rPr lang="en-GB" smtClean="0">
                <a:latin typeface="Comic Sans MS" pitchFamily="66" charset="0"/>
              </a:rPr>
              <a:t>Take</a:t>
            </a:r>
            <a:r>
              <a:rPr lang="en-GB" sz="1800" smtClean="0">
                <a:latin typeface="Comic Sans MS" pitchFamily="66" charset="0"/>
              </a:rPr>
              <a:t> </a:t>
            </a:r>
            <a:r>
              <a:rPr lang="en-GB" smtClean="0">
                <a:latin typeface="Comic Sans MS" pitchFamily="66" charset="0"/>
              </a:rPr>
              <a:t>Responsibility for your own actions. </a:t>
            </a:r>
            <a:r>
              <a:rPr lang="en-GB" sz="1800" smtClean="0">
                <a:latin typeface="Comic Sans MS" pitchFamily="66" charset="0"/>
              </a:rPr>
              <a:t>The outdoors is a great place to enjoy but it’s also a working environment and natural hazards exist. Make sure that you are aware of this, take care of yourself and others with you including your dog.</a:t>
            </a:r>
            <a:r>
              <a:rPr lang="en-GB" smtClean="0">
                <a:latin typeface="Comic Sans MS" pitchFamily="66" charset="0"/>
              </a:rPr>
              <a:t> </a:t>
            </a:r>
          </a:p>
          <a:p>
            <a:pPr eaLnBrk="1" hangingPunct="1">
              <a:lnSpc>
                <a:spcPct val="90000"/>
              </a:lnSpc>
            </a:pPr>
            <a:r>
              <a:rPr lang="en-GB" smtClean="0">
                <a:latin typeface="Comic Sans MS" pitchFamily="66" charset="0"/>
              </a:rPr>
              <a:t>Care for the Environment. </a:t>
            </a:r>
            <a:r>
              <a:rPr lang="en-GB" sz="1800" smtClean="0">
                <a:latin typeface="Comic Sans MS" pitchFamily="66" charset="0"/>
              </a:rPr>
              <a:t>Do not do any damage to nature, pulling branches of trees for example or littering. Leave things as you find them and do not disturb animals.</a:t>
            </a:r>
            <a:r>
              <a:rPr lang="en-GB" smtClean="0">
                <a:latin typeface="Comic Sans MS" pitchFamily="66" charset="0"/>
              </a:rPr>
              <a:t> </a:t>
            </a:r>
          </a:p>
        </p:txBody>
      </p:sp>
      <p:pic>
        <p:nvPicPr>
          <p:cNvPr id="4" name="Picture 3" descr="DofE expedition.jpg"/>
          <p:cNvPicPr>
            <a:picLocks noChangeAspect="1"/>
          </p:cNvPicPr>
          <p:nvPr/>
        </p:nvPicPr>
        <p:blipFill>
          <a:blip r:embed="rId2" cstate="print"/>
          <a:stretch>
            <a:fillRect/>
          </a:stretch>
        </p:blipFill>
        <p:spPr>
          <a:xfrm>
            <a:off x="285720" y="6000768"/>
            <a:ext cx="1428760" cy="62954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srcRect l="43706" t="36855" r="6091" b="18732"/>
          <a:stretch>
            <a:fillRect/>
          </a:stretch>
        </p:blipFill>
        <p:spPr bwMode="auto">
          <a:xfrm>
            <a:off x="0" y="0"/>
            <a:ext cx="6119813" cy="3384550"/>
          </a:xfrm>
          <a:prstGeom prst="rect">
            <a:avLst/>
          </a:prstGeom>
          <a:noFill/>
          <a:ln w="9525">
            <a:noFill/>
            <a:miter lim="800000"/>
            <a:headEnd/>
            <a:tailEnd/>
          </a:ln>
        </p:spPr>
      </p:pic>
      <p:pic>
        <p:nvPicPr>
          <p:cNvPr id="49155" name="Picture 2"/>
          <p:cNvPicPr>
            <a:picLocks noChangeAspect="1" noChangeArrowheads="1"/>
          </p:cNvPicPr>
          <p:nvPr/>
        </p:nvPicPr>
        <p:blipFill>
          <a:blip r:embed="rId2" cstate="print"/>
          <a:srcRect l="5316" t="34978" r="55995" b="18732"/>
          <a:stretch>
            <a:fillRect/>
          </a:stretch>
        </p:blipFill>
        <p:spPr bwMode="auto">
          <a:xfrm>
            <a:off x="4427538" y="3328988"/>
            <a:ext cx="4716462" cy="3529012"/>
          </a:xfrm>
          <a:prstGeom prst="rect">
            <a:avLst/>
          </a:prstGeom>
          <a:noFill/>
          <a:ln w="9525">
            <a:noFill/>
            <a:miter lim="800000"/>
            <a:headEnd/>
            <a:tailEnd/>
          </a:ln>
        </p:spPr>
      </p:pic>
      <p:pic>
        <p:nvPicPr>
          <p:cNvPr id="4" name="Picture 3" descr="DofE expedition.jpg"/>
          <p:cNvPicPr>
            <a:picLocks noChangeAspect="1"/>
          </p:cNvPicPr>
          <p:nvPr/>
        </p:nvPicPr>
        <p:blipFill>
          <a:blip r:embed="rId3" cstate="print"/>
          <a:stretch>
            <a:fillRect/>
          </a:stretch>
        </p:blipFill>
        <p:spPr>
          <a:xfrm>
            <a:off x="285720" y="6000768"/>
            <a:ext cx="1428760" cy="62954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defRPr/>
            </a:pPr>
            <a:endParaRPr lang="en-US" smtClean="0"/>
          </a:p>
        </p:txBody>
      </p:sp>
      <p:pic>
        <p:nvPicPr>
          <p:cNvPr id="50179" name="Picture 2"/>
          <p:cNvPicPr>
            <a:picLocks noGrp="1" noChangeAspect="1" noChangeArrowheads="1"/>
          </p:cNvPicPr>
          <p:nvPr>
            <p:ph idx="1"/>
          </p:nvPr>
        </p:nvPicPr>
        <p:blipFill>
          <a:blip r:embed="rId2" cstate="print"/>
          <a:srcRect l="7379" t="34605" r="24110" b="37045"/>
          <a:stretch>
            <a:fillRect/>
          </a:stretch>
        </p:blipFill>
        <p:spPr>
          <a:xfrm>
            <a:off x="395288" y="0"/>
            <a:ext cx="8316912" cy="2909888"/>
          </a:xfrm>
          <a:noFill/>
        </p:spPr>
      </p:pic>
      <p:pic>
        <p:nvPicPr>
          <p:cNvPr id="50180" name="Picture 3"/>
          <p:cNvPicPr>
            <a:picLocks noChangeAspect="1" noChangeArrowheads="1"/>
          </p:cNvPicPr>
          <p:nvPr/>
        </p:nvPicPr>
        <p:blipFill>
          <a:blip r:embed="rId3" cstate="print"/>
          <a:srcRect l="25194" t="40550" r="6294" b="12201"/>
          <a:stretch>
            <a:fillRect/>
          </a:stretch>
        </p:blipFill>
        <p:spPr bwMode="auto">
          <a:xfrm>
            <a:off x="395288" y="2997200"/>
            <a:ext cx="8353425" cy="36004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defRPr/>
            </a:pPr>
            <a:endParaRPr lang="en-US" smtClean="0"/>
          </a:p>
        </p:txBody>
      </p:sp>
      <p:sp>
        <p:nvSpPr>
          <p:cNvPr id="51203" name="Rectangle 3"/>
          <p:cNvSpPr>
            <a:spLocks noGrp="1" noChangeArrowheads="1"/>
          </p:cNvSpPr>
          <p:nvPr>
            <p:ph idx="1"/>
          </p:nvPr>
        </p:nvSpPr>
        <p:spPr/>
        <p:txBody>
          <a:bodyPr/>
          <a:lstStyle/>
          <a:p>
            <a:pPr eaLnBrk="1" hangingPunct="1"/>
            <a:endParaRPr lang="en-US" smtClean="0"/>
          </a:p>
        </p:txBody>
      </p:sp>
      <p:pic>
        <p:nvPicPr>
          <p:cNvPr id="51204" name="Picture 2"/>
          <p:cNvPicPr>
            <a:picLocks noChangeAspect="1" noChangeArrowheads="1"/>
          </p:cNvPicPr>
          <p:nvPr/>
        </p:nvPicPr>
        <p:blipFill>
          <a:blip r:embed="rId2" cstate="print"/>
          <a:srcRect l="7379" t="42165" r="21156" b="28540"/>
          <a:stretch>
            <a:fillRect/>
          </a:stretch>
        </p:blipFill>
        <p:spPr bwMode="auto">
          <a:xfrm>
            <a:off x="179388" y="188913"/>
            <a:ext cx="8713787" cy="2232025"/>
          </a:xfrm>
          <a:prstGeom prst="rect">
            <a:avLst/>
          </a:prstGeom>
          <a:noFill/>
          <a:ln w="9525">
            <a:noFill/>
            <a:miter lim="800000"/>
            <a:headEnd/>
            <a:tailEnd/>
          </a:ln>
        </p:spPr>
      </p:pic>
      <p:pic>
        <p:nvPicPr>
          <p:cNvPr id="51205" name="Picture 3"/>
          <p:cNvPicPr>
            <a:picLocks noChangeAspect="1" noChangeArrowheads="1"/>
          </p:cNvPicPr>
          <p:nvPr/>
        </p:nvPicPr>
        <p:blipFill>
          <a:blip r:embed="rId3" cstate="print"/>
          <a:srcRect l="43506" t="47165" r="5115" b="10310"/>
          <a:stretch>
            <a:fillRect/>
          </a:stretch>
        </p:blipFill>
        <p:spPr bwMode="auto">
          <a:xfrm>
            <a:off x="2627313" y="2492375"/>
            <a:ext cx="6264275" cy="3240088"/>
          </a:xfrm>
          <a:prstGeom prst="rect">
            <a:avLst/>
          </a:prstGeom>
          <a:noFill/>
          <a:ln w="9525">
            <a:noFill/>
            <a:miter lim="800000"/>
            <a:headEnd/>
            <a:tailEnd/>
          </a:ln>
        </p:spPr>
      </p:pic>
      <p:pic>
        <p:nvPicPr>
          <p:cNvPr id="51206" name="Picture 3"/>
          <p:cNvPicPr>
            <a:picLocks noChangeAspect="1" noChangeArrowheads="1"/>
          </p:cNvPicPr>
          <p:nvPr/>
        </p:nvPicPr>
        <p:blipFill>
          <a:blip r:embed="rId3" cstate="print"/>
          <a:srcRect l="7475" t="47165" r="71855" b="10310"/>
          <a:stretch>
            <a:fillRect/>
          </a:stretch>
        </p:blipFill>
        <p:spPr bwMode="auto">
          <a:xfrm>
            <a:off x="250825" y="3429000"/>
            <a:ext cx="2520950" cy="324008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idx="1"/>
          </p:nvPr>
        </p:nvSpPr>
        <p:spPr>
          <a:xfrm>
            <a:off x="468313" y="2708275"/>
            <a:ext cx="8229600" cy="1138238"/>
          </a:xfrm>
        </p:spPr>
        <p:txBody>
          <a:bodyPr/>
          <a:lstStyle/>
          <a:p>
            <a:pPr eaLnBrk="1" hangingPunct="1"/>
            <a:r>
              <a:rPr lang="en-GB" dirty="0" smtClean="0">
                <a:latin typeface="Comic Sans MS" pitchFamily="66" charset="0"/>
              </a:rPr>
              <a:t>Discussion: Is there anywhere that you think that your access rights don’t apply?</a:t>
            </a:r>
          </a:p>
        </p:txBody>
      </p:sp>
      <p:pic>
        <p:nvPicPr>
          <p:cNvPr id="3" name="Picture 2" descr="DofE expedition.jpg"/>
          <p:cNvPicPr>
            <a:picLocks noChangeAspect="1"/>
          </p:cNvPicPr>
          <p:nvPr/>
        </p:nvPicPr>
        <p:blipFill>
          <a:blip r:embed="rId2" cstate="print"/>
          <a:stretch>
            <a:fillRect/>
          </a:stretch>
        </p:blipFill>
        <p:spPr>
          <a:xfrm>
            <a:off x="285720" y="6000768"/>
            <a:ext cx="1428760" cy="62954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idx="1"/>
          </p:nvPr>
        </p:nvSpPr>
        <p:spPr>
          <a:xfrm>
            <a:off x="457200" y="476250"/>
            <a:ext cx="8229600" cy="5619750"/>
          </a:xfrm>
        </p:spPr>
        <p:txBody>
          <a:bodyPr/>
          <a:lstStyle/>
          <a:p>
            <a:pPr eaLnBrk="1" hangingPunct="1">
              <a:lnSpc>
                <a:spcPct val="80000"/>
              </a:lnSpc>
            </a:pPr>
            <a:r>
              <a:rPr lang="en-GB" sz="2400" smtClean="0">
                <a:latin typeface="Comic Sans MS" pitchFamily="66" charset="0"/>
              </a:rPr>
              <a:t>Access codes do not apply in</a:t>
            </a:r>
          </a:p>
          <a:p>
            <a:pPr lvl="1" eaLnBrk="1" hangingPunct="1">
              <a:lnSpc>
                <a:spcPct val="80000"/>
              </a:lnSpc>
            </a:pPr>
            <a:r>
              <a:rPr lang="en-GB" sz="2000" smtClean="0">
                <a:latin typeface="Comic Sans MS" pitchFamily="66" charset="0"/>
              </a:rPr>
              <a:t>Houses, gardens, non residential buildings</a:t>
            </a:r>
          </a:p>
          <a:p>
            <a:pPr lvl="1" eaLnBrk="1" hangingPunct="1">
              <a:lnSpc>
                <a:spcPct val="80000"/>
              </a:lnSpc>
            </a:pPr>
            <a:r>
              <a:rPr lang="en-GB" sz="2000" smtClean="0">
                <a:latin typeface="Comic Sans MS" pitchFamily="66" charset="0"/>
              </a:rPr>
              <a:t>Crop land</a:t>
            </a:r>
          </a:p>
          <a:p>
            <a:pPr lvl="1" eaLnBrk="1" hangingPunct="1">
              <a:lnSpc>
                <a:spcPct val="80000"/>
              </a:lnSpc>
            </a:pPr>
            <a:r>
              <a:rPr lang="en-GB" sz="2000" smtClean="0">
                <a:latin typeface="Comic Sans MS" pitchFamily="66" charset="0"/>
              </a:rPr>
              <a:t>School land</a:t>
            </a:r>
          </a:p>
          <a:p>
            <a:pPr lvl="1" eaLnBrk="1" hangingPunct="1">
              <a:lnSpc>
                <a:spcPct val="80000"/>
              </a:lnSpc>
            </a:pPr>
            <a:r>
              <a:rPr lang="en-GB" sz="2000" smtClean="0">
                <a:latin typeface="Comic Sans MS" pitchFamily="66" charset="0"/>
              </a:rPr>
              <a:t>Sport and playing fields</a:t>
            </a:r>
          </a:p>
          <a:p>
            <a:pPr lvl="1" eaLnBrk="1" hangingPunct="1">
              <a:lnSpc>
                <a:spcPct val="80000"/>
              </a:lnSpc>
            </a:pPr>
            <a:r>
              <a:rPr lang="en-GB" sz="2000" smtClean="0">
                <a:latin typeface="Comic Sans MS" pitchFamily="66" charset="0"/>
              </a:rPr>
              <a:t>Golf courses (but you can cross)</a:t>
            </a:r>
          </a:p>
          <a:p>
            <a:pPr lvl="1" eaLnBrk="1" hangingPunct="1">
              <a:lnSpc>
                <a:spcPct val="80000"/>
              </a:lnSpc>
            </a:pPr>
            <a:r>
              <a:rPr lang="en-GB" sz="2000" smtClean="0">
                <a:latin typeface="Comic Sans MS" pitchFamily="66" charset="0"/>
              </a:rPr>
              <a:t>Airfields, Railways, telecommunication sites, military bases, quarries</a:t>
            </a:r>
          </a:p>
          <a:p>
            <a:pPr lvl="1" eaLnBrk="1" hangingPunct="1">
              <a:lnSpc>
                <a:spcPct val="80000"/>
              </a:lnSpc>
            </a:pPr>
            <a:r>
              <a:rPr lang="en-GB" sz="2000" smtClean="0">
                <a:latin typeface="Comic Sans MS" pitchFamily="66" charset="0"/>
              </a:rPr>
              <a:t>Visitor attractions that charge</a:t>
            </a:r>
          </a:p>
          <a:p>
            <a:pPr eaLnBrk="1" hangingPunct="1">
              <a:lnSpc>
                <a:spcPct val="80000"/>
              </a:lnSpc>
            </a:pPr>
            <a:r>
              <a:rPr lang="en-GB" sz="2400" smtClean="0">
                <a:latin typeface="Comic Sans MS" pitchFamily="66" charset="0"/>
              </a:rPr>
              <a:t>Access rights do not extend if:</a:t>
            </a:r>
          </a:p>
          <a:p>
            <a:pPr lvl="1" eaLnBrk="1" hangingPunct="1">
              <a:lnSpc>
                <a:spcPct val="80000"/>
              </a:lnSpc>
            </a:pPr>
            <a:r>
              <a:rPr lang="en-GB" sz="2000" smtClean="0">
                <a:latin typeface="Comic Sans MS" pitchFamily="66" charset="0"/>
              </a:rPr>
              <a:t>committing an offense, breaching peace, allowing dog to worry livestock, dropping litter, polluting water </a:t>
            </a:r>
          </a:p>
          <a:p>
            <a:pPr lvl="1" eaLnBrk="1" hangingPunct="1">
              <a:lnSpc>
                <a:spcPct val="80000"/>
              </a:lnSpc>
            </a:pPr>
            <a:r>
              <a:rPr lang="en-GB" sz="2000" smtClean="0">
                <a:latin typeface="Comic Sans MS" pitchFamily="66" charset="0"/>
              </a:rPr>
              <a:t>hunting, shooting and fishing</a:t>
            </a:r>
          </a:p>
          <a:p>
            <a:pPr lvl="1" eaLnBrk="1" hangingPunct="1">
              <a:lnSpc>
                <a:spcPct val="80000"/>
              </a:lnSpc>
            </a:pPr>
            <a:r>
              <a:rPr lang="en-GB" sz="2000" smtClean="0">
                <a:latin typeface="Comic Sans MS" pitchFamily="66" charset="0"/>
              </a:rPr>
              <a:t>motorised recreation or passage (unless by person with disability)</a:t>
            </a:r>
          </a:p>
          <a:p>
            <a:pPr lvl="1" eaLnBrk="1" hangingPunct="1">
              <a:lnSpc>
                <a:spcPct val="80000"/>
              </a:lnSpc>
            </a:pPr>
            <a:r>
              <a:rPr lang="en-GB" sz="2000" smtClean="0">
                <a:latin typeface="Comic Sans MS" pitchFamily="66" charset="0"/>
              </a:rPr>
              <a:t>anyone responsible for dog not properly under control</a:t>
            </a:r>
          </a:p>
          <a:p>
            <a:pPr lvl="1" eaLnBrk="1" hangingPunct="1">
              <a:lnSpc>
                <a:spcPct val="80000"/>
              </a:lnSpc>
            </a:pPr>
            <a:r>
              <a:rPr lang="en-GB" sz="2000" smtClean="0">
                <a:latin typeface="Comic Sans MS" pitchFamily="66" charset="0"/>
              </a:rPr>
              <a:t>taking anything away from land for commercial use</a:t>
            </a:r>
          </a:p>
          <a:p>
            <a:pPr eaLnBrk="1" hangingPunct="1">
              <a:lnSpc>
                <a:spcPct val="80000"/>
              </a:lnSpc>
            </a:pPr>
            <a:r>
              <a:rPr lang="en-GB" sz="2400" smtClean="0">
                <a:latin typeface="Comic Sans MS" pitchFamily="66" charset="0"/>
              </a:rPr>
              <a:t>If you are breaking the law. </a:t>
            </a:r>
          </a:p>
          <a:p>
            <a:pPr eaLnBrk="1" hangingPunct="1">
              <a:lnSpc>
                <a:spcPct val="80000"/>
              </a:lnSpc>
            </a:pPr>
            <a:endParaRPr lang="en-GB" sz="2400" smtClean="0">
              <a:latin typeface="Comic Sans MS" pitchFamily="66" charset="0"/>
            </a:endParaRPr>
          </a:p>
        </p:txBody>
      </p:sp>
      <p:pic>
        <p:nvPicPr>
          <p:cNvPr id="3" name="Picture 2" descr="DofE expedition.jpg"/>
          <p:cNvPicPr>
            <a:picLocks noChangeAspect="1"/>
          </p:cNvPicPr>
          <p:nvPr/>
        </p:nvPicPr>
        <p:blipFill>
          <a:blip r:embed="rId2" cstate="print"/>
          <a:stretch>
            <a:fillRect/>
          </a:stretch>
        </p:blipFill>
        <p:spPr>
          <a:xfrm>
            <a:off x="285720" y="6000768"/>
            <a:ext cx="1428760" cy="62954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57200" y="228600"/>
            <a:ext cx="8229600" cy="2768600"/>
          </a:xfrm>
        </p:spPr>
        <p:txBody>
          <a:bodyPr>
            <a:normAutofit fontScale="90000"/>
          </a:bodyPr>
          <a:lstStyle/>
          <a:p>
            <a:pPr eaLnBrk="1" hangingPunct="1">
              <a:defRPr/>
            </a:pPr>
            <a:r>
              <a:rPr lang="en-GB" dirty="0" smtClean="0">
                <a:latin typeface="Comic Sans MS" pitchFamily="66" charset="0"/>
              </a:rPr>
              <a:t>Taking nothing but pictures, Leave nothing but footprints, </a:t>
            </a:r>
            <a:br>
              <a:rPr lang="en-GB" dirty="0" smtClean="0">
                <a:latin typeface="Comic Sans MS" pitchFamily="66" charset="0"/>
              </a:rPr>
            </a:br>
            <a:r>
              <a:rPr lang="en-GB" dirty="0" smtClean="0">
                <a:latin typeface="Comic Sans MS" pitchFamily="66" charset="0"/>
              </a:rPr>
              <a:t>Kill nothing but time. </a:t>
            </a:r>
          </a:p>
        </p:txBody>
      </p:sp>
      <p:pic>
        <p:nvPicPr>
          <p:cNvPr id="55299" name="Picture 7" descr="C:\Users\Bev\Pictures\Explore0Ten\Explore010 pics\Explore OTen Aberfoyle practice camera 1\SAM_0184.JPG"/>
          <p:cNvPicPr>
            <a:picLocks noGrp="1" noChangeAspect="1" noChangeArrowheads="1"/>
          </p:cNvPicPr>
          <p:nvPr>
            <p:ph idx="1"/>
          </p:nvPr>
        </p:nvPicPr>
        <p:blipFill>
          <a:blip r:embed="rId2" cstate="print"/>
          <a:srcRect b="8461"/>
          <a:stretch>
            <a:fillRect/>
          </a:stretch>
        </p:blipFill>
        <p:spPr>
          <a:xfrm>
            <a:off x="395288" y="3357563"/>
            <a:ext cx="2843212" cy="2132012"/>
          </a:xfrm>
          <a:noFill/>
        </p:spPr>
      </p:pic>
      <p:pic>
        <p:nvPicPr>
          <p:cNvPr id="55300" name="Picture 6" descr="footprint.jpg"/>
          <p:cNvPicPr>
            <a:picLocks noChangeAspect="1"/>
          </p:cNvPicPr>
          <p:nvPr/>
        </p:nvPicPr>
        <p:blipFill>
          <a:blip r:embed="rId3" cstate="print"/>
          <a:srcRect l="2563" t="2383" r="2563" b="5157"/>
          <a:stretch>
            <a:fillRect/>
          </a:stretch>
        </p:blipFill>
        <p:spPr bwMode="auto">
          <a:xfrm>
            <a:off x="3348038" y="3429000"/>
            <a:ext cx="2665412" cy="1944688"/>
          </a:xfrm>
          <a:prstGeom prst="rect">
            <a:avLst/>
          </a:prstGeom>
          <a:noFill/>
          <a:ln w="9525">
            <a:noFill/>
            <a:miter lim="800000"/>
            <a:headEnd/>
            <a:tailEnd/>
          </a:ln>
        </p:spPr>
      </p:pic>
      <p:pic>
        <p:nvPicPr>
          <p:cNvPr id="55301" name="Picture 6" descr="C:\Users\Bev\Pictures\Explore0Ten\Explore010 pics\Explore OTen Aberfoyle practice camera 1\SAM_0066.JPG"/>
          <p:cNvPicPr>
            <a:picLocks noChangeAspect="1" noChangeArrowheads="1"/>
          </p:cNvPicPr>
          <p:nvPr/>
        </p:nvPicPr>
        <p:blipFill>
          <a:blip r:embed="rId4" cstate="print"/>
          <a:srcRect/>
          <a:stretch>
            <a:fillRect/>
          </a:stretch>
        </p:blipFill>
        <p:spPr bwMode="auto">
          <a:xfrm>
            <a:off x="6156325" y="3357563"/>
            <a:ext cx="2592388" cy="1944687"/>
          </a:xfrm>
          <a:prstGeom prst="rect">
            <a:avLst/>
          </a:prstGeom>
          <a:noFill/>
          <a:ln w="9525">
            <a:noFill/>
            <a:miter lim="800000"/>
            <a:headEnd/>
            <a:tailEnd/>
          </a:ln>
        </p:spPr>
      </p:pic>
      <p:pic>
        <p:nvPicPr>
          <p:cNvPr id="6" name="Picture 5" descr="DofE expedition.jpg"/>
          <p:cNvPicPr>
            <a:picLocks noChangeAspect="1"/>
          </p:cNvPicPr>
          <p:nvPr/>
        </p:nvPicPr>
        <p:blipFill>
          <a:blip r:embed="rId5" cstate="print"/>
          <a:stretch>
            <a:fillRect/>
          </a:stretch>
        </p:blipFill>
        <p:spPr>
          <a:xfrm>
            <a:off x="285720" y="6000768"/>
            <a:ext cx="1428760" cy="629547"/>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TotalTime>
  <Words>282</Words>
  <Application>Microsoft Office PowerPoint</Application>
  <PresentationFormat>On-screen Show (4:3)</PresentationFormat>
  <Paragraphs>22</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Flow</vt:lpstr>
      <vt:lpstr>Slide 1</vt:lpstr>
      <vt:lpstr>Slide 2</vt:lpstr>
      <vt:lpstr>Key Principles</vt:lpstr>
      <vt:lpstr>Slide 4</vt:lpstr>
      <vt:lpstr>Slide 5</vt:lpstr>
      <vt:lpstr>Slide 6</vt:lpstr>
      <vt:lpstr>Slide 7</vt:lpstr>
      <vt:lpstr>Slide 8</vt:lpstr>
      <vt:lpstr>Taking nothing but pictures, Leave nothing but footprints,  Kill nothing but time. </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Stewart home</dc:creator>
  <cp:lastModifiedBy>Stewart home</cp:lastModifiedBy>
  <cp:revision>3</cp:revision>
  <dcterms:created xsi:type="dcterms:W3CDTF">2014-11-04T13:56:28Z</dcterms:created>
  <dcterms:modified xsi:type="dcterms:W3CDTF">2014-11-04T14:01:11Z</dcterms:modified>
</cp:coreProperties>
</file>