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18/05/2020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11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18/05/2020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8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18/05/2020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721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FA663-BB60-43A3-B5E6-992A9A0E8B18}" type="slidenum">
              <a:rPr lang="en-GB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08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2F41B-34D7-421A-B1AE-1EB891A31950}" type="slidenum">
              <a:rPr lang="en-GB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5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18/05/2020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7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18/05/2020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899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18/05/2020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6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0" y="1859762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18/05/2020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5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18/05/2020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74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18/05/2020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0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18/05/2020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93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9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18/05/2020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5"/>
            <a:ext cx="812800" cy="365125"/>
          </a:xfrm>
        </p:spPr>
        <p:txBody>
          <a:bodyPr/>
          <a:lstStyle/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30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1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9BEC71-0218-471C-BD24-F234DCFB94AE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18/05/2020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5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8EEE73-3983-4949-A81E-89CAB7200D7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847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2" y="764704"/>
            <a:ext cx="7851648" cy="1049288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Emergency Procedures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2912" y="2262181"/>
            <a:ext cx="10472928" cy="1752600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Stay Safe</a:t>
            </a: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73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0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558" y="421804"/>
            <a:ext cx="11365953" cy="104928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Prevention is Better than Cure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558" y="1597163"/>
            <a:ext cx="11365953" cy="4512692"/>
          </a:xfrm>
        </p:spPr>
        <p:txBody>
          <a:bodyPr>
            <a:normAutofit/>
          </a:bodyPr>
          <a:lstStyle/>
          <a:p>
            <a:pPr algn="l"/>
            <a:r>
              <a:rPr lang="en-GB" sz="2800" dirty="0">
                <a:latin typeface="Comic Sans MS" panose="030F0702030302020204" pitchFamily="66" charset="0"/>
              </a:rPr>
              <a:t>Be aware of hazards on your journey and try to avoid them where possible.</a:t>
            </a:r>
          </a:p>
          <a:p>
            <a:pPr algn="l"/>
            <a:r>
              <a:rPr lang="en-GB" sz="2800" dirty="0">
                <a:latin typeface="Comic Sans MS" panose="030F0702030302020204" pitchFamily="66" charset="0"/>
              </a:rPr>
              <a:t>Water – when crossing water, use a bridge (or stepping stones). Never wade across. If there is no bridge do not cross if the water is deeper than the tops of your boots.</a:t>
            </a:r>
          </a:p>
          <a:p>
            <a:pPr algn="l"/>
            <a:r>
              <a:rPr lang="en-GB" sz="2800" dirty="0">
                <a:latin typeface="Comic Sans MS" panose="030F0702030302020204" pitchFamily="66" charset="0"/>
              </a:rPr>
              <a:t>Falling down – keep away from cliff edges, mines and holes!</a:t>
            </a:r>
          </a:p>
          <a:p>
            <a:pPr algn="l"/>
            <a:r>
              <a:rPr lang="en-GB" sz="2800" dirty="0">
                <a:latin typeface="Comic Sans MS" panose="030F0702030302020204" pitchFamily="66" charset="0"/>
              </a:rPr>
              <a:t>Roads – plan your route to avoid roads as much as possible. If you have to follow a road, single file, on pavement where available or facing traffic. If crossing road, take care and cross promptly.</a:t>
            </a: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73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13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556" y="369850"/>
            <a:ext cx="11428299" cy="104928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Prevention is Better than Cure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3695" y="1586772"/>
            <a:ext cx="10472928" cy="4595820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800" dirty="0">
                <a:latin typeface="Comic Sans MS" panose="030F0702030302020204" pitchFamily="66" charset="0"/>
              </a:rPr>
              <a:t>Trips and Falls – Wear decent boots that will give good grip and ankle support. Take care on steep and slippery ground.</a:t>
            </a:r>
          </a:p>
          <a:p>
            <a:pPr algn="l"/>
            <a:endParaRPr lang="en-GB" sz="2800" dirty="0">
              <a:latin typeface="Comic Sans MS" panose="030F0702030302020204" pitchFamily="66" charset="0"/>
            </a:endParaRPr>
          </a:p>
          <a:p>
            <a:pPr algn="l"/>
            <a:r>
              <a:rPr lang="en-GB" sz="2800" dirty="0">
                <a:latin typeface="Comic Sans MS" panose="030F0702030302020204" pitchFamily="66" charset="0"/>
              </a:rPr>
              <a:t>The Weather – Check weather forecast and prepare. Cold and wet – then make sure you have warm clothes and waterproofs. Hot &amp; Sunny – use sun cream and cover up bare skin. Wear a hat.</a:t>
            </a:r>
          </a:p>
          <a:p>
            <a:pPr algn="l"/>
            <a:endParaRPr lang="en-GB" sz="2800" dirty="0">
              <a:latin typeface="Comic Sans MS" panose="030F0702030302020204" pitchFamily="66" charset="0"/>
            </a:endParaRPr>
          </a:p>
          <a:p>
            <a:pPr algn="l"/>
            <a:r>
              <a:rPr lang="en-GB" sz="2800" dirty="0">
                <a:latin typeface="Comic Sans MS" panose="030F0702030302020204" pitchFamily="66" charset="0"/>
              </a:rPr>
              <a:t>Farm Animals – most will not cause a problem but be aware. (e.g. bulls in a field)</a:t>
            </a: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73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46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2" y="349068"/>
            <a:ext cx="7851648" cy="1049288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Emergency Procedures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2912" y="1617945"/>
            <a:ext cx="10472928" cy="4886764"/>
          </a:xfrm>
        </p:spPr>
        <p:txBody>
          <a:bodyPr>
            <a:normAutofit/>
          </a:bodyPr>
          <a:lstStyle/>
          <a:p>
            <a:pPr algn="l"/>
            <a:r>
              <a:rPr lang="en-GB" sz="2800" dirty="0">
                <a:latin typeface="Comic Sans MS" panose="030F0702030302020204" pitchFamily="66" charset="0"/>
              </a:rPr>
              <a:t>Evaluate the Situation –</a:t>
            </a:r>
          </a:p>
          <a:p>
            <a:pPr marL="514350" indent="-514350" algn="l">
              <a:buAutoNum type="arabicPeriod"/>
            </a:pPr>
            <a:r>
              <a:rPr lang="en-GB" sz="2800" dirty="0">
                <a:latin typeface="Comic Sans MS" panose="030F0702030302020204" pitchFamily="66" charset="0"/>
              </a:rPr>
              <a:t>Apply any first Aid needed.</a:t>
            </a:r>
          </a:p>
          <a:p>
            <a:pPr marL="514350" indent="-514350" algn="l">
              <a:buAutoNum type="arabicPeriod"/>
            </a:pPr>
            <a:r>
              <a:rPr lang="en-GB" sz="2800" dirty="0">
                <a:latin typeface="Comic Sans MS" panose="030F0702030302020204" pitchFamily="66" charset="0"/>
              </a:rPr>
              <a:t>Do you need help?</a:t>
            </a:r>
          </a:p>
          <a:p>
            <a:pPr marL="514350" indent="-514350" algn="l">
              <a:buAutoNum type="arabicPeriod"/>
            </a:pPr>
            <a:r>
              <a:rPr lang="en-GB" sz="2800" dirty="0">
                <a:latin typeface="Comic Sans MS" panose="030F0702030302020204" pitchFamily="66" charset="0"/>
              </a:rPr>
              <a:t>Can you keep going but need to let people know what’s going on?</a:t>
            </a: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73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22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1391" y="221365"/>
            <a:ext cx="10230678" cy="104928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Calling Emergency Services</a:t>
            </a:r>
            <a:r>
              <a:rPr lang="en-GB" b="0" dirty="0">
                <a:latin typeface="Comic Sans MS" pitchFamily="66" charset="0"/>
              </a:rPr>
              <a:t>​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2912" y="1351722"/>
            <a:ext cx="10472928" cy="2663059"/>
          </a:xfrm>
        </p:spPr>
        <p:txBody>
          <a:bodyPr>
            <a:noAutofit/>
          </a:bodyPr>
          <a:lstStyle/>
          <a:p>
            <a:pPr algn="l" fontAlgn="base"/>
            <a:r>
              <a:rPr lang="en-GB" sz="2400" dirty="0">
                <a:latin typeface="Comic Sans MS" pitchFamily="66" charset="0"/>
              </a:rPr>
              <a:t>Call emergency services on 999 or112. (These services may work even in poor reception)​</a:t>
            </a:r>
          </a:p>
          <a:p>
            <a:pPr algn="l" fontAlgn="base"/>
            <a:r>
              <a:rPr lang="en-GB" sz="2400" dirty="0">
                <a:latin typeface="Comic Sans MS" pitchFamily="66" charset="0"/>
              </a:rPr>
              <a:t>Will need to tell them (so write it down before you call)​</a:t>
            </a:r>
          </a:p>
          <a:p>
            <a:pPr lvl="2" algn="l" fontAlgn="base"/>
            <a:r>
              <a:rPr lang="en-GB" sz="2400" dirty="0">
                <a:latin typeface="Comic Sans MS" pitchFamily="66" charset="0"/>
              </a:rPr>
              <a:t>Number and type of casualties​</a:t>
            </a:r>
          </a:p>
          <a:p>
            <a:pPr lvl="2" algn="l" fontAlgn="base"/>
            <a:r>
              <a:rPr lang="en-GB" sz="2400" dirty="0">
                <a:latin typeface="Comic Sans MS" pitchFamily="66" charset="0"/>
              </a:rPr>
              <a:t>Where you are – grid reference​</a:t>
            </a:r>
          </a:p>
          <a:p>
            <a:pPr lvl="2" algn="l" fontAlgn="base"/>
            <a:r>
              <a:rPr lang="en-GB" sz="2400" dirty="0">
                <a:latin typeface="Comic Sans MS" pitchFamily="66" charset="0"/>
              </a:rPr>
              <a:t>Your phone number​</a:t>
            </a:r>
          </a:p>
          <a:p>
            <a:pPr lvl="2" algn="l" fontAlgn="base"/>
            <a:r>
              <a:rPr lang="en-GB" sz="2400" dirty="0">
                <a:latin typeface="Comic Sans MS" pitchFamily="66" charset="0"/>
              </a:rPr>
              <a:t>How to contact your supervisor​</a:t>
            </a:r>
          </a:p>
          <a:p>
            <a:pPr algn="l" fontAlgn="base"/>
            <a:r>
              <a:rPr lang="en-GB" sz="2400" dirty="0">
                <a:latin typeface="Comic Sans MS" pitchFamily="66" charset="0"/>
              </a:rPr>
              <a:t>Always try to contact your supervisor, they are probably closer to you.​</a:t>
            </a:r>
          </a:p>
          <a:p>
            <a:pPr algn="l" fontAlgn="base"/>
            <a:r>
              <a:rPr lang="en-GB" sz="2400" dirty="0">
                <a:latin typeface="Comic Sans MS" pitchFamily="66" charset="0"/>
              </a:rPr>
              <a:t>Texts can be better than leaving voice messages​</a:t>
            </a:r>
          </a:p>
          <a:p>
            <a:pPr algn="l" fontAlgn="base"/>
            <a:r>
              <a:rPr lang="en-GB" sz="2400" dirty="0">
                <a:latin typeface="Comic Sans MS" pitchFamily="66" charset="0"/>
              </a:rPr>
              <a:t>(Listen to this example)​</a:t>
            </a:r>
          </a:p>
          <a:p>
            <a:pPr algn="l"/>
            <a:endParaRPr lang="en-GB" sz="2400" dirty="0">
              <a:latin typeface="Comic Sans MS" pitchFamily="66" charset="0"/>
            </a:endParaRP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73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00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3309" y="181609"/>
            <a:ext cx="7851648" cy="1049288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Sending for Help</a:t>
            </a:r>
            <a:r>
              <a:rPr lang="en-GB" b="0" dirty="0">
                <a:latin typeface="Comic Sans MS" pitchFamily="66" charset="0"/>
              </a:rPr>
              <a:t>​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2912" y="1285461"/>
            <a:ext cx="10472928" cy="4532244"/>
          </a:xfrm>
        </p:spPr>
        <p:txBody>
          <a:bodyPr>
            <a:noAutofit/>
          </a:bodyPr>
          <a:lstStyle/>
          <a:p>
            <a:pPr algn="l" fontAlgn="base"/>
            <a:r>
              <a:rPr lang="en-GB" sz="2800" dirty="0">
                <a:latin typeface="Comic Sans MS" pitchFamily="66" charset="0"/>
              </a:rPr>
              <a:t>If you have no phone signal you will have to go for help.​</a:t>
            </a:r>
          </a:p>
          <a:p>
            <a:pPr algn="l" fontAlgn="base"/>
            <a:r>
              <a:rPr lang="en-GB" sz="2800" dirty="0">
                <a:latin typeface="Comic Sans MS" pitchFamily="66" charset="0"/>
              </a:rPr>
              <a:t>Decide where you are going and make sure that the rest of the group know.​</a:t>
            </a:r>
          </a:p>
          <a:p>
            <a:pPr algn="l" fontAlgn="base"/>
            <a:r>
              <a:rPr lang="en-GB" sz="2800" dirty="0">
                <a:latin typeface="Comic Sans MS" pitchFamily="66" charset="0"/>
              </a:rPr>
              <a:t>Write down all the important information.​</a:t>
            </a:r>
          </a:p>
          <a:p>
            <a:pPr algn="l" fontAlgn="base"/>
            <a:r>
              <a:rPr lang="en-GB" sz="2800" dirty="0">
                <a:latin typeface="Comic Sans MS" pitchFamily="66" charset="0"/>
              </a:rPr>
              <a:t>Make sure that there are two going.​</a:t>
            </a:r>
          </a:p>
          <a:p>
            <a:pPr algn="l" fontAlgn="base"/>
            <a:r>
              <a:rPr lang="en-GB" sz="2800" dirty="0">
                <a:latin typeface="Comic Sans MS" pitchFamily="66" charset="0"/>
              </a:rPr>
              <a:t>Take enough equipment to make sure you are safe.​</a:t>
            </a:r>
          </a:p>
          <a:p>
            <a:pPr algn="l" fontAlgn="base"/>
            <a:r>
              <a:rPr lang="en-GB" sz="2800" dirty="0">
                <a:latin typeface="Comic Sans MS" pitchFamily="66" charset="0"/>
              </a:rPr>
              <a:t>Don’t rush​</a:t>
            </a:r>
          </a:p>
          <a:p>
            <a:pPr algn="l" fontAlgn="base"/>
            <a:r>
              <a:rPr lang="en-GB" sz="2800" dirty="0">
                <a:latin typeface="Comic Sans MS" pitchFamily="66" charset="0"/>
              </a:rPr>
              <a:t>​When you have made contact follow the instructions that you are given.​</a:t>
            </a:r>
          </a:p>
          <a:p>
            <a:pPr algn="l"/>
            <a:endParaRPr lang="en-GB" sz="2800" dirty="0">
              <a:latin typeface="Comic Sans MS" pitchFamily="66" charset="0"/>
            </a:endParaRP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73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59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3308" y="327382"/>
            <a:ext cx="7851648" cy="1049288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Waiting for Help</a:t>
            </a:r>
            <a:r>
              <a:rPr lang="en-GB" b="0" dirty="0">
                <a:latin typeface="Comic Sans MS" pitchFamily="66" charset="0"/>
              </a:rPr>
              <a:t>​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8313" y="1484244"/>
            <a:ext cx="9317526" cy="2769704"/>
          </a:xfrm>
        </p:spPr>
        <p:txBody>
          <a:bodyPr>
            <a:noAutofit/>
          </a:bodyPr>
          <a:lstStyle/>
          <a:p>
            <a:pPr algn="l" fontAlgn="base"/>
            <a:r>
              <a:rPr lang="en-GB" sz="2400" dirty="0">
                <a:latin typeface="Comic Sans MS" pitchFamily="66" charset="0"/>
              </a:rPr>
              <a:t>Keep someone with the casualties.​</a:t>
            </a:r>
          </a:p>
          <a:p>
            <a:pPr algn="l" fontAlgn="base"/>
            <a:r>
              <a:rPr lang="en-GB" sz="2400" dirty="0">
                <a:latin typeface="Comic Sans MS" pitchFamily="66" charset="0"/>
              </a:rPr>
              <a:t>​</a:t>
            </a:r>
          </a:p>
          <a:p>
            <a:pPr algn="l" fontAlgn="base"/>
            <a:r>
              <a:rPr lang="en-GB" sz="2400" dirty="0">
                <a:latin typeface="Comic Sans MS" pitchFamily="66" charset="0"/>
              </a:rPr>
              <a:t>Keep checking on each other.​</a:t>
            </a:r>
          </a:p>
          <a:p>
            <a:pPr algn="l" fontAlgn="base"/>
            <a:r>
              <a:rPr lang="en-GB" sz="2400" dirty="0">
                <a:latin typeface="Comic Sans MS" pitchFamily="66" charset="0"/>
              </a:rPr>
              <a:t>​</a:t>
            </a:r>
          </a:p>
          <a:p>
            <a:pPr algn="l" fontAlgn="base"/>
            <a:r>
              <a:rPr lang="en-GB" sz="2400" dirty="0">
                <a:latin typeface="Comic Sans MS" pitchFamily="66" charset="0"/>
              </a:rPr>
              <a:t>Every few minutes blow your whistle (six long blasts).​</a:t>
            </a:r>
          </a:p>
          <a:p>
            <a:pPr algn="l" fontAlgn="base"/>
            <a:r>
              <a:rPr lang="en-GB" sz="2400" dirty="0">
                <a:latin typeface="Comic Sans MS" pitchFamily="66" charset="0"/>
              </a:rPr>
              <a:t>​</a:t>
            </a:r>
          </a:p>
          <a:p>
            <a:pPr algn="l" fontAlgn="base"/>
            <a:r>
              <a:rPr lang="en-GB" sz="2400" dirty="0">
                <a:latin typeface="Comic Sans MS" pitchFamily="66" charset="0"/>
              </a:rPr>
              <a:t>Consider putting your tents up for shelter.​</a:t>
            </a:r>
          </a:p>
          <a:p>
            <a:pPr algn="l" fontAlgn="base"/>
            <a:r>
              <a:rPr lang="en-GB" sz="2400" dirty="0">
                <a:latin typeface="Comic Sans MS" pitchFamily="66" charset="0"/>
              </a:rPr>
              <a:t>​</a:t>
            </a:r>
          </a:p>
          <a:p>
            <a:pPr algn="l" fontAlgn="base"/>
            <a:r>
              <a:rPr lang="en-GB" sz="2400" dirty="0">
                <a:latin typeface="Comic Sans MS" pitchFamily="66" charset="0"/>
              </a:rPr>
              <a:t>Consider making hot drinks​</a:t>
            </a:r>
          </a:p>
          <a:p>
            <a:pPr algn="l" fontAlgn="base"/>
            <a:r>
              <a:rPr lang="en-GB" sz="2400" dirty="0">
                <a:latin typeface="Comic Sans MS" pitchFamily="66" charset="0"/>
              </a:rPr>
              <a:t>​</a:t>
            </a:r>
          </a:p>
          <a:p>
            <a:pPr algn="l" fontAlgn="base"/>
            <a:r>
              <a:rPr lang="en-GB" sz="2400" dirty="0">
                <a:latin typeface="Comic Sans MS" pitchFamily="66" charset="0"/>
              </a:rPr>
              <a:t>When you are settled start writing a log of events.​</a:t>
            </a:r>
          </a:p>
          <a:p>
            <a:pPr algn="l"/>
            <a:endParaRPr lang="en-GB" sz="2400" dirty="0">
              <a:latin typeface="Comic Sans MS" pitchFamily="66" charset="0"/>
            </a:endParaRP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556" y="6000773"/>
            <a:ext cx="1428760" cy="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5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</TotalTime>
  <Words>474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Comic Sans MS</vt:lpstr>
      <vt:lpstr>Constantia</vt:lpstr>
      <vt:lpstr>Wingdings 2</vt:lpstr>
      <vt:lpstr>Flow</vt:lpstr>
      <vt:lpstr>Emergency Procedures</vt:lpstr>
      <vt:lpstr>Prevention is Better than Cure</vt:lpstr>
      <vt:lpstr>Prevention is Better than Cure</vt:lpstr>
      <vt:lpstr>Emergency Procedures</vt:lpstr>
      <vt:lpstr>Calling Emergency Services​</vt:lpstr>
      <vt:lpstr>Sending for Help​</vt:lpstr>
      <vt:lpstr>Waiting for Help​</vt:lpstr>
    </vt:vector>
  </TitlesOfParts>
  <Company>East Ayrshire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Stewart, Peter</dc:creator>
  <cp:lastModifiedBy>peter stewart</cp:lastModifiedBy>
  <cp:revision>11</cp:revision>
  <dcterms:created xsi:type="dcterms:W3CDTF">2014-11-11T10:57:35Z</dcterms:created>
  <dcterms:modified xsi:type="dcterms:W3CDTF">2020-05-18T09:56:03Z</dcterms:modified>
</cp:coreProperties>
</file>