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4" r:id="rId2"/>
  </p:sldMasterIdLst>
  <p:handoutMasterIdLst>
    <p:handoutMasterId r:id="rId20"/>
  </p:handoutMasterIdLst>
  <p:sldIdLst>
    <p:sldId id="257" r:id="rId3"/>
    <p:sldId id="258" r:id="rId4"/>
    <p:sldId id="259" r:id="rId5"/>
    <p:sldId id="260" r:id="rId6"/>
    <p:sldId id="261" r:id="rId7"/>
    <p:sldId id="256" r:id="rId8"/>
    <p:sldId id="262" r:id="rId9"/>
    <p:sldId id="263" r:id="rId10"/>
    <p:sldId id="264" r:id="rId11"/>
    <p:sldId id="265" r:id="rId12"/>
    <p:sldId id="266" r:id="rId13"/>
    <p:sldId id="273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58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ED2C4-FD5D-4B5F-84D8-909B44B556AB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C8211-9435-4697-81A3-28BC780FF36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A8E756-164F-4FD1-84BC-282113C66CB6}" type="datetimeFigureOut">
              <a:rPr lang="en-GB" smtClean="0"/>
              <a:pPr/>
              <a:t>18/05/2020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05B65F-E270-494C-888A-62CEA5FFE943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dirty="0">
              <a:latin typeface="Comic Sans MS" pitchFamily="66" charset="0"/>
            </a:endParaRPr>
          </a:p>
          <a:p>
            <a:pPr algn="ctr">
              <a:buNone/>
            </a:pPr>
            <a:endParaRPr lang="en-GB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800" dirty="0">
                <a:latin typeface="Comic Sans MS" pitchFamily="66" charset="0"/>
              </a:rPr>
              <a:t>Duke of Edinburgh’s Award</a:t>
            </a:r>
          </a:p>
          <a:p>
            <a:pPr algn="ctr">
              <a:buNone/>
            </a:pPr>
            <a:endParaRPr lang="en-GB" dirty="0">
              <a:latin typeface="Comic Sans MS" pitchFamily="66" charset="0"/>
            </a:endParaRPr>
          </a:p>
          <a:p>
            <a:pPr algn="ctr">
              <a:buNone/>
            </a:pPr>
            <a:r>
              <a:rPr lang="en-GB" sz="4000" dirty="0">
                <a:solidFill>
                  <a:srgbClr val="FF0000"/>
                </a:solidFill>
                <a:latin typeface="Comic Sans MS" pitchFamily="66" charset="0"/>
              </a:rPr>
              <a:t>Bronze First Aid Training </a:t>
            </a:r>
          </a:p>
        </p:txBody>
      </p:sp>
      <p:pic>
        <p:nvPicPr>
          <p:cNvPr id="5" name="Picture 4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Insect Bites</a:t>
            </a:r>
          </a:p>
        </p:txBody>
      </p:sp>
      <p:pic>
        <p:nvPicPr>
          <p:cNvPr id="4" name="Content Placeholder 3" descr="insect bit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88840"/>
            <a:ext cx="309979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88024" y="1412776"/>
            <a:ext cx="374441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Prevention: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Use insect repellent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1200" dirty="0"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Treatment: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Keep clean and treat as minor abrasion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Some people suffer a reaction to bites – report this to your supervisor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If known to suffer a reaction, keep anti-histamine cream or tablets in your personal first aid kit and use as necessary</a:t>
            </a:r>
            <a:endParaRPr kumimoji="0" lang="en-GB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5" name="Picture 4" descr="DofE expedi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Sprains</a:t>
            </a:r>
          </a:p>
        </p:txBody>
      </p:sp>
      <p:pic>
        <p:nvPicPr>
          <p:cNvPr id="4" name="Content Placeholder 3" descr="http://ruudvisser.files.wordpress.com/2007/09/sprained_ankle_44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556792"/>
            <a:ext cx="3096344" cy="235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t3.gstatic.com/images?q=tbn:vEYfuKCtjSKPcM:http://www.mikefairclough.com/files/randomthoughts/ankle-2.jpg&amp;t=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501008"/>
            <a:ext cx="3024336" cy="242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15616" y="1484784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itchFamily="66" charset="0"/>
                <a:cs typeface="Arial" pitchFamily="34" charset="0"/>
              </a:rPr>
              <a:t>Treatment:</a:t>
            </a:r>
          </a:p>
          <a:p>
            <a:endParaRPr lang="en-GB" sz="2000" b="1" dirty="0">
              <a:latin typeface="Comic Sans MS" pitchFamily="66" charset="0"/>
              <a:cs typeface="Arial" pitchFamily="34" charset="0"/>
            </a:endParaRPr>
          </a:p>
          <a:p>
            <a:endParaRPr lang="en-GB" sz="1000" dirty="0">
              <a:latin typeface="Comic Sans MS" pitchFamily="66" charset="0"/>
              <a:cs typeface="Arial" pitchFamily="34" charset="0"/>
            </a:endParaRPr>
          </a:p>
          <a:p>
            <a:endParaRPr lang="en-GB" sz="10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8" y="3903345"/>
            <a:ext cx="40324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 </a:t>
            </a:r>
            <a:endParaRPr lang="en-GB" dirty="0">
              <a:latin typeface="Comic Sans MS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  <a:cs typeface="Arial" pitchFamily="34" charset="0"/>
              </a:rPr>
              <a:t>Stop and rest</a:t>
            </a:r>
          </a:p>
          <a:p>
            <a:pPr lvl="0">
              <a:buFont typeface="Arial" pitchFamily="34" charset="0"/>
              <a:buChar char="•"/>
            </a:pPr>
            <a:endParaRPr lang="en-GB" sz="800" dirty="0">
              <a:latin typeface="Comic Sans MS" pitchFamily="66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  <a:cs typeface="Arial" pitchFamily="34" charset="0"/>
              </a:rPr>
              <a:t>Apply a damp towel or t-shirt to help reduce swelling</a:t>
            </a:r>
          </a:p>
          <a:p>
            <a:pPr lvl="0"/>
            <a:endParaRPr lang="en-GB" sz="800" dirty="0">
              <a:latin typeface="Comic Sans MS" pitchFamily="66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  <a:cs typeface="Arial" pitchFamily="34" charset="0"/>
              </a:rPr>
              <a:t>Elevate injured limb to reduce swelling</a:t>
            </a:r>
          </a:p>
          <a:p>
            <a:pPr lvl="0"/>
            <a:endParaRPr lang="en-GB" sz="800" dirty="0">
              <a:latin typeface="Comic Sans MS" pitchFamily="66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  <a:cs typeface="Arial" pitchFamily="34" charset="0"/>
              </a:rPr>
              <a:t>If the pain does not ease, treat as a more serious sprain or fracture</a:t>
            </a:r>
            <a:endParaRPr lang="en-GB" dirty="0">
              <a:latin typeface="Comic Sans MS" pitchFamily="66" charset="0"/>
              <a:cs typeface="Arial" pitchFamily="34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1988840"/>
            <a:ext cx="360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R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I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C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5656" y="1988840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Comic Sans MS" pitchFamily="66" charset="0"/>
                <a:cs typeface="Arial" pitchFamily="34" charset="0"/>
              </a:rPr>
              <a:t>est</a:t>
            </a:r>
            <a:endParaRPr lang="en-GB" dirty="0">
              <a:latin typeface="Comic Sans MS" pitchFamily="66" charset="0"/>
              <a:cs typeface="Arial" pitchFamily="34" charset="0"/>
            </a:endParaRPr>
          </a:p>
          <a:p>
            <a:r>
              <a:rPr lang="en-GB" dirty="0" err="1">
                <a:latin typeface="Comic Sans MS" pitchFamily="66" charset="0"/>
                <a:cs typeface="Arial" pitchFamily="34" charset="0"/>
              </a:rPr>
              <a:t>ce</a:t>
            </a:r>
            <a:endParaRPr lang="en-GB" dirty="0">
              <a:latin typeface="Comic Sans MS" pitchFamily="66" charset="0"/>
              <a:cs typeface="Arial" pitchFamily="34" charset="0"/>
            </a:endParaRPr>
          </a:p>
          <a:p>
            <a:r>
              <a:rPr lang="en-GB" dirty="0" err="1">
                <a:latin typeface="Comic Sans MS" pitchFamily="66" charset="0"/>
                <a:cs typeface="Arial" pitchFamily="34" charset="0"/>
              </a:rPr>
              <a:t>ompression</a:t>
            </a:r>
            <a:endParaRPr lang="en-GB" dirty="0">
              <a:latin typeface="Comic Sans MS" pitchFamily="66" charset="0"/>
              <a:cs typeface="Arial" pitchFamily="34" charset="0"/>
            </a:endParaRPr>
          </a:p>
          <a:p>
            <a:r>
              <a:rPr lang="en-GB" dirty="0" err="1">
                <a:latin typeface="Comic Sans MS" pitchFamily="66" charset="0"/>
                <a:cs typeface="Arial" pitchFamily="34" charset="0"/>
              </a:rPr>
              <a:t>levation</a:t>
            </a:r>
            <a:endParaRPr lang="en-GB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9" name="Picture 8" descr="DofE expedit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8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Other Common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Ticks and Asthma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51648" cy="1512168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Asthma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2848280"/>
          </a:xfrm>
        </p:spPr>
        <p:txBody>
          <a:bodyPr>
            <a:normAutofit/>
          </a:bodyPr>
          <a:lstStyle/>
          <a:p>
            <a:pPr algn="l"/>
            <a:r>
              <a:rPr lang="en-GB" b="1" dirty="0">
                <a:solidFill>
                  <a:schemeClr val="bg1"/>
                </a:solidFill>
                <a:latin typeface="Comic Sans MS" pitchFamily="66" charset="0"/>
              </a:rPr>
              <a:t>What to look for:</a:t>
            </a:r>
          </a:p>
          <a:p>
            <a:pPr algn="l"/>
            <a:endParaRPr lang="en-GB" b="1" dirty="0">
              <a:solidFill>
                <a:schemeClr val="bg1"/>
              </a:solidFill>
              <a:latin typeface="Comic Sans MS" pitchFamily="66" charset="0"/>
            </a:endParaRPr>
          </a:p>
          <a:p>
            <a:pPr lvl="4" algn="l"/>
            <a:r>
              <a:rPr lang="en-GB" b="1" dirty="0">
                <a:solidFill>
                  <a:schemeClr val="bg1"/>
                </a:solidFill>
                <a:latin typeface="Comic Sans MS" pitchFamily="66" charset="0"/>
              </a:rPr>
              <a:t>Difficulty breathing</a:t>
            </a:r>
          </a:p>
          <a:p>
            <a:pPr lvl="4" algn="l"/>
            <a:r>
              <a:rPr lang="en-GB" b="1" dirty="0">
                <a:solidFill>
                  <a:schemeClr val="bg1"/>
                </a:solidFill>
                <a:latin typeface="Comic Sans MS" pitchFamily="66" charset="0"/>
              </a:rPr>
              <a:t>Wheezy breath</a:t>
            </a:r>
          </a:p>
          <a:p>
            <a:pPr lvl="4" algn="l"/>
            <a:r>
              <a:rPr lang="en-GB" b="1" dirty="0">
                <a:solidFill>
                  <a:schemeClr val="bg1"/>
                </a:solidFill>
                <a:latin typeface="Comic Sans MS" pitchFamily="66" charset="0"/>
              </a:rPr>
              <a:t>Pale, clammy skin</a:t>
            </a:r>
          </a:p>
          <a:p>
            <a:pPr lvl="4" algn="l"/>
            <a:r>
              <a:rPr lang="en-GB" b="1" dirty="0">
                <a:solidFill>
                  <a:schemeClr val="bg1"/>
                </a:solidFill>
                <a:latin typeface="Comic Sans MS" pitchFamily="66" charset="0"/>
              </a:rPr>
              <a:t>Grey or blue lips</a:t>
            </a:r>
          </a:p>
          <a:p>
            <a:pPr lvl="4" algn="l"/>
            <a:r>
              <a:rPr lang="en-GB" b="1" dirty="0">
                <a:solidFill>
                  <a:schemeClr val="bg1"/>
                </a:solidFill>
                <a:latin typeface="Comic Sans MS" pitchFamily="66" charset="0"/>
              </a:rPr>
              <a:t>Difficulty breathing</a:t>
            </a:r>
          </a:p>
          <a:p>
            <a:pPr algn="l"/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6" name="Picture 5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7851648" cy="1728192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Asthma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204864"/>
            <a:ext cx="8359080" cy="2776272"/>
          </a:xfrm>
        </p:spPr>
        <p:txBody>
          <a:bodyPr>
            <a:normAutofit/>
          </a:bodyPr>
          <a:lstStyle/>
          <a:p>
            <a:pPr algn="l"/>
            <a:r>
              <a:rPr lang="en-GB" b="1" dirty="0">
                <a:solidFill>
                  <a:schemeClr val="bg1"/>
                </a:solidFill>
                <a:latin typeface="Comic Sans MS" pitchFamily="66" charset="0"/>
              </a:rPr>
              <a:t>Keep calm</a:t>
            </a:r>
          </a:p>
          <a:p>
            <a:pPr algn="l"/>
            <a:r>
              <a:rPr lang="en-GB" b="1" dirty="0">
                <a:solidFill>
                  <a:schemeClr val="bg1"/>
                </a:solidFill>
                <a:latin typeface="Comic Sans MS" pitchFamily="66" charset="0"/>
              </a:rPr>
              <a:t>Sit patient upright</a:t>
            </a:r>
          </a:p>
          <a:p>
            <a:pPr algn="l"/>
            <a:r>
              <a:rPr lang="en-GB" b="1" dirty="0">
                <a:solidFill>
                  <a:schemeClr val="bg1"/>
                </a:solidFill>
                <a:latin typeface="Comic Sans MS" pitchFamily="66" charset="0"/>
              </a:rPr>
              <a:t>Help patient use inhaler</a:t>
            </a:r>
          </a:p>
          <a:p>
            <a:pPr algn="l"/>
            <a:r>
              <a:rPr lang="en-GB" b="1" dirty="0">
                <a:solidFill>
                  <a:schemeClr val="bg1"/>
                </a:solidFill>
                <a:latin typeface="Comic Sans MS" pitchFamily="66" charset="0"/>
              </a:rPr>
              <a:t>If attack is severe or lasts a long time call 999</a:t>
            </a:r>
          </a:p>
          <a:p>
            <a:pPr algn="l"/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6" name="Picture 5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851648" cy="977280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Ticks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GB" dirty="0">
              <a:latin typeface="Comic Sans MS" pitchFamily="66" charset="0"/>
            </a:endParaRPr>
          </a:p>
          <a:p>
            <a:pPr algn="l"/>
            <a:endParaRPr lang="en-GB" dirty="0">
              <a:latin typeface="Comic Sans MS" pitchFamily="66" charset="0"/>
            </a:endParaRPr>
          </a:p>
        </p:txBody>
      </p:sp>
      <p:pic>
        <p:nvPicPr>
          <p:cNvPr id="6" name="Picture 5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  <p:pic>
        <p:nvPicPr>
          <p:cNvPr id="2050" name="Picture 2" descr="http://www.lymediseaseaction.org.uk/wp-content/uploads/2011/05/ticks-on-fingernai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620688"/>
            <a:ext cx="2428875" cy="13525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3568" y="1916832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Ticks are small blood sucking insects that can carry infectious diseases such as Lyme’s disease.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Found in open countryside, especially in long grass and bracken.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Can be very small and difficult to see. Keep an eye out on your clothing and your team’s for ticks.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851648" cy="977280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Ticks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844824"/>
            <a:ext cx="7854696" cy="3960440"/>
          </a:xfrm>
        </p:spPr>
        <p:txBody>
          <a:bodyPr>
            <a:normAutofit fontScale="92500"/>
          </a:bodyPr>
          <a:lstStyle/>
          <a:p>
            <a:pPr algn="l"/>
            <a:r>
              <a:rPr lang="en-GB" dirty="0">
                <a:latin typeface="Comic Sans MS" pitchFamily="66" charset="0"/>
              </a:rPr>
              <a:t>At the end of the day check for ticks, especially in areas such as armpits, belly button and back of the knees.</a:t>
            </a:r>
          </a:p>
          <a:p>
            <a:pPr algn="l"/>
            <a:endParaRPr lang="en-GB" dirty="0">
              <a:latin typeface="Comic Sans MS" pitchFamily="66" charset="0"/>
            </a:endParaRPr>
          </a:p>
          <a:p>
            <a:pPr algn="l"/>
            <a:r>
              <a:rPr lang="en-GB" dirty="0">
                <a:latin typeface="Comic Sans MS" pitchFamily="66" charset="0"/>
              </a:rPr>
              <a:t>A shower will remove any that are not yet attached.</a:t>
            </a:r>
          </a:p>
          <a:p>
            <a:pPr algn="l"/>
            <a:endParaRPr lang="en-GB" dirty="0">
              <a:latin typeface="Comic Sans MS" pitchFamily="66" charset="0"/>
            </a:endParaRPr>
          </a:p>
          <a:p>
            <a:pPr algn="l"/>
            <a:r>
              <a:rPr lang="en-GB" dirty="0">
                <a:latin typeface="Comic Sans MS" pitchFamily="66" charset="0"/>
              </a:rPr>
              <a:t>You can cut down the risk of picking up ticks by applying insect repellent and wearing long trousers, tucked into your socks. </a:t>
            </a:r>
          </a:p>
        </p:txBody>
      </p:sp>
      <p:pic>
        <p:nvPicPr>
          <p:cNvPr id="6" name="Picture 5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851648" cy="1080120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Ticks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268760"/>
            <a:ext cx="7854696" cy="46085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dirty="0">
                <a:latin typeface="Comic Sans MS" pitchFamily="66" charset="0"/>
              </a:rPr>
              <a:t>If you get a tick bite remove the tick using a special tick removal tool. Ensure the head is removed.</a:t>
            </a:r>
          </a:p>
          <a:p>
            <a:pPr algn="l"/>
            <a:endParaRPr lang="en-GB" dirty="0">
              <a:latin typeface="Comic Sans MS" pitchFamily="66" charset="0"/>
            </a:endParaRPr>
          </a:p>
          <a:p>
            <a:pPr algn="l"/>
            <a:r>
              <a:rPr lang="en-GB" dirty="0">
                <a:latin typeface="Comic Sans MS" pitchFamily="66" charset="0"/>
              </a:rPr>
              <a:t>			If you get a swelling or a rash or 			feel unwell see your doctor.</a:t>
            </a:r>
          </a:p>
          <a:p>
            <a:pPr algn="l"/>
            <a:endParaRPr lang="en-GB" dirty="0">
              <a:latin typeface="Comic Sans MS" pitchFamily="66" charset="0"/>
            </a:endParaRPr>
          </a:p>
          <a:p>
            <a:pPr algn="l"/>
            <a:endParaRPr lang="en-GB" dirty="0">
              <a:latin typeface="Comic Sans MS" pitchFamily="66" charset="0"/>
            </a:endParaRPr>
          </a:p>
          <a:p>
            <a:pPr algn="l"/>
            <a:endParaRPr lang="en-GB" dirty="0">
              <a:latin typeface="Comic Sans MS" pitchFamily="66" charset="0"/>
            </a:endParaRPr>
          </a:p>
          <a:p>
            <a:pPr algn="l"/>
            <a:endParaRPr lang="en-GB" dirty="0">
              <a:latin typeface="Comic Sans MS" pitchFamily="66" charset="0"/>
            </a:endParaRPr>
          </a:p>
          <a:p>
            <a:pPr algn="l"/>
            <a:r>
              <a:rPr lang="en-GB" dirty="0">
                <a:latin typeface="Comic Sans MS" pitchFamily="66" charset="0"/>
              </a:rPr>
              <a:t>Symptoms may develop up to </a:t>
            </a:r>
          </a:p>
          <a:p>
            <a:pPr algn="l"/>
            <a:r>
              <a:rPr lang="en-GB" dirty="0">
                <a:latin typeface="Comic Sans MS" pitchFamily="66" charset="0"/>
              </a:rPr>
              <a:t>2 weeks after being bitten.</a:t>
            </a:r>
          </a:p>
        </p:txBody>
      </p:sp>
      <p:pic>
        <p:nvPicPr>
          <p:cNvPr id="6" name="Picture 5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  <p:pic>
        <p:nvPicPr>
          <p:cNvPr id="41986" name="Picture 2" descr="http://www.ticktwister.com/skin_hook_ti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284984"/>
            <a:ext cx="2426221" cy="2577430"/>
          </a:xfrm>
          <a:prstGeom prst="rect">
            <a:avLst/>
          </a:prstGeom>
          <a:noFill/>
        </p:spPr>
      </p:pic>
      <p:pic>
        <p:nvPicPr>
          <p:cNvPr id="41988" name="Picture 4" descr="http://knowbefore.weatherbug.com/wp-content/uploads/2013/07/3490267501_58b624148f_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348880"/>
            <a:ext cx="2423592" cy="1817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Purposes of First Aid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sz="1000" dirty="0">
              <a:solidFill>
                <a:srgbClr val="FF0000"/>
              </a:solidFill>
              <a:latin typeface="Comic Sans MS" pitchFamily="66" charset="0"/>
              <a:cs typeface="Arial" pitchFamily="34" charset="0"/>
            </a:endParaRPr>
          </a:p>
          <a:p>
            <a:pPr algn="ctr"/>
            <a:r>
              <a:rPr lang="en-GB" sz="4400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P</a:t>
            </a:r>
            <a:r>
              <a:rPr lang="en-GB" sz="4400" dirty="0">
                <a:latin typeface="Comic Sans MS" pitchFamily="66" charset="0"/>
                <a:cs typeface="Arial" pitchFamily="34" charset="0"/>
              </a:rPr>
              <a:t>reserve life</a:t>
            </a:r>
          </a:p>
          <a:p>
            <a:pPr algn="ctr">
              <a:buNone/>
            </a:pPr>
            <a:endParaRPr lang="en-GB" sz="4400" dirty="0">
              <a:latin typeface="Comic Sans MS" pitchFamily="66" charset="0"/>
              <a:cs typeface="Arial" pitchFamily="34" charset="0"/>
            </a:endParaRPr>
          </a:p>
          <a:p>
            <a:pPr algn="ctr"/>
            <a:r>
              <a:rPr lang="en-GB" sz="4400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P</a:t>
            </a:r>
            <a:r>
              <a:rPr lang="en-GB" sz="4400" dirty="0">
                <a:latin typeface="Comic Sans MS" pitchFamily="66" charset="0"/>
                <a:cs typeface="Arial" pitchFamily="34" charset="0"/>
              </a:rPr>
              <a:t>revent further injury</a:t>
            </a:r>
          </a:p>
          <a:p>
            <a:pPr algn="ctr">
              <a:buNone/>
            </a:pPr>
            <a:endParaRPr lang="en-GB" sz="4400" dirty="0">
              <a:latin typeface="Comic Sans MS" pitchFamily="66" charset="0"/>
              <a:cs typeface="Arial" pitchFamily="34" charset="0"/>
            </a:endParaRPr>
          </a:p>
          <a:p>
            <a:pPr algn="ctr"/>
            <a:r>
              <a:rPr lang="en-GB" sz="4400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P</a:t>
            </a:r>
            <a:r>
              <a:rPr lang="en-GB" sz="4400" dirty="0">
                <a:latin typeface="Comic Sans MS" pitchFamily="66" charset="0"/>
                <a:cs typeface="Arial" pitchFamily="34" charset="0"/>
              </a:rPr>
              <a:t>romote recovery</a:t>
            </a:r>
          </a:p>
        </p:txBody>
      </p:sp>
      <p:pic>
        <p:nvPicPr>
          <p:cNvPr id="4" name="Picture 3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>
                <a:latin typeface="Comic Sans MS" pitchFamily="66" charset="0"/>
              </a:rPr>
            </a:br>
            <a:r>
              <a:rPr lang="en-US" sz="5300" b="1" dirty="0">
                <a:solidFill>
                  <a:srgbClr val="FF0000"/>
                </a:solidFill>
                <a:latin typeface="Comic Sans MS" pitchFamily="66" charset="0"/>
              </a:rPr>
              <a:t>Principles of First Aid</a:t>
            </a:r>
            <a:endParaRPr lang="en-GB" sz="53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Stay calm</a:t>
            </a: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pPr lvl="0"/>
            <a:r>
              <a:rPr lang="en-US" dirty="0">
                <a:latin typeface="Comic Sans MS" pitchFamily="66" charset="0"/>
              </a:rPr>
              <a:t>Assess the situation</a:t>
            </a:r>
          </a:p>
          <a:p>
            <a:pPr lvl="0"/>
            <a:endParaRPr lang="en-US" dirty="0">
              <a:latin typeface="Comic Sans MS" pitchFamily="66" charset="0"/>
            </a:endParaRPr>
          </a:p>
          <a:p>
            <a:pPr lvl="0"/>
            <a:r>
              <a:rPr lang="en-US" dirty="0">
                <a:latin typeface="Comic Sans MS" pitchFamily="66" charset="0"/>
              </a:rPr>
              <a:t>Carry out a primary survey – D R A B</a:t>
            </a:r>
          </a:p>
          <a:p>
            <a:pPr lvl="0">
              <a:buNone/>
            </a:pPr>
            <a:endParaRPr lang="en-GB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Identify the injury or illness</a:t>
            </a:r>
            <a:endParaRPr lang="en-GB" dirty="0">
              <a:latin typeface="Comic Sans MS" pitchFamily="66" charset="0"/>
            </a:endParaRPr>
          </a:p>
          <a:p>
            <a:pPr lvl="0" algn="ctr">
              <a:buNone/>
            </a:pPr>
            <a:endParaRPr lang="en-GB" dirty="0">
              <a:latin typeface="Comic Sans MS" pitchFamily="66" charset="0"/>
            </a:endParaRPr>
          </a:p>
          <a:p>
            <a:pPr>
              <a:buNone/>
            </a:pPr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3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mic Sans MS" pitchFamily="66" charset="0"/>
              </a:rPr>
              <a:t>Principles of First Aid </a:t>
            </a:r>
            <a:r>
              <a:rPr lang="en-US" sz="3200" dirty="0">
                <a:solidFill>
                  <a:srgbClr val="FF0000"/>
                </a:solidFill>
                <a:latin typeface="Comic Sans MS" pitchFamily="66" charset="0"/>
              </a:rPr>
              <a:t>cont</a:t>
            </a:r>
            <a:endParaRPr lang="en-GB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latin typeface="Comic Sans MS" pitchFamily="66" charset="0"/>
              </a:rPr>
              <a:t>Give easy, appropriate and adequate treatment in a sensible order of priority -</a:t>
            </a:r>
          </a:p>
          <a:p>
            <a:pPr lvl="0">
              <a:buNone/>
            </a:pPr>
            <a:r>
              <a:rPr lang="en-US" dirty="0">
                <a:latin typeface="Comic Sans MS" pitchFamily="66" charset="0"/>
              </a:rPr>
              <a:t>			Breathing, Bleeding, Burns, Bones</a:t>
            </a:r>
          </a:p>
          <a:p>
            <a:pPr lvl="0"/>
            <a:endParaRPr lang="en-US" dirty="0">
              <a:latin typeface="Comic Sans MS" pitchFamily="66" charset="0"/>
            </a:endParaRPr>
          </a:p>
          <a:p>
            <a:pPr lvl="0"/>
            <a:r>
              <a:rPr lang="en-US" dirty="0">
                <a:latin typeface="Comic Sans MS" pitchFamily="66" charset="0"/>
              </a:rPr>
              <a:t>If casualty is not breathing &amp; you need to commence CPR, call for help before you start</a:t>
            </a:r>
          </a:p>
          <a:p>
            <a:pPr lvl="0">
              <a:buNone/>
            </a:pPr>
            <a:endParaRPr lang="en-GB" dirty="0">
              <a:latin typeface="Comic Sans MS" pitchFamily="66" charset="0"/>
            </a:endParaRPr>
          </a:p>
          <a:p>
            <a:pPr lvl="0"/>
            <a:r>
              <a:rPr lang="en-US" dirty="0" err="1">
                <a:latin typeface="Comic Sans MS" pitchFamily="66" charset="0"/>
              </a:rPr>
              <a:t>Organise</a:t>
            </a:r>
            <a:r>
              <a:rPr lang="en-US" dirty="0">
                <a:latin typeface="Comic Sans MS" pitchFamily="66" charset="0"/>
              </a:rPr>
              <a:t> removal of casualty to secondary care where appropriate</a:t>
            </a:r>
          </a:p>
          <a:p>
            <a:pPr lvl="0">
              <a:buNone/>
            </a:pPr>
            <a:endParaRPr lang="en-GB" dirty="0">
              <a:latin typeface="Comic Sans MS" pitchFamily="66" charset="0"/>
            </a:endParaRPr>
          </a:p>
          <a:p>
            <a:pPr lvl="0"/>
            <a:r>
              <a:rPr lang="en-US" dirty="0">
                <a:latin typeface="Comic Sans MS" pitchFamily="66" charset="0"/>
              </a:rPr>
              <a:t>Make and pass on a report</a:t>
            </a:r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  <p:pic>
        <p:nvPicPr>
          <p:cNvPr id="4" name="Picture 3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5400" b="1" dirty="0">
                <a:solidFill>
                  <a:srgbClr val="FF0000"/>
                </a:solidFill>
                <a:latin typeface="Comic Sans MS" pitchFamily="66" charset="0"/>
              </a:rPr>
              <a:t>Most Common Expedition Injuries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1200" dirty="0">
              <a:latin typeface="Comic Sans MS" pitchFamily="66" charset="0"/>
            </a:endParaRPr>
          </a:p>
          <a:p>
            <a:endParaRPr lang="en-GB" sz="800" dirty="0">
              <a:latin typeface="Comic Sans MS" pitchFamily="66" charset="0"/>
            </a:endParaRPr>
          </a:p>
          <a:p>
            <a:r>
              <a:rPr lang="en-GB" sz="4400" dirty="0">
                <a:latin typeface="Comic Sans MS" pitchFamily="66" charset="0"/>
              </a:rPr>
              <a:t>Blisters</a:t>
            </a:r>
          </a:p>
          <a:p>
            <a:r>
              <a:rPr lang="en-GB" sz="4400" dirty="0">
                <a:latin typeface="Comic Sans MS" pitchFamily="66" charset="0"/>
              </a:rPr>
              <a:t>Cuts &amp; abrasions</a:t>
            </a:r>
          </a:p>
          <a:p>
            <a:r>
              <a:rPr lang="en-GB" sz="4400" dirty="0">
                <a:latin typeface="Comic Sans MS" pitchFamily="66" charset="0"/>
              </a:rPr>
              <a:t>Burns &amp; scalds</a:t>
            </a:r>
          </a:p>
          <a:p>
            <a:r>
              <a:rPr lang="en-GB" sz="4400" dirty="0">
                <a:latin typeface="Comic Sans MS" pitchFamily="66" charset="0"/>
              </a:rPr>
              <a:t>Sprains</a:t>
            </a:r>
          </a:p>
        </p:txBody>
      </p:sp>
      <p:pic>
        <p:nvPicPr>
          <p:cNvPr id="4" name="Picture 3" descr="DofE expedi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64.143.176.9/library/healthguide/en-us/images/media/medical/hw/hwkb17_07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7475" y="2180396"/>
            <a:ext cx="3829050" cy="249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Comic Sans MS" pitchFamily="66" charset="0"/>
              </a:rPr>
              <a:t>Blisters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700808"/>
            <a:ext cx="3168352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Prevention: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Ensure footwear is broken in</a:t>
            </a:r>
          </a:p>
          <a:p>
            <a:endParaRPr lang="en-GB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Wear good walking socks, clean &amp; dry</a:t>
            </a:r>
          </a:p>
          <a:p>
            <a:endParaRPr lang="en-GB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Change into dry socks &amp; different footwear at campsite</a:t>
            </a:r>
          </a:p>
          <a:p>
            <a:endParaRPr lang="en-GB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GB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STOP IMMEDIATELY if you begin to feel discomfort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1628800"/>
            <a:ext cx="341987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Treatment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:</a:t>
            </a:r>
          </a:p>
          <a:p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  <a:p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GB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If friction but no blister – cover affected &amp; surrounding area with plaster, moleskin or other thin adhesive tape</a:t>
            </a:r>
          </a:p>
          <a:p>
            <a:endParaRPr lang="en-GB" dirty="0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  <a:p>
            <a:endParaRPr lang="en-GB" dirty="0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  <a:p>
            <a:endParaRPr lang="en-GB" dirty="0">
              <a:solidFill>
                <a:schemeClr val="bg1"/>
              </a:solidFill>
              <a:latin typeface="Comic Sans MS" pitchFamily="66" charset="0"/>
              <a:cs typeface="Arial" pitchFamily="34" charset="0"/>
            </a:endParaRPr>
          </a:p>
          <a:p>
            <a:r>
              <a:rPr lang="en-GB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If blister has developed, pad it &amp; apply clean dressing</a:t>
            </a:r>
          </a:p>
        </p:txBody>
      </p:sp>
      <p:pic>
        <p:nvPicPr>
          <p:cNvPr id="8" name="Picture 7" descr="DofE expedi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Comic Sans MS" pitchFamily="66" charset="0"/>
              </a:rPr>
              <a:t>Minor Cuts &amp; Abrasions</a:t>
            </a:r>
          </a:p>
        </p:txBody>
      </p:sp>
      <p:pic>
        <p:nvPicPr>
          <p:cNvPr id="4" name="Content Placeholder 3" descr="wounds00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36004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88024" y="2132856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b="1" dirty="0">
                <a:latin typeface="Comic Sans MS" pitchFamily="66" charset="0"/>
                <a:cs typeface="Arial" pitchFamily="34" charset="0"/>
              </a:rPr>
              <a:t>Treatment:</a:t>
            </a:r>
          </a:p>
          <a:p>
            <a:pPr lvl="0"/>
            <a:endParaRPr lang="en-GB" dirty="0">
              <a:latin typeface="Comic Sans MS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  <a:cs typeface="Arial" pitchFamily="34" charset="0"/>
              </a:rPr>
              <a:t>Clean with fresh water, ideally running and cold</a:t>
            </a:r>
          </a:p>
          <a:p>
            <a:pPr lvl="0">
              <a:buFont typeface="Arial" pitchFamily="34" charset="0"/>
              <a:buChar char="•"/>
            </a:pPr>
            <a:endParaRPr lang="en-GB" dirty="0">
              <a:latin typeface="Comic Sans MS" pitchFamily="66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  <a:cs typeface="Arial" pitchFamily="34" charset="0"/>
              </a:rPr>
              <a:t>Do not use cotton wool as this can leave traces in the wound</a:t>
            </a:r>
          </a:p>
          <a:p>
            <a:pPr lvl="0">
              <a:buFont typeface="Arial" pitchFamily="34" charset="0"/>
              <a:buChar char="•"/>
            </a:pPr>
            <a:endParaRPr lang="en-GB" dirty="0">
              <a:latin typeface="Comic Sans MS" pitchFamily="66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  <a:cs typeface="Arial" pitchFamily="34" charset="0"/>
              </a:rPr>
              <a:t>Use a plaster or bandage depending on size of wound</a:t>
            </a:r>
            <a:endParaRPr lang="en-GB" dirty="0">
              <a:latin typeface="Comic Sans MS" pitchFamily="66" charset="0"/>
              <a:cs typeface="Arial" pitchFamily="34" charset="0"/>
            </a:endParaRPr>
          </a:p>
          <a:p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  <p:pic>
        <p:nvPicPr>
          <p:cNvPr id="6" name="Picture 5" descr="DofE expedi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48"/>
          </a:xfrm>
        </p:spPr>
        <p:txBody>
          <a:bodyPr>
            <a:normAutofit fontScale="90000"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Comic Sans MS" pitchFamily="66" charset="0"/>
              </a:rPr>
              <a:t>Minor Burns &amp; Scalds</a:t>
            </a:r>
          </a:p>
        </p:txBody>
      </p:sp>
      <p:pic>
        <p:nvPicPr>
          <p:cNvPr id="4" name="Content Placeholder 3" descr="http://www.sciencedaily.com/images/2009/07/090722110856-large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 rot="5400000">
            <a:off x="2808759" y="2743969"/>
            <a:ext cx="3489176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2844" y="1142984"/>
            <a:ext cx="324036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Prevention: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dirty="0">
              <a:latin typeface="Comic Sans MS" pitchFamily="66" charset="0"/>
              <a:ea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Always take care when cooking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Always place the stove on the ground, never on a picnic table or other elevated surface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Ensure the whole group is aware of hot pans and boiling water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omic Sans MS" pitchFamily="66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Avoid spillages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Always take burns seriously and report to a supervisor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1700808"/>
            <a:ext cx="29523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>
                <a:latin typeface="Comic Sans MS" pitchFamily="66" charset="0"/>
                <a:cs typeface="Arial" pitchFamily="34" charset="0"/>
              </a:rPr>
              <a:t>Treatment:</a:t>
            </a:r>
          </a:p>
          <a:p>
            <a:pPr lvl="0"/>
            <a:endParaRPr lang="en-US" dirty="0">
              <a:latin typeface="Comic Sans MS" pitchFamily="66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  <a:cs typeface="Arial" pitchFamily="34" charset="0"/>
              </a:rPr>
              <a:t>Immerse in cold, running water for at least 10 </a:t>
            </a:r>
            <a:r>
              <a:rPr lang="en-US" dirty="0" err="1">
                <a:latin typeface="Comic Sans MS" pitchFamily="66" charset="0"/>
                <a:cs typeface="Arial" pitchFamily="34" charset="0"/>
              </a:rPr>
              <a:t>mins</a:t>
            </a:r>
            <a:endParaRPr lang="en-US" dirty="0">
              <a:latin typeface="Comic Sans MS" pitchFamily="66" charset="0"/>
              <a:cs typeface="Arial" pitchFamily="34" charset="0"/>
            </a:endParaRPr>
          </a:p>
          <a:p>
            <a:pPr lvl="0"/>
            <a:r>
              <a:rPr lang="en-US" dirty="0">
                <a:latin typeface="Comic Sans MS" pitchFamily="66" charset="0"/>
                <a:cs typeface="Arial" pitchFamily="34" charset="0"/>
              </a:rPr>
              <a:t> </a:t>
            </a:r>
          </a:p>
          <a:p>
            <a:pPr lvl="0"/>
            <a:endParaRPr lang="en-GB" sz="800" dirty="0">
              <a:latin typeface="Comic Sans MS" pitchFamily="66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  <a:cs typeface="Arial" pitchFamily="34" charset="0"/>
              </a:rPr>
              <a:t>Remove any rings from fingers, watches or bracelets from wrists</a:t>
            </a:r>
          </a:p>
          <a:p>
            <a:pPr lvl="0"/>
            <a:endParaRPr lang="en-GB" dirty="0">
              <a:latin typeface="Comic Sans MS" pitchFamily="66" charset="0"/>
              <a:cs typeface="Arial" pitchFamily="34" charset="0"/>
            </a:endParaRPr>
          </a:p>
          <a:p>
            <a:pPr lvl="0"/>
            <a:endParaRPr lang="en-GB" sz="800" dirty="0">
              <a:latin typeface="Comic Sans MS" pitchFamily="66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  <a:cs typeface="Arial" pitchFamily="34" charset="0"/>
              </a:rPr>
              <a:t>Cover with a sterile, non-fluffy dressing, clear cling film or small plastic bag</a:t>
            </a:r>
          </a:p>
          <a:p>
            <a:pPr lvl="0"/>
            <a:endParaRPr lang="en-GB" dirty="0">
              <a:latin typeface="Comic Sans MS" pitchFamily="66" charset="0"/>
              <a:cs typeface="Arial" pitchFamily="34" charset="0"/>
            </a:endParaRPr>
          </a:p>
          <a:p>
            <a:pPr lvl="0"/>
            <a:endParaRPr lang="en-GB" sz="800" dirty="0">
              <a:latin typeface="Comic Sans MS" pitchFamily="66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  <a:cs typeface="Arial" pitchFamily="34" charset="0"/>
              </a:rPr>
              <a:t>DO NOT apply creams, lotions or fat to the injury</a:t>
            </a:r>
            <a:endParaRPr lang="en-GB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7" name="Picture 6" descr="DofE expedi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6085601"/>
            <a:ext cx="1428760" cy="62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Sunburn</a:t>
            </a:r>
          </a:p>
        </p:txBody>
      </p:sp>
      <p:pic>
        <p:nvPicPr>
          <p:cNvPr id="4" name="Content Placeholder 3" descr="http://blog.nj.com/beach/sunbur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916832"/>
            <a:ext cx="439248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536" y="1988840"/>
            <a:ext cx="367240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itchFamily="66" charset="0"/>
                <a:cs typeface="Arial" pitchFamily="34" charset="0"/>
              </a:rPr>
              <a:t>Prevention:</a:t>
            </a:r>
          </a:p>
          <a:p>
            <a:endParaRPr lang="en-GB" dirty="0">
              <a:latin typeface="Comic Sans MS" pitchFamily="66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  <a:cs typeface="Arial" pitchFamily="34" charset="0"/>
              </a:rPr>
              <a:t>Cover up</a:t>
            </a:r>
          </a:p>
          <a:p>
            <a:endParaRPr lang="en-GB" sz="1000" dirty="0">
              <a:latin typeface="Comic Sans MS" pitchFamily="66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  <a:cs typeface="Arial" pitchFamily="34" charset="0"/>
              </a:rPr>
              <a:t>Apply water-resistant sun block every few hours</a:t>
            </a:r>
          </a:p>
          <a:p>
            <a:endParaRPr lang="en-GB" dirty="0">
              <a:latin typeface="Comic Sans MS" pitchFamily="66" charset="0"/>
              <a:cs typeface="Arial" pitchFamily="34" charset="0"/>
            </a:endParaRPr>
          </a:p>
          <a:p>
            <a:endParaRPr lang="en-GB" dirty="0">
              <a:latin typeface="Comic Sans MS" pitchFamily="66" charset="0"/>
              <a:cs typeface="Arial" pitchFamily="34" charset="0"/>
            </a:endParaRPr>
          </a:p>
          <a:p>
            <a:endParaRPr lang="en-GB" dirty="0">
              <a:latin typeface="Comic Sans MS" pitchFamily="66" charset="0"/>
              <a:cs typeface="Arial" pitchFamily="34" charset="0"/>
            </a:endParaRPr>
          </a:p>
          <a:p>
            <a:r>
              <a:rPr lang="en-GB" sz="2000" b="1" dirty="0">
                <a:latin typeface="Comic Sans MS" pitchFamily="66" charset="0"/>
                <a:cs typeface="Arial" pitchFamily="34" charset="0"/>
              </a:rPr>
              <a:t>Treatment:</a:t>
            </a:r>
          </a:p>
          <a:p>
            <a:endParaRPr lang="en-GB" dirty="0">
              <a:latin typeface="Comic Sans MS" pitchFamily="66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dirty="0">
                <a:latin typeface="Comic Sans MS" pitchFamily="66" charset="0"/>
                <a:cs typeface="Arial" pitchFamily="34" charset="0"/>
              </a:rPr>
              <a:t>Treat as a minor burn and inform your supervisor</a:t>
            </a:r>
          </a:p>
        </p:txBody>
      </p:sp>
      <p:pic>
        <p:nvPicPr>
          <p:cNvPr id="5" name="Picture 4" descr="DofE expediti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6000768"/>
            <a:ext cx="1428760" cy="629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658</Words>
  <Application>Microsoft Office PowerPoint</Application>
  <PresentationFormat>On-screen Show (4:3)</PresentationFormat>
  <Paragraphs>180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Comic Sans MS</vt:lpstr>
      <vt:lpstr>Constantia</vt:lpstr>
      <vt:lpstr>Wingdings 2</vt:lpstr>
      <vt:lpstr>1_Office Theme</vt:lpstr>
      <vt:lpstr>Flow</vt:lpstr>
      <vt:lpstr>PowerPoint Presentation</vt:lpstr>
      <vt:lpstr>Purposes of First Aid</vt:lpstr>
      <vt:lpstr> Principles of First Aid</vt:lpstr>
      <vt:lpstr>Principles of First Aid cont</vt:lpstr>
      <vt:lpstr>Most Common Expedition Injuries</vt:lpstr>
      <vt:lpstr>Blisters</vt:lpstr>
      <vt:lpstr>Minor Cuts &amp; Abrasions</vt:lpstr>
      <vt:lpstr>Minor Burns &amp; Scalds</vt:lpstr>
      <vt:lpstr>Sunburn</vt:lpstr>
      <vt:lpstr>Insect Bites</vt:lpstr>
      <vt:lpstr>Sprains</vt:lpstr>
      <vt:lpstr>Other Common Issues</vt:lpstr>
      <vt:lpstr>Asthma</vt:lpstr>
      <vt:lpstr>Asthma</vt:lpstr>
      <vt:lpstr>Ticks</vt:lpstr>
      <vt:lpstr>Ticks</vt:lpstr>
      <vt:lpstr>Ticks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peter stewart</cp:lastModifiedBy>
  <cp:revision>40</cp:revision>
  <dcterms:created xsi:type="dcterms:W3CDTF">2011-01-06T13:43:23Z</dcterms:created>
  <dcterms:modified xsi:type="dcterms:W3CDTF">2020-05-18T09:38:37Z</dcterms:modified>
</cp:coreProperties>
</file>