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71" r:id="rId3"/>
    <p:sldId id="257" r:id="rId4"/>
    <p:sldId id="272" r:id="rId5"/>
    <p:sldId id="269" r:id="rId6"/>
    <p:sldId id="258" r:id="rId7"/>
    <p:sldId id="259" r:id="rId8"/>
    <p:sldId id="270" r:id="rId9"/>
    <p:sldId id="274" r:id="rId10"/>
    <p:sldId id="273" r:id="rId11"/>
    <p:sldId id="260" r:id="rId12"/>
    <p:sldId id="261" r:id="rId13"/>
    <p:sldId id="262" r:id="rId14"/>
    <p:sldId id="267" r:id="rId15"/>
    <p:sldId id="263" r:id="rId16"/>
    <p:sldId id="264" r:id="rId17"/>
    <p:sldId id="266" r:id="rId18"/>
    <p:sldId id="265" r:id="rId19"/>
    <p:sldId id="275" r:id="rId20"/>
    <p:sldId id="280" r:id="rId21"/>
    <p:sldId id="279" r:id="rId22"/>
    <p:sldId id="281" r:id="rId23"/>
    <p:sldId id="276" r:id="rId24"/>
    <p:sldId id="278" r:id="rId25"/>
    <p:sldId id="282"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0FF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5083" autoAdjust="0"/>
  </p:normalViewPr>
  <p:slideViewPr>
    <p:cSldViewPr>
      <p:cViewPr varScale="1">
        <p:scale>
          <a:sx n="58" d="100"/>
          <a:sy n="58" d="100"/>
        </p:scale>
        <p:origin x="-93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08FD5-41EE-4BC2-B85A-92627D03157D}" type="datetimeFigureOut">
              <a:rPr lang="en-GB" smtClean="0"/>
              <a:pPr/>
              <a:t>03/11/2014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7C7B3D-6C00-4120-9089-9AA3AA542396}" type="slidenum">
              <a:rPr lang="en-GB" smtClean="0"/>
              <a:pPr/>
              <a:t>‹#›</a:t>
            </a:fld>
            <a:endParaRPr lang="en-GB"/>
          </a:p>
        </p:txBody>
      </p:sp>
    </p:spTree>
    <p:extLst>
      <p:ext uri="{BB962C8B-B14F-4D97-AF65-F5344CB8AC3E}">
        <p14:creationId xmlns:p14="http://schemas.microsoft.com/office/powerpoint/2010/main" xmlns="" val="2224668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Danger </a:t>
            </a:r>
            <a:r>
              <a:rPr lang="en-GB" sz="1200" b="0" i="0" kern="1200" dirty="0" smtClean="0">
                <a:solidFill>
                  <a:schemeClr val="tx1"/>
                </a:solidFill>
                <a:effectLst/>
                <a:latin typeface="+mn-lt"/>
                <a:ea typeface="+mn-ea"/>
                <a:cs typeface="+mn-cs"/>
              </a:rPr>
              <a:t>- Check the area, make sure YOU are safe and so are people around you.</a:t>
            </a:r>
            <a:r>
              <a:rPr lang="en-GB" sz="1200" b="1" i="0" kern="1200" dirty="0" smtClean="0">
                <a:solidFill>
                  <a:schemeClr val="tx1"/>
                </a:solidFill>
                <a:effectLst/>
                <a:latin typeface="+mn-lt"/>
                <a:ea typeface="+mn-ea"/>
                <a:cs typeface="+mn-cs"/>
              </a:rPr>
              <a:t/>
            </a:r>
            <a:br>
              <a:rPr lang="en-GB" sz="1200" b="1"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Response </a:t>
            </a:r>
            <a:r>
              <a:rPr lang="en-GB" sz="1200" b="0" i="0" kern="1200" dirty="0" smtClean="0">
                <a:solidFill>
                  <a:schemeClr val="tx1"/>
                </a:solidFill>
                <a:effectLst/>
                <a:latin typeface="+mn-lt"/>
                <a:ea typeface="+mn-ea"/>
                <a:cs typeface="+mn-cs"/>
              </a:rPr>
              <a:t>- Can the casualty hear your voice? Can they open and close their eyes? are there any movements? Do they respond to touch?</a:t>
            </a:r>
            <a:br>
              <a:rPr lang="en-GB" sz="1200" b="0"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Airway </a:t>
            </a:r>
            <a:r>
              <a:rPr lang="en-GB" sz="1200" b="0" i="0" kern="1200" dirty="0" smtClean="0">
                <a:solidFill>
                  <a:schemeClr val="tx1"/>
                </a:solidFill>
                <a:effectLst/>
                <a:latin typeface="+mn-lt"/>
                <a:ea typeface="+mn-ea"/>
                <a:cs typeface="+mn-cs"/>
              </a:rPr>
              <a:t>- Is there a blockage in the throat or have they swallowed their tongue? Is the head in a suitable position (check first aid manual for details) to allow breathing? Care should be taken not to make anything worse but the airway MUST be cleared if it is blocked.</a:t>
            </a:r>
            <a:r>
              <a:rPr lang="en-GB" sz="1200" b="1" i="0" kern="1200" dirty="0" smtClean="0">
                <a:solidFill>
                  <a:schemeClr val="tx1"/>
                </a:solidFill>
                <a:effectLst/>
                <a:latin typeface="+mn-lt"/>
                <a:ea typeface="+mn-ea"/>
                <a:cs typeface="+mn-cs"/>
              </a:rPr>
              <a:t/>
            </a:r>
            <a:br>
              <a:rPr lang="en-GB" sz="1200" b="1"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Breathing </a:t>
            </a:r>
            <a:r>
              <a:rPr lang="en-GB" sz="1200" b="0" i="0" kern="1200" dirty="0" smtClean="0">
                <a:solidFill>
                  <a:schemeClr val="tx1"/>
                </a:solidFill>
                <a:effectLst/>
                <a:latin typeface="+mn-lt"/>
                <a:ea typeface="+mn-ea"/>
                <a:cs typeface="+mn-cs"/>
              </a:rPr>
              <a:t>- Can the casualty breathe clearly? Once the airway is clear, is there any other problem - the lungs for example?</a:t>
            </a:r>
            <a:r>
              <a:rPr lang="en-GB" sz="1200" b="1" i="0" kern="1200" dirty="0" smtClean="0">
                <a:solidFill>
                  <a:schemeClr val="tx1"/>
                </a:solidFill>
                <a:effectLst/>
                <a:latin typeface="+mn-lt"/>
                <a:ea typeface="+mn-ea"/>
                <a:cs typeface="+mn-cs"/>
              </a:rPr>
              <a:t/>
            </a:r>
            <a:br>
              <a:rPr lang="en-GB" sz="1200" b="1" i="0" kern="1200" dirty="0" smtClean="0">
                <a:solidFill>
                  <a:schemeClr val="tx1"/>
                </a:solidFill>
                <a:effectLst/>
                <a:latin typeface="+mn-lt"/>
                <a:ea typeface="+mn-ea"/>
                <a:cs typeface="+mn-cs"/>
              </a:rPr>
            </a:br>
            <a:r>
              <a:rPr lang="en-GB" sz="1200" b="1" i="0" kern="1200" dirty="0" smtClean="0">
                <a:solidFill>
                  <a:schemeClr val="tx1"/>
                </a:solidFill>
                <a:effectLst/>
                <a:latin typeface="+mn-lt"/>
                <a:ea typeface="+mn-ea"/>
                <a:cs typeface="+mn-cs"/>
              </a:rPr>
              <a:t>Circulation </a:t>
            </a:r>
            <a:r>
              <a:rPr lang="en-GB" sz="1200" b="0" i="0" kern="1200" dirty="0" smtClean="0">
                <a:solidFill>
                  <a:schemeClr val="tx1"/>
                </a:solidFill>
                <a:effectLst/>
                <a:latin typeface="+mn-lt"/>
                <a:ea typeface="+mn-ea"/>
                <a:cs typeface="+mn-cs"/>
              </a:rPr>
              <a:t>- IS there a pulse? Is the heart beating? Is the pulse weak / strong / racing </a:t>
            </a:r>
          </a:p>
          <a:p>
            <a:endParaRPr lang="en-GB" b="0"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2</a:t>
            </a:fld>
            <a:endParaRPr lang="en-GB"/>
          </a:p>
        </p:txBody>
      </p:sp>
    </p:spTree>
    <p:extLst>
      <p:ext uri="{BB962C8B-B14F-4D97-AF65-F5344CB8AC3E}">
        <p14:creationId xmlns:p14="http://schemas.microsoft.com/office/powerpoint/2010/main" xmlns="" val="2271899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20</a:t>
            </a:fld>
            <a:endParaRPr lang="en-GB"/>
          </a:p>
        </p:txBody>
      </p:sp>
    </p:spTree>
    <p:extLst>
      <p:ext uri="{BB962C8B-B14F-4D97-AF65-F5344CB8AC3E}">
        <p14:creationId xmlns:p14="http://schemas.microsoft.com/office/powerpoint/2010/main" xmlns="" val="3325649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21</a:t>
            </a:fld>
            <a:endParaRPr lang="en-GB"/>
          </a:p>
        </p:txBody>
      </p:sp>
    </p:spTree>
    <p:extLst>
      <p:ext uri="{BB962C8B-B14F-4D97-AF65-F5344CB8AC3E}">
        <p14:creationId xmlns:p14="http://schemas.microsoft.com/office/powerpoint/2010/main" xmlns="" val="3325649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Guiding principle in first aid to protect yourself before attempting to help others</a:t>
            </a:r>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3</a:t>
            </a:fld>
            <a:endParaRPr lang="en-GB"/>
          </a:p>
        </p:txBody>
      </p:sp>
    </p:spTree>
    <p:extLst>
      <p:ext uri="{BB962C8B-B14F-4D97-AF65-F5344CB8AC3E}">
        <p14:creationId xmlns:p14="http://schemas.microsoft.com/office/powerpoint/2010/main" xmlns="" val="1180554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4</a:t>
            </a:fld>
            <a:endParaRPr lang="en-GB"/>
          </a:p>
        </p:txBody>
      </p:sp>
    </p:spTree>
    <p:extLst>
      <p:ext uri="{BB962C8B-B14F-4D97-AF65-F5344CB8AC3E}">
        <p14:creationId xmlns:p14="http://schemas.microsoft.com/office/powerpoint/2010/main" xmlns="" val="159489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5</a:t>
            </a:fld>
            <a:endParaRPr lang="en-GB"/>
          </a:p>
        </p:txBody>
      </p:sp>
    </p:spTree>
    <p:extLst>
      <p:ext uri="{BB962C8B-B14F-4D97-AF65-F5344CB8AC3E}">
        <p14:creationId xmlns:p14="http://schemas.microsoft.com/office/powerpoint/2010/main" xmlns="" val="99195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8</a:t>
            </a:fld>
            <a:endParaRPr lang="en-GB"/>
          </a:p>
        </p:txBody>
      </p:sp>
    </p:spTree>
    <p:extLst>
      <p:ext uri="{BB962C8B-B14F-4D97-AF65-F5344CB8AC3E}">
        <p14:creationId xmlns:p14="http://schemas.microsoft.com/office/powerpoint/2010/main" xmlns="" val="991957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9</a:t>
            </a:fld>
            <a:endParaRPr lang="en-GB"/>
          </a:p>
        </p:txBody>
      </p:sp>
    </p:spTree>
    <p:extLst>
      <p:ext uri="{BB962C8B-B14F-4D97-AF65-F5344CB8AC3E}">
        <p14:creationId xmlns:p14="http://schemas.microsoft.com/office/powerpoint/2010/main" xmlns="" val="99195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10</a:t>
            </a:fld>
            <a:endParaRPr lang="en-GB"/>
          </a:p>
        </p:txBody>
      </p:sp>
    </p:spTree>
    <p:extLst>
      <p:ext uri="{BB962C8B-B14F-4D97-AF65-F5344CB8AC3E}">
        <p14:creationId xmlns:p14="http://schemas.microsoft.com/office/powerpoint/2010/main" xmlns="" val="991957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27C7B3D-6C00-4120-9089-9AA3AA542396}" type="slidenum">
              <a:rPr lang="en-GB" smtClean="0"/>
              <a:pPr/>
              <a:t>19</a:t>
            </a:fld>
            <a:endParaRPr lang="en-GB"/>
          </a:p>
        </p:txBody>
      </p:sp>
    </p:spTree>
    <p:extLst>
      <p:ext uri="{BB962C8B-B14F-4D97-AF65-F5344CB8AC3E}">
        <p14:creationId xmlns:p14="http://schemas.microsoft.com/office/powerpoint/2010/main" xmlns="" val="3325649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0A4E512-C4B7-40FE-8B81-D9A639EE341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pPr/>
              <a:t>‹#›</a:t>
            </a:fld>
            <a:endParaRPr lang="en-GB" dirty="0"/>
          </a:p>
        </p:txBody>
      </p:sp>
      <p:sp>
        <p:nvSpPr>
          <p:cNvPr id="7" name="Rectangle 6"/>
          <p:cNvSpPr/>
          <p:nvPr userDrawn="1"/>
        </p:nvSpPr>
        <p:spPr>
          <a:xfrm>
            <a:off x="0" y="0"/>
            <a:ext cx="9144000" cy="6858000"/>
          </a:xfrm>
          <a:prstGeom prst="rect">
            <a:avLst/>
          </a:prstGeom>
          <a:solidFill>
            <a:srgbClr val="310F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endParaRPr>
          </a:p>
        </p:txBody>
      </p:sp>
      <p:sp>
        <p:nvSpPr>
          <p:cNvPr id="8" name="Rectangle 7"/>
          <p:cNvSpPr/>
          <p:nvPr userDrawn="1"/>
        </p:nvSpPr>
        <p:spPr>
          <a:xfrm>
            <a:off x="107504" y="116632"/>
            <a:ext cx="8928992" cy="66512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740352" y="5805264"/>
            <a:ext cx="1259632" cy="89108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2987824" y="6066785"/>
            <a:ext cx="3300961" cy="67458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A4E512-C4B7-40FE-8B81-D9A639EE341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A4E512-C4B7-40FE-8B81-D9A639EE341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A4E512-C4B7-40FE-8B81-D9A639EE341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A4E512-C4B7-40FE-8B81-D9A639EE341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A4E512-C4B7-40FE-8B81-D9A639EE341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A4E512-C4B7-40FE-8B81-D9A639EE341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3872CB-D60C-4330-B3B6-15D0D42CF635}" type="datetimeFigureOut">
              <a:rPr lang="en-GB" smtClean="0"/>
              <a:pPr/>
              <a:t>03/11/2014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0A4E512-C4B7-40FE-8B81-D9A639EE341F}"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3872CB-D60C-4330-B3B6-15D0D42CF635}" type="datetimeFigureOut">
              <a:rPr lang="en-GB" smtClean="0"/>
              <a:pPr/>
              <a:t>03/11/2014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A4E512-C4B7-40FE-8B81-D9A639EE341F}"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5400" b="1" dirty="0" smtClean="0"/>
              <a:t>1</a:t>
            </a:r>
            <a:r>
              <a:rPr lang="en-GB" sz="5400" b="1" baseline="30000" dirty="0" smtClean="0"/>
              <a:t>st</a:t>
            </a:r>
            <a:r>
              <a:rPr lang="en-GB" sz="5400" b="1" dirty="0" smtClean="0"/>
              <a:t> Aid Quiz</a:t>
            </a:r>
            <a:endParaRPr lang="en-GB" sz="5400" b="1" dirty="0"/>
          </a:p>
        </p:txBody>
      </p:sp>
      <p:sp>
        <p:nvSpPr>
          <p:cNvPr id="7" name="Subtitle 6"/>
          <p:cNvSpPr>
            <a:spLocks noGrp="1"/>
          </p:cNvSpPr>
          <p:nvPr>
            <p:ph type="subTitle" idx="1"/>
          </p:nvPr>
        </p:nvSpPr>
        <p:spPr/>
        <p:txBody>
          <a:bodyPr/>
          <a:lstStyle/>
          <a:p>
            <a:endParaRPr lang="en-GB"/>
          </a:p>
        </p:txBody>
      </p:sp>
      <p:pic>
        <p:nvPicPr>
          <p:cNvPr id="6" name="Picture 5"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1812011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71480"/>
            <a:ext cx="7851648" cy="1828800"/>
          </a:xfrm>
        </p:spPr>
        <p:txBody>
          <a:bodyPr>
            <a:noAutofit/>
          </a:bodyPr>
          <a:lstStyle/>
          <a:p>
            <a:pPr algn="l"/>
            <a:r>
              <a:rPr lang="en-GB" sz="3600" b="1" dirty="0" smtClean="0">
                <a:latin typeface="Comic Sans MS" pitchFamily="66" charset="0"/>
              </a:rPr>
              <a:t>9.  The best way to treat a </a:t>
            </a:r>
            <a:r>
              <a:rPr lang="en-GB" sz="3600" b="1" dirty="0" smtClean="0">
                <a:latin typeface="Comic Sans MS" pitchFamily="66" charset="0"/>
              </a:rPr>
              <a:t/>
            </a:r>
            <a:br>
              <a:rPr lang="en-GB" sz="3600" b="1" dirty="0" smtClean="0">
                <a:latin typeface="Comic Sans MS" pitchFamily="66" charset="0"/>
              </a:rPr>
            </a:br>
            <a:r>
              <a:rPr lang="en-GB" sz="3600" b="1" dirty="0" smtClean="0">
                <a:latin typeface="Comic Sans MS" pitchFamily="66" charset="0"/>
              </a:rPr>
              <a:t>nose </a:t>
            </a:r>
            <a:r>
              <a:rPr lang="en-GB" sz="3600" b="1" dirty="0" smtClean="0">
                <a:latin typeface="Comic Sans MS" pitchFamily="66" charset="0"/>
              </a:rPr>
              <a:t>bleed </a:t>
            </a:r>
            <a:r>
              <a:rPr lang="en-GB" sz="3600" b="1" dirty="0" smtClean="0">
                <a:latin typeface="Comic Sans MS" pitchFamily="66" charset="0"/>
              </a:rPr>
              <a:t>is by </a:t>
            </a:r>
            <a:r>
              <a:rPr lang="en-GB" sz="3600" b="1" dirty="0" smtClean="0">
                <a:latin typeface="Comic Sans MS" pitchFamily="66" charset="0"/>
              </a:rPr>
              <a:t>tilting </a:t>
            </a:r>
            <a:r>
              <a:rPr lang="en-GB" sz="3600" b="1" dirty="0" smtClean="0">
                <a:latin typeface="Comic Sans MS" pitchFamily="66" charset="0"/>
              </a:rPr>
              <a:t>the</a:t>
            </a:r>
            <a:br>
              <a:rPr lang="en-GB" sz="3600" b="1" dirty="0" smtClean="0">
                <a:latin typeface="Comic Sans MS" pitchFamily="66" charset="0"/>
              </a:rPr>
            </a:br>
            <a:r>
              <a:rPr lang="en-GB" sz="3600" b="1" dirty="0" smtClean="0">
                <a:latin typeface="Comic Sans MS" pitchFamily="66" charset="0"/>
              </a:rPr>
              <a:t>head </a:t>
            </a:r>
            <a:r>
              <a:rPr lang="en-GB" sz="3600" b="1" dirty="0" smtClean="0">
                <a:latin typeface="Comic Sans MS" pitchFamily="66" charset="0"/>
              </a:rPr>
              <a:t>back and </a:t>
            </a:r>
            <a:r>
              <a:rPr lang="en-GB" sz="3600" b="1" dirty="0" smtClean="0">
                <a:latin typeface="Comic Sans MS" pitchFamily="66" charset="0"/>
              </a:rPr>
              <a:t>pinching the </a:t>
            </a:r>
            <a:r>
              <a:rPr lang="en-GB" sz="3600" b="1" dirty="0" smtClean="0">
                <a:latin typeface="Comic Sans MS" pitchFamily="66" charset="0"/>
              </a:rPr>
              <a:t>nose</a:t>
            </a:r>
            <a:endParaRPr lang="en-GB" sz="3600" b="1" dirty="0">
              <a:latin typeface="Comic Sans MS" pitchFamily="66" charset="0"/>
            </a:endParaRPr>
          </a:p>
        </p:txBody>
      </p:sp>
      <p:sp>
        <p:nvSpPr>
          <p:cNvPr id="3" name="Content Placeholder 2"/>
          <p:cNvSpPr>
            <a:spLocks noGrp="1"/>
          </p:cNvSpPr>
          <p:nvPr>
            <p:ph type="subTitle" idx="1"/>
          </p:nvPr>
        </p:nvSpPr>
        <p:spPr/>
        <p:txBody>
          <a:bodyPr>
            <a:normAutofit/>
          </a:bodyPr>
          <a:lstStyle/>
          <a:p>
            <a:pPr marL="514350" indent="-514350">
              <a:spcBef>
                <a:spcPts val="1200"/>
              </a:spcBef>
              <a:spcAft>
                <a:spcPts val="600"/>
              </a:spcAft>
              <a:buFont typeface="+mj-lt"/>
              <a:buAutoNum type="alphaUcPeriod"/>
            </a:pPr>
            <a:r>
              <a:rPr lang="en-GB" sz="2400" dirty="0" smtClean="0">
                <a:latin typeface="Comic Sans MS" pitchFamily="66" charset="0"/>
              </a:rPr>
              <a:t>True</a:t>
            </a:r>
          </a:p>
          <a:p>
            <a:pPr marL="514350" indent="-514350">
              <a:spcBef>
                <a:spcPts val="1200"/>
              </a:spcBef>
              <a:spcAft>
                <a:spcPts val="600"/>
              </a:spcAft>
              <a:buFont typeface="+mj-lt"/>
              <a:buAutoNum type="alphaUcPeriod"/>
            </a:pPr>
            <a:r>
              <a:rPr lang="en-GB" sz="2400" dirty="0" smtClean="0">
                <a:latin typeface="Comic Sans MS" pitchFamily="66" charset="0"/>
              </a:rPr>
              <a:t>False</a:t>
            </a:r>
          </a:p>
          <a:p>
            <a:pPr marL="0" indent="0">
              <a:buNone/>
            </a:pPr>
            <a:endParaRPr lang="en-GB" sz="2400" dirty="0">
              <a:latin typeface="Comic Sans MS" pitchFamily="66" charset="0"/>
            </a:endParaRPr>
          </a:p>
        </p:txBody>
      </p:sp>
      <p:sp>
        <p:nvSpPr>
          <p:cNvPr id="7" name="Rounded Rectangle 6"/>
          <p:cNvSpPr/>
          <p:nvPr/>
        </p:nvSpPr>
        <p:spPr>
          <a:xfrm>
            <a:off x="6786578" y="3714752"/>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sp>
        <p:nvSpPr>
          <p:cNvPr id="5" name="Content Placeholder 2"/>
          <p:cNvSpPr txBox="1">
            <a:spLocks/>
          </p:cNvSpPr>
          <p:nvPr/>
        </p:nvSpPr>
        <p:spPr>
          <a:xfrm>
            <a:off x="285720" y="2428868"/>
            <a:ext cx="6643734" cy="364333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smtClean="0">
                <a:latin typeface="Comic Sans MS" pitchFamily="66" charset="0"/>
              </a:rPr>
              <a:t>Tilting the head back will encourage the blood to run down the back of the throat and possibly into the stomach, inducing vomiting.</a:t>
            </a:r>
          </a:p>
          <a:p>
            <a:pPr marL="0" indent="0">
              <a:buNone/>
            </a:pPr>
            <a:r>
              <a:rPr lang="en-GB" sz="2400" dirty="0" smtClean="0">
                <a:latin typeface="Comic Sans MS" pitchFamily="66" charset="0"/>
              </a:rPr>
              <a:t>Sit the person down, reassure them and pinch the tip rather than the hard bit of the nose. Discourage them from coughing or swallowing until the bleeding stops. It may be helpful to place a bowl on the floor to catch any dripping blood</a:t>
            </a:r>
            <a:endParaRPr lang="en-GB" sz="2400" dirty="0">
              <a:latin typeface="Comic Sans MS" pitchFamily="66"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68826" y="357167"/>
            <a:ext cx="1584691" cy="1643074"/>
          </a:xfrm>
          <a:prstGeom prst="rect">
            <a:avLst/>
          </a:prstGeom>
        </p:spPr>
      </p:pic>
      <p:pic>
        <p:nvPicPr>
          <p:cNvPr id="8" name="Picture 7" descr="DofE expedition.jpg"/>
          <p:cNvPicPr>
            <a:picLocks noChangeAspect="1"/>
          </p:cNvPicPr>
          <p:nvPr/>
        </p:nvPicPr>
        <p:blipFill>
          <a:blip r:embed="rId4"/>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25453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851648" cy="1828800"/>
          </a:xfrm>
        </p:spPr>
        <p:txBody>
          <a:bodyPr>
            <a:noAutofit/>
          </a:bodyPr>
          <a:lstStyle/>
          <a:p>
            <a:pPr algn="l"/>
            <a:r>
              <a:rPr lang="en-GB" sz="3600" b="1" dirty="0" smtClean="0">
                <a:latin typeface="Comic Sans MS" pitchFamily="66" charset="0"/>
              </a:rPr>
              <a:t>10.  Why do you put an </a:t>
            </a:r>
            <a:r>
              <a:rPr lang="en-GB" sz="3600" b="1" dirty="0" smtClean="0">
                <a:latin typeface="Comic Sans MS" pitchFamily="66" charset="0"/>
              </a:rPr>
              <a:t>unconscious casualty </a:t>
            </a:r>
            <a:r>
              <a:rPr lang="en-GB" sz="3600" b="1" dirty="0" smtClean="0">
                <a:latin typeface="Comic Sans MS" pitchFamily="66" charset="0"/>
              </a:rPr>
              <a:t>into the </a:t>
            </a:r>
            <a:r>
              <a:rPr lang="en-GB" sz="3600" b="1" dirty="0" smtClean="0">
                <a:latin typeface="Comic Sans MS" pitchFamily="66" charset="0"/>
              </a:rPr>
              <a:t>recovery </a:t>
            </a:r>
            <a:r>
              <a:rPr lang="en-GB" sz="3600" b="1" dirty="0" smtClean="0">
                <a:latin typeface="Comic Sans MS" pitchFamily="66" charset="0"/>
              </a:rPr>
              <a:t>position ?</a:t>
            </a:r>
            <a:endParaRPr lang="en-GB" sz="3600" b="1" dirty="0">
              <a:latin typeface="Comic Sans MS" pitchFamily="66" charset="0"/>
            </a:endParaRPr>
          </a:p>
        </p:txBody>
      </p:sp>
      <p:sp>
        <p:nvSpPr>
          <p:cNvPr id="3" name="Content Placeholder 2"/>
          <p:cNvSpPr>
            <a:spLocks noGrp="1"/>
          </p:cNvSpPr>
          <p:nvPr>
            <p:ph type="subTitle" idx="1"/>
          </p:nvPr>
        </p:nvSpPr>
        <p:spPr>
          <a:xfrm>
            <a:off x="500034" y="2571744"/>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It is easier to carry out a body check</a:t>
            </a:r>
          </a:p>
          <a:p>
            <a:pPr marL="514350" indent="-514350">
              <a:spcBef>
                <a:spcPts val="1200"/>
              </a:spcBef>
              <a:spcAft>
                <a:spcPts val="600"/>
              </a:spcAft>
              <a:buFont typeface="+mj-lt"/>
              <a:buAutoNum type="alphaUcPeriod"/>
            </a:pPr>
            <a:r>
              <a:rPr lang="en-GB" sz="2400" dirty="0" smtClean="0">
                <a:latin typeface="Comic Sans MS" pitchFamily="66" charset="0"/>
              </a:rPr>
              <a:t>It is more comfortable when they wake up</a:t>
            </a:r>
          </a:p>
          <a:p>
            <a:pPr marL="514350" indent="-514350">
              <a:spcBef>
                <a:spcPts val="1200"/>
              </a:spcBef>
              <a:spcAft>
                <a:spcPts val="600"/>
              </a:spcAft>
              <a:buFont typeface="+mj-lt"/>
              <a:buAutoNum type="alphaUcPeriod"/>
            </a:pPr>
            <a:r>
              <a:rPr lang="en-GB" sz="2400" dirty="0" smtClean="0">
                <a:latin typeface="Comic Sans MS" pitchFamily="66" charset="0"/>
              </a:rPr>
              <a:t>To assist their circulation</a:t>
            </a:r>
          </a:p>
          <a:p>
            <a:pPr marL="514350" indent="-514350">
              <a:spcBef>
                <a:spcPts val="1200"/>
              </a:spcBef>
              <a:spcAft>
                <a:spcPts val="600"/>
              </a:spcAft>
              <a:buFont typeface="+mj-lt"/>
              <a:buAutoNum type="alphaUcPeriod"/>
            </a:pPr>
            <a:r>
              <a:rPr lang="en-GB" sz="2400" dirty="0" smtClean="0">
                <a:latin typeface="Comic Sans MS" pitchFamily="66" charset="0"/>
              </a:rPr>
              <a:t>To keep their airway clear and reduce risk of inhaling vomit</a:t>
            </a:r>
          </a:p>
          <a:p>
            <a:pPr marL="514350" indent="-514350">
              <a:spcBef>
                <a:spcPts val="1200"/>
              </a:spcBef>
              <a:spcAft>
                <a:spcPts val="600"/>
              </a:spcAft>
              <a:buFont typeface="+mj-lt"/>
              <a:buAutoNum type="alphaUcPeriod"/>
            </a:pPr>
            <a:r>
              <a:rPr lang="en-GB" sz="2400" dirty="0" smtClean="0">
                <a:latin typeface="Comic Sans MS" pitchFamily="66" charset="0"/>
              </a:rPr>
              <a:t>In case they are in shock</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714348" y="4357694"/>
            <a:ext cx="8208912" cy="79493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79437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2"/>
            <a:ext cx="7851648" cy="1828800"/>
          </a:xfrm>
        </p:spPr>
        <p:txBody>
          <a:bodyPr>
            <a:noAutofit/>
          </a:bodyPr>
          <a:lstStyle/>
          <a:p>
            <a:pPr algn="l"/>
            <a:r>
              <a:rPr lang="en-GB" sz="3600" b="1" dirty="0" smtClean="0">
                <a:latin typeface="Comic Sans MS" pitchFamily="66" charset="0"/>
              </a:rPr>
              <a:t>11.  What is the main reason our body </a:t>
            </a:r>
            <a:r>
              <a:rPr lang="en-GB" sz="3600" b="1" dirty="0" smtClean="0">
                <a:latin typeface="Comic Sans MS" pitchFamily="66" charset="0"/>
              </a:rPr>
              <a:t>needs </a:t>
            </a:r>
            <a:r>
              <a:rPr lang="en-GB" sz="3600" b="1" dirty="0" smtClean="0">
                <a:latin typeface="Comic Sans MS" pitchFamily="66" charset="0"/>
              </a:rPr>
              <a:t>oxygen ?</a:t>
            </a:r>
            <a:endParaRPr lang="en-GB" sz="3600" b="1" dirty="0">
              <a:latin typeface="Comic Sans MS" pitchFamily="66" charset="0"/>
            </a:endParaRPr>
          </a:p>
        </p:txBody>
      </p:sp>
      <p:sp>
        <p:nvSpPr>
          <p:cNvPr id="3" name="Content Placeholder 2"/>
          <p:cNvSpPr>
            <a:spLocks noGrp="1"/>
          </p:cNvSpPr>
          <p:nvPr>
            <p:ph type="subTitle" idx="1"/>
          </p:nvPr>
        </p:nvSpPr>
        <p:spPr>
          <a:xfrm>
            <a:off x="571472" y="2714620"/>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Helps us to keep fit</a:t>
            </a:r>
          </a:p>
          <a:p>
            <a:pPr marL="514350" indent="-514350">
              <a:spcBef>
                <a:spcPts val="1200"/>
              </a:spcBef>
              <a:spcAft>
                <a:spcPts val="600"/>
              </a:spcAft>
              <a:buFont typeface="+mj-lt"/>
              <a:buAutoNum type="alphaUcPeriod"/>
            </a:pPr>
            <a:r>
              <a:rPr lang="en-GB" sz="2400" dirty="0" smtClean="0">
                <a:latin typeface="Comic Sans MS" pitchFamily="66" charset="0"/>
              </a:rPr>
              <a:t>It keeps us alive: without it we die</a:t>
            </a:r>
          </a:p>
          <a:p>
            <a:pPr marL="514350" indent="-514350">
              <a:spcBef>
                <a:spcPts val="1200"/>
              </a:spcBef>
              <a:spcAft>
                <a:spcPts val="600"/>
              </a:spcAft>
              <a:buFont typeface="+mj-lt"/>
              <a:buAutoNum type="alphaUcPeriod"/>
            </a:pPr>
            <a:r>
              <a:rPr lang="en-GB" sz="2400" dirty="0" smtClean="0">
                <a:latin typeface="Comic Sans MS" pitchFamily="66" charset="0"/>
              </a:rPr>
              <a:t>Allows us to think clearly</a:t>
            </a:r>
          </a:p>
          <a:p>
            <a:pPr marL="514350" indent="-514350">
              <a:spcBef>
                <a:spcPts val="1200"/>
              </a:spcBef>
              <a:spcAft>
                <a:spcPts val="600"/>
              </a:spcAft>
              <a:buFont typeface="+mj-lt"/>
              <a:buAutoNum type="alphaUcPeriod"/>
            </a:pPr>
            <a:r>
              <a:rPr lang="en-GB" sz="2400" dirty="0" smtClean="0">
                <a:latin typeface="Comic Sans MS" pitchFamily="66" charset="0"/>
              </a:rPr>
              <a:t>Helps with the digestive process</a:t>
            </a:r>
          </a:p>
          <a:p>
            <a:pPr marL="514350" indent="-514350">
              <a:spcBef>
                <a:spcPts val="1200"/>
              </a:spcBef>
              <a:spcAft>
                <a:spcPts val="600"/>
              </a:spcAft>
              <a:buFont typeface="+mj-lt"/>
              <a:buAutoNum type="alphaUcPeriod"/>
            </a:pPr>
            <a:r>
              <a:rPr lang="en-GB" sz="2400" dirty="0" smtClean="0">
                <a:latin typeface="Comic Sans MS" pitchFamily="66" charset="0"/>
              </a:rPr>
              <a:t>Reduces the need for medication</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1285852" y="3214686"/>
            <a:ext cx="7416824" cy="58961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80492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7166"/>
            <a:ext cx="7851648" cy="1828800"/>
          </a:xfrm>
        </p:spPr>
        <p:txBody>
          <a:bodyPr>
            <a:noAutofit/>
          </a:bodyPr>
          <a:lstStyle/>
          <a:p>
            <a:pPr algn="l"/>
            <a:r>
              <a:rPr lang="en-GB" sz="3200" b="1" dirty="0" smtClean="0">
                <a:latin typeface="Comic Sans MS" pitchFamily="66" charset="0"/>
              </a:rPr>
              <a:t>12.  With an unconscious casualty, why is it life </a:t>
            </a:r>
            <a:r>
              <a:rPr lang="en-GB" sz="3200" b="1" dirty="0" smtClean="0">
                <a:latin typeface="Comic Sans MS" pitchFamily="66" charset="0"/>
              </a:rPr>
              <a:t>saving </a:t>
            </a:r>
            <a:r>
              <a:rPr lang="en-GB" sz="3200" b="1" dirty="0" smtClean="0">
                <a:latin typeface="Comic Sans MS" pitchFamily="66" charset="0"/>
              </a:rPr>
              <a:t>to tilt their head back and lift their </a:t>
            </a:r>
            <a:r>
              <a:rPr lang="en-GB" sz="3200" b="1" dirty="0" smtClean="0">
                <a:latin typeface="Comic Sans MS" pitchFamily="66" charset="0"/>
              </a:rPr>
              <a:t>chin </a:t>
            </a:r>
            <a:r>
              <a:rPr lang="en-GB" sz="3200" b="1" dirty="0" smtClean="0">
                <a:latin typeface="Comic Sans MS" pitchFamily="66" charset="0"/>
              </a:rPr>
              <a:t>up ?</a:t>
            </a:r>
            <a:endParaRPr lang="en-GB" sz="3200" b="1" dirty="0">
              <a:latin typeface="Comic Sans MS" pitchFamily="66" charset="0"/>
            </a:endParaRPr>
          </a:p>
        </p:txBody>
      </p:sp>
      <p:sp>
        <p:nvSpPr>
          <p:cNvPr id="3" name="Content Placeholder 2"/>
          <p:cNvSpPr>
            <a:spLocks noGrp="1"/>
          </p:cNvSpPr>
          <p:nvPr>
            <p:ph type="subTitle" idx="1"/>
          </p:nvPr>
        </p:nvSpPr>
        <p:spPr>
          <a:xfrm>
            <a:off x="571472" y="2714620"/>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To check up their nose for any bleeding</a:t>
            </a:r>
          </a:p>
          <a:p>
            <a:pPr marL="514350" indent="-514350">
              <a:spcBef>
                <a:spcPts val="1200"/>
              </a:spcBef>
              <a:spcAft>
                <a:spcPts val="600"/>
              </a:spcAft>
              <a:buFont typeface="+mj-lt"/>
              <a:buAutoNum type="alphaUcPeriod"/>
            </a:pPr>
            <a:r>
              <a:rPr lang="en-GB" sz="2400" dirty="0" smtClean="0">
                <a:latin typeface="Comic Sans MS" pitchFamily="66" charset="0"/>
              </a:rPr>
              <a:t>To assist the casualty to hear the 1</a:t>
            </a:r>
            <a:r>
              <a:rPr lang="en-GB" sz="2400" baseline="30000" dirty="0" smtClean="0">
                <a:latin typeface="Comic Sans MS" pitchFamily="66" charset="0"/>
              </a:rPr>
              <a:t>st</a:t>
            </a:r>
            <a:r>
              <a:rPr lang="en-GB" sz="2400" dirty="0" smtClean="0">
                <a:latin typeface="Comic Sans MS" pitchFamily="66" charset="0"/>
              </a:rPr>
              <a:t> Aider</a:t>
            </a:r>
          </a:p>
          <a:p>
            <a:pPr marL="514350" indent="-514350">
              <a:spcBef>
                <a:spcPts val="1200"/>
              </a:spcBef>
              <a:spcAft>
                <a:spcPts val="600"/>
              </a:spcAft>
              <a:buFont typeface="+mj-lt"/>
              <a:buAutoNum type="alphaUcPeriod"/>
            </a:pPr>
            <a:r>
              <a:rPr lang="en-GB" sz="2400" dirty="0" smtClean="0">
                <a:latin typeface="Comic Sans MS" pitchFamily="66" charset="0"/>
              </a:rPr>
              <a:t>To steady the position of the casualties head</a:t>
            </a:r>
          </a:p>
          <a:p>
            <a:pPr marL="514350" indent="-514350">
              <a:spcBef>
                <a:spcPts val="1200"/>
              </a:spcBef>
              <a:spcAft>
                <a:spcPts val="600"/>
              </a:spcAft>
              <a:buFont typeface="+mj-lt"/>
              <a:buAutoNum type="alphaUcPeriod"/>
            </a:pPr>
            <a:r>
              <a:rPr lang="en-GB" sz="2400" dirty="0" smtClean="0">
                <a:latin typeface="Comic Sans MS" pitchFamily="66" charset="0"/>
              </a:rPr>
              <a:t>To make it easier to do a body check</a:t>
            </a:r>
          </a:p>
          <a:p>
            <a:pPr marL="514350" indent="-514350">
              <a:spcBef>
                <a:spcPts val="1200"/>
              </a:spcBef>
              <a:spcAft>
                <a:spcPts val="600"/>
              </a:spcAft>
              <a:buFont typeface="+mj-lt"/>
              <a:buAutoNum type="alphaUcPeriod"/>
            </a:pPr>
            <a:r>
              <a:rPr lang="en-GB" sz="2400" dirty="0" smtClean="0">
                <a:latin typeface="Comic Sans MS" pitchFamily="66" charset="0"/>
              </a:rPr>
              <a:t>To open their airway fully</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3071802" y="5000636"/>
            <a:ext cx="5533936"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26514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3200" b="1" dirty="0" smtClean="0">
                <a:latin typeface="Comic Sans MS" pitchFamily="66" charset="0"/>
              </a:rPr>
              <a:t>13.  You are by yourself.  When should you leave </a:t>
            </a:r>
            <a:r>
              <a:rPr lang="en-GB" sz="3200" b="1" dirty="0" smtClean="0">
                <a:latin typeface="Comic Sans MS" pitchFamily="66" charset="0"/>
              </a:rPr>
              <a:t>an </a:t>
            </a:r>
            <a:r>
              <a:rPr lang="en-GB" sz="3200" b="1" dirty="0" smtClean="0">
                <a:latin typeface="Comic Sans MS" pitchFamily="66" charset="0"/>
              </a:rPr>
              <a:t>unconscious </a:t>
            </a:r>
            <a:r>
              <a:rPr lang="en-GB" sz="3200" b="1" dirty="0" smtClean="0">
                <a:latin typeface="Comic Sans MS" pitchFamily="66" charset="0"/>
              </a:rPr>
              <a:t>casualty </a:t>
            </a:r>
            <a:r>
              <a:rPr lang="en-GB" sz="3200" b="1" dirty="0" smtClean="0">
                <a:latin typeface="Comic Sans MS" pitchFamily="66" charset="0"/>
              </a:rPr>
              <a:t>to phone for an </a:t>
            </a:r>
            <a:r>
              <a:rPr lang="en-GB" sz="3200" b="1" dirty="0" smtClean="0">
                <a:latin typeface="Comic Sans MS" pitchFamily="66" charset="0"/>
              </a:rPr>
              <a:t>    </a:t>
            </a:r>
            <a:r>
              <a:rPr lang="en-GB" sz="3200" b="1" dirty="0" smtClean="0">
                <a:latin typeface="Comic Sans MS" pitchFamily="66" charset="0"/>
              </a:rPr>
              <a:t>ambulance, </a:t>
            </a:r>
            <a:r>
              <a:rPr lang="en-GB" sz="3200" b="1" u="sng" dirty="0" smtClean="0">
                <a:latin typeface="Comic Sans MS" pitchFamily="66" charset="0"/>
              </a:rPr>
              <a:t>without </a:t>
            </a:r>
            <a:r>
              <a:rPr lang="en-GB" sz="3200" b="1" dirty="0" smtClean="0">
                <a:latin typeface="Comic Sans MS" pitchFamily="66" charset="0"/>
              </a:rPr>
              <a:t>giving any first aid ?</a:t>
            </a:r>
            <a:endParaRPr lang="en-GB" sz="3200" b="1" dirty="0">
              <a:latin typeface="Comic Sans MS" pitchFamily="66" charset="0"/>
            </a:endParaRPr>
          </a:p>
        </p:txBody>
      </p:sp>
      <p:sp>
        <p:nvSpPr>
          <p:cNvPr id="3" name="Content Placeholder 2"/>
          <p:cNvSpPr>
            <a:spLocks noGrp="1"/>
          </p:cNvSpPr>
          <p:nvPr>
            <p:ph type="subTitle" idx="1"/>
          </p:nvPr>
        </p:nvSpPr>
        <p:spPr>
          <a:xfrm>
            <a:off x="533400" y="3228536"/>
            <a:ext cx="8324880" cy="1700662"/>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If after checking, they are NOT breathing with a history of collapse only, &amp; </a:t>
            </a:r>
            <a:r>
              <a:rPr lang="en-GB" sz="2400" u="sng" dirty="0" smtClean="0">
                <a:latin typeface="Comic Sans MS" pitchFamily="66" charset="0"/>
              </a:rPr>
              <a:t>no other injury</a:t>
            </a:r>
          </a:p>
          <a:p>
            <a:pPr marL="514350" indent="-514350">
              <a:spcBef>
                <a:spcPts val="1200"/>
              </a:spcBef>
              <a:spcAft>
                <a:spcPts val="600"/>
              </a:spcAft>
              <a:buFont typeface="+mj-lt"/>
              <a:buAutoNum type="alphaUcPeriod"/>
            </a:pPr>
            <a:r>
              <a:rPr lang="en-GB" sz="2400" dirty="0" smtClean="0">
                <a:latin typeface="Comic Sans MS" pitchFamily="66" charset="0"/>
              </a:rPr>
              <a:t>If they are breathing, and the breathing is clear</a:t>
            </a:r>
          </a:p>
          <a:p>
            <a:pPr marL="514350" indent="-514350">
              <a:spcBef>
                <a:spcPts val="1200"/>
              </a:spcBef>
              <a:spcAft>
                <a:spcPts val="600"/>
              </a:spcAft>
              <a:buFont typeface="+mj-lt"/>
              <a:buAutoNum type="alphaUcPeriod"/>
            </a:pPr>
            <a:r>
              <a:rPr lang="en-GB" sz="2400" dirty="0" smtClean="0">
                <a:latin typeface="Comic Sans MS" pitchFamily="66" charset="0"/>
              </a:rPr>
              <a:t>If they are breathing, and the breathing is noisy</a:t>
            </a:r>
          </a:p>
          <a:p>
            <a:pPr marL="514350" indent="-514350">
              <a:spcBef>
                <a:spcPts val="1200"/>
              </a:spcBef>
              <a:spcAft>
                <a:spcPts val="600"/>
              </a:spcAft>
              <a:buFont typeface="+mj-lt"/>
              <a:buAutoNum type="alphaUcPeriod"/>
            </a:pPr>
            <a:r>
              <a:rPr lang="en-GB" sz="2400" dirty="0" smtClean="0">
                <a:latin typeface="Comic Sans MS" pitchFamily="66" charset="0"/>
              </a:rPr>
              <a:t>If they have choked on some food</a:t>
            </a:r>
          </a:p>
          <a:p>
            <a:pPr marL="514350" indent="-514350">
              <a:spcBef>
                <a:spcPts val="1200"/>
              </a:spcBef>
              <a:spcAft>
                <a:spcPts val="600"/>
              </a:spcAft>
              <a:buFont typeface="+mj-lt"/>
              <a:buAutoNum type="alphaUcPeriod"/>
            </a:pPr>
            <a:r>
              <a:rPr lang="en-GB" sz="2400" dirty="0" smtClean="0">
                <a:latin typeface="Comic Sans MS" pitchFamily="66" charset="0"/>
              </a:rPr>
              <a:t>Never: a 1</a:t>
            </a:r>
            <a:r>
              <a:rPr lang="en-GB" sz="2400" baseline="30000" dirty="0" smtClean="0">
                <a:latin typeface="Comic Sans MS" pitchFamily="66" charset="0"/>
              </a:rPr>
              <a:t>st</a:t>
            </a:r>
            <a:r>
              <a:rPr lang="en-GB" sz="2400" dirty="0" smtClean="0">
                <a:latin typeface="Comic Sans MS" pitchFamily="66" charset="0"/>
              </a:rPr>
              <a:t> Aider should always render 1</a:t>
            </a:r>
            <a:r>
              <a:rPr lang="en-GB" sz="2400" baseline="30000" dirty="0" smtClean="0">
                <a:latin typeface="Comic Sans MS" pitchFamily="66" charset="0"/>
              </a:rPr>
              <a:t>st</a:t>
            </a:r>
            <a:r>
              <a:rPr lang="en-GB" sz="2400" dirty="0" smtClean="0">
                <a:latin typeface="Comic Sans MS" pitchFamily="66" charset="0"/>
              </a:rPr>
              <a:t> Aid and hope someone comes along</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735780" y="3214686"/>
            <a:ext cx="8265376" cy="92869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142844" y="6085601"/>
            <a:ext cx="1428760" cy="629547"/>
          </a:xfrm>
          <a:prstGeom prst="rect">
            <a:avLst/>
          </a:prstGeom>
        </p:spPr>
      </p:pic>
    </p:spTree>
    <p:extLst>
      <p:ext uri="{BB962C8B-B14F-4D97-AF65-F5344CB8AC3E}">
        <p14:creationId xmlns:p14="http://schemas.microsoft.com/office/powerpoint/2010/main" xmlns="" val="344242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7166"/>
            <a:ext cx="7851648" cy="1828800"/>
          </a:xfrm>
        </p:spPr>
        <p:txBody>
          <a:bodyPr>
            <a:noAutofit/>
          </a:bodyPr>
          <a:lstStyle/>
          <a:p>
            <a:pPr algn="l"/>
            <a:r>
              <a:rPr lang="en-GB" sz="3200" b="1" dirty="0" smtClean="0">
                <a:latin typeface="Comic Sans MS" pitchFamily="66" charset="0"/>
              </a:rPr>
              <a:t>14.  </a:t>
            </a:r>
            <a:r>
              <a:rPr lang="en-GB" sz="3600" b="1" dirty="0" smtClean="0">
                <a:latin typeface="Comic Sans MS" pitchFamily="66" charset="0"/>
              </a:rPr>
              <a:t>How can you tell if a person is </a:t>
            </a:r>
            <a:r>
              <a:rPr lang="en-GB" sz="3600" b="1" dirty="0" smtClean="0">
                <a:latin typeface="Comic Sans MS" pitchFamily="66" charset="0"/>
              </a:rPr>
              <a:t>breathing </a:t>
            </a:r>
            <a:r>
              <a:rPr lang="en-GB" sz="3600" b="1" dirty="0" smtClean="0">
                <a:latin typeface="Comic Sans MS" pitchFamily="66" charset="0"/>
              </a:rPr>
              <a:t>effectively ?</a:t>
            </a:r>
            <a:endParaRPr lang="en-GB" sz="3600" b="1" dirty="0">
              <a:latin typeface="Comic Sans MS" pitchFamily="66" charset="0"/>
            </a:endParaRPr>
          </a:p>
        </p:txBody>
      </p:sp>
      <p:sp>
        <p:nvSpPr>
          <p:cNvPr id="3" name="Content Placeholder 2"/>
          <p:cNvSpPr>
            <a:spLocks noGrp="1"/>
          </p:cNvSpPr>
          <p:nvPr>
            <p:ph type="subTitle" idx="1"/>
          </p:nvPr>
        </p:nvSpPr>
        <p:spPr>
          <a:xfrm>
            <a:off x="357158" y="2357430"/>
            <a:ext cx="8286808" cy="1928826"/>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By checking for a pulse in their wrist</a:t>
            </a:r>
          </a:p>
          <a:p>
            <a:pPr marL="514350" indent="-514350">
              <a:spcBef>
                <a:spcPts val="1200"/>
              </a:spcBef>
              <a:spcAft>
                <a:spcPts val="600"/>
              </a:spcAft>
              <a:buFont typeface="+mj-lt"/>
              <a:buAutoNum type="alphaUcPeriod"/>
            </a:pPr>
            <a:r>
              <a:rPr lang="en-GB" sz="2400" dirty="0" smtClean="0">
                <a:latin typeface="Comic Sans MS" pitchFamily="66" charset="0"/>
              </a:rPr>
              <a:t>By listening to their heart to feel if it is beating</a:t>
            </a:r>
          </a:p>
          <a:p>
            <a:pPr marL="514350" indent="-514350">
              <a:spcBef>
                <a:spcPts val="1200"/>
              </a:spcBef>
              <a:spcAft>
                <a:spcPts val="600"/>
              </a:spcAft>
              <a:buFont typeface="+mj-lt"/>
              <a:buAutoNum type="alphaUcPeriod"/>
            </a:pPr>
            <a:r>
              <a:rPr lang="en-GB" sz="2400" dirty="0" smtClean="0">
                <a:latin typeface="Comic Sans MS" pitchFamily="66" charset="0"/>
              </a:rPr>
              <a:t>Noting a change of colour – they will be very flushed</a:t>
            </a:r>
          </a:p>
          <a:p>
            <a:pPr marL="514350" indent="-514350">
              <a:spcBef>
                <a:spcPts val="1200"/>
              </a:spcBef>
              <a:spcAft>
                <a:spcPts val="600"/>
              </a:spcAft>
              <a:buFont typeface="+mj-lt"/>
              <a:buAutoNum type="alphaUcPeriod"/>
            </a:pPr>
            <a:r>
              <a:rPr lang="en-GB" sz="2400" dirty="0" smtClean="0">
                <a:latin typeface="Comic Sans MS" pitchFamily="66" charset="0"/>
              </a:rPr>
              <a:t>Noting a change of colour – they will be very pale</a:t>
            </a:r>
          </a:p>
          <a:p>
            <a:pPr marL="514350" indent="-514350">
              <a:spcBef>
                <a:spcPts val="1200"/>
              </a:spcBef>
              <a:spcAft>
                <a:spcPts val="600"/>
              </a:spcAft>
              <a:buFont typeface="+mj-lt"/>
              <a:buAutoNum type="alphaUcPeriod"/>
            </a:pPr>
            <a:r>
              <a:rPr lang="en-GB" sz="2400" dirty="0" smtClean="0">
                <a:latin typeface="Comic Sans MS" pitchFamily="66" charset="0"/>
              </a:rPr>
              <a:t>By looking at their chest/abdomen, listening &amp; feeling for breath on your cheek</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785786" y="4714884"/>
            <a:ext cx="8111488" cy="93610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59295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851648" cy="1828800"/>
          </a:xfrm>
        </p:spPr>
        <p:txBody>
          <a:bodyPr>
            <a:noAutofit/>
          </a:bodyPr>
          <a:lstStyle/>
          <a:p>
            <a:pPr algn="l"/>
            <a:r>
              <a:rPr lang="en-GB" sz="3200" b="1" dirty="0" smtClean="0">
                <a:latin typeface="Comic Sans MS" pitchFamily="66" charset="0"/>
              </a:rPr>
              <a:t>15. One </a:t>
            </a:r>
            <a:r>
              <a:rPr lang="en-GB" sz="3200" b="1" dirty="0">
                <a:latin typeface="Comic Sans MS" pitchFamily="66" charset="0"/>
              </a:rPr>
              <a:t>of your friends has cut his arm and </a:t>
            </a:r>
            <a:r>
              <a:rPr lang="en-GB" sz="3200" b="1" dirty="0" smtClean="0">
                <a:latin typeface="Comic Sans MS" pitchFamily="66" charset="0"/>
              </a:rPr>
              <a:t>is </a:t>
            </a:r>
            <a:r>
              <a:rPr lang="en-GB" sz="3200" b="1" dirty="0">
                <a:latin typeface="Comic Sans MS" pitchFamily="66" charset="0"/>
              </a:rPr>
              <a:t>bleeding </a:t>
            </a:r>
            <a:r>
              <a:rPr lang="en-GB" sz="3200" b="1" dirty="0" smtClean="0">
                <a:latin typeface="Comic Sans MS" pitchFamily="66" charset="0"/>
              </a:rPr>
              <a:t>severely. What </a:t>
            </a:r>
            <a:r>
              <a:rPr lang="en-GB" sz="3200" b="1" dirty="0" smtClean="0">
                <a:latin typeface="Comic Sans MS" pitchFamily="66" charset="0"/>
              </a:rPr>
              <a:t>do you do ?</a:t>
            </a:r>
            <a:endParaRPr lang="en-GB" sz="3600" b="1" dirty="0">
              <a:latin typeface="Comic Sans MS" pitchFamily="66" charset="0"/>
            </a:endParaRPr>
          </a:p>
        </p:txBody>
      </p:sp>
      <p:sp>
        <p:nvSpPr>
          <p:cNvPr id="3" name="Content Placeholder 2"/>
          <p:cNvSpPr>
            <a:spLocks noGrp="1"/>
          </p:cNvSpPr>
          <p:nvPr>
            <p:ph type="subTitle" idx="1"/>
          </p:nvPr>
        </p:nvSpPr>
        <p:spPr>
          <a:xfrm>
            <a:off x="571472" y="2643182"/>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Put the injured limb in cold water</a:t>
            </a:r>
          </a:p>
          <a:p>
            <a:pPr marL="514350" indent="-514350">
              <a:spcBef>
                <a:spcPts val="1200"/>
              </a:spcBef>
              <a:spcAft>
                <a:spcPts val="600"/>
              </a:spcAft>
              <a:buFont typeface="+mj-lt"/>
              <a:buAutoNum type="alphaUcPeriod"/>
            </a:pPr>
            <a:r>
              <a:rPr lang="en-GB" sz="2400" dirty="0" smtClean="0">
                <a:latin typeface="Comic Sans MS" pitchFamily="66" charset="0"/>
              </a:rPr>
              <a:t>Give him an aspirin</a:t>
            </a:r>
          </a:p>
          <a:p>
            <a:pPr marL="514350" indent="-514350">
              <a:spcBef>
                <a:spcPts val="1200"/>
              </a:spcBef>
              <a:spcAft>
                <a:spcPts val="600"/>
              </a:spcAft>
              <a:buFont typeface="+mj-lt"/>
              <a:buAutoNum type="alphaUcPeriod"/>
            </a:pPr>
            <a:r>
              <a:rPr lang="en-GB" sz="2400" dirty="0" smtClean="0">
                <a:latin typeface="Comic Sans MS" pitchFamily="66" charset="0"/>
              </a:rPr>
              <a:t>Apply direct pressure to the wound</a:t>
            </a:r>
          </a:p>
          <a:p>
            <a:pPr marL="514350" indent="-514350">
              <a:spcBef>
                <a:spcPts val="1200"/>
              </a:spcBef>
              <a:spcAft>
                <a:spcPts val="600"/>
              </a:spcAft>
              <a:buFont typeface="+mj-lt"/>
              <a:buAutoNum type="alphaUcPeriod"/>
            </a:pPr>
            <a:r>
              <a:rPr lang="en-GB" sz="2400" dirty="0" smtClean="0">
                <a:latin typeface="Comic Sans MS" pitchFamily="66" charset="0"/>
              </a:rPr>
              <a:t>Get a sponge to clean the floor</a:t>
            </a:r>
          </a:p>
          <a:p>
            <a:pPr marL="514350" indent="-514350">
              <a:spcBef>
                <a:spcPts val="1200"/>
              </a:spcBef>
              <a:spcAft>
                <a:spcPts val="600"/>
              </a:spcAft>
              <a:buFont typeface="+mj-lt"/>
              <a:buAutoNum type="alphaUcPeriod"/>
            </a:pPr>
            <a:r>
              <a:rPr lang="en-GB" sz="2400" dirty="0" smtClean="0">
                <a:latin typeface="Comic Sans MS" pitchFamily="66" charset="0"/>
              </a:rPr>
              <a:t>Ask him whether it hurts</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1643042" y="3714752"/>
            <a:ext cx="7118112" cy="7200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70471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6"/>
            <a:ext cx="7851648" cy="1828800"/>
          </a:xfrm>
        </p:spPr>
        <p:txBody>
          <a:bodyPr>
            <a:noAutofit/>
          </a:bodyPr>
          <a:lstStyle/>
          <a:p>
            <a:pPr algn="l"/>
            <a:r>
              <a:rPr lang="en-GB" sz="3200" b="1" dirty="0" smtClean="0">
                <a:latin typeface="Comic Sans MS" pitchFamily="66" charset="0"/>
              </a:rPr>
              <a:t>16.  </a:t>
            </a:r>
            <a:r>
              <a:rPr lang="en-GB" sz="3600" b="1" dirty="0" smtClean="0">
                <a:latin typeface="Comic Sans MS" pitchFamily="66" charset="0"/>
              </a:rPr>
              <a:t>Which of the following is NOT a </a:t>
            </a:r>
            <a:r>
              <a:rPr lang="en-GB" sz="3600" b="1" dirty="0" smtClean="0">
                <a:latin typeface="Comic Sans MS" pitchFamily="66" charset="0"/>
              </a:rPr>
              <a:t>symptom </a:t>
            </a:r>
            <a:r>
              <a:rPr lang="en-GB" sz="3600" b="1" dirty="0" smtClean="0">
                <a:latin typeface="Comic Sans MS" pitchFamily="66" charset="0"/>
              </a:rPr>
              <a:t>of hypothermia ?</a:t>
            </a:r>
            <a:endParaRPr lang="en-GB" sz="3600" b="1" dirty="0">
              <a:latin typeface="Comic Sans MS" pitchFamily="66" charset="0"/>
            </a:endParaRPr>
          </a:p>
        </p:txBody>
      </p:sp>
      <p:sp>
        <p:nvSpPr>
          <p:cNvPr id="3" name="Content Placeholder 2"/>
          <p:cNvSpPr>
            <a:spLocks noGrp="1"/>
          </p:cNvSpPr>
          <p:nvPr>
            <p:ph type="subTitle" idx="1"/>
          </p:nvPr>
        </p:nvSpPr>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Shivering; cold, pale skin</a:t>
            </a:r>
          </a:p>
          <a:p>
            <a:pPr marL="514350" indent="-514350">
              <a:spcBef>
                <a:spcPts val="1200"/>
              </a:spcBef>
              <a:spcAft>
                <a:spcPts val="600"/>
              </a:spcAft>
              <a:buFont typeface="+mj-lt"/>
              <a:buAutoNum type="alphaUcPeriod"/>
            </a:pPr>
            <a:r>
              <a:rPr lang="en-GB" sz="2400" dirty="0" smtClean="0">
                <a:latin typeface="Comic Sans MS" pitchFamily="66" charset="0"/>
              </a:rPr>
              <a:t>Apathy and disorientation </a:t>
            </a:r>
          </a:p>
          <a:p>
            <a:pPr marL="514350" indent="-514350">
              <a:spcBef>
                <a:spcPts val="1200"/>
              </a:spcBef>
              <a:spcAft>
                <a:spcPts val="600"/>
              </a:spcAft>
              <a:buFont typeface="+mj-lt"/>
              <a:buAutoNum type="alphaUcPeriod"/>
            </a:pPr>
            <a:r>
              <a:rPr lang="en-GB" sz="2400" dirty="0" smtClean="0">
                <a:latin typeface="Comic Sans MS" pitchFamily="66" charset="0"/>
              </a:rPr>
              <a:t>Slow and shallow breathing </a:t>
            </a:r>
          </a:p>
          <a:p>
            <a:pPr marL="514350" indent="-514350">
              <a:spcBef>
                <a:spcPts val="1200"/>
              </a:spcBef>
              <a:spcAft>
                <a:spcPts val="600"/>
              </a:spcAft>
              <a:buFont typeface="+mj-lt"/>
              <a:buAutoNum type="alphaUcPeriod"/>
            </a:pPr>
            <a:r>
              <a:rPr lang="en-GB" sz="2400" dirty="0" smtClean="0">
                <a:latin typeface="Comic Sans MS" pitchFamily="66" charset="0"/>
              </a:rPr>
              <a:t>Severe thirst</a:t>
            </a:r>
          </a:p>
          <a:p>
            <a:pPr marL="514350" indent="-514350">
              <a:spcBef>
                <a:spcPts val="1200"/>
              </a:spcBef>
              <a:spcAft>
                <a:spcPts val="600"/>
              </a:spcAft>
              <a:buFont typeface="+mj-lt"/>
              <a:buAutoNum type="alphaUcPeriod"/>
            </a:pPr>
            <a:r>
              <a:rPr lang="en-GB" sz="2400" dirty="0" smtClean="0">
                <a:latin typeface="Comic Sans MS" pitchFamily="66" charset="0"/>
              </a:rPr>
              <a:t>Slow and weakening pulse</a:t>
            </a:r>
            <a:endParaRPr lang="en-GB" sz="2400" dirty="0">
              <a:latin typeface="Comic Sans MS" pitchFamily="66" charset="0"/>
            </a:endParaRPr>
          </a:p>
        </p:txBody>
      </p:sp>
      <p:sp>
        <p:nvSpPr>
          <p:cNvPr id="7" name="Rounded Rectangle 6"/>
          <p:cNvSpPr/>
          <p:nvPr/>
        </p:nvSpPr>
        <p:spPr>
          <a:xfrm>
            <a:off x="1357290" y="4929198"/>
            <a:ext cx="7416824" cy="6429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389968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428604"/>
            <a:ext cx="7851648" cy="1828800"/>
          </a:xfrm>
        </p:spPr>
        <p:txBody>
          <a:bodyPr>
            <a:noAutofit/>
          </a:bodyPr>
          <a:lstStyle/>
          <a:p>
            <a:pPr algn="l"/>
            <a:r>
              <a:rPr lang="en-GB" sz="3200" b="1" dirty="0" smtClean="0">
                <a:latin typeface="Comic Sans MS" pitchFamily="66" charset="0"/>
              </a:rPr>
              <a:t>17.  </a:t>
            </a:r>
            <a:r>
              <a:rPr lang="en-GB" sz="3600" b="1" dirty="0" smtClean="0">
                <a:latin typeface="Comic Sans MS" pitchFamily="66" charset="0"/>
              </a:rPr>
              <a:t>In first aid terms, what is shock ?</a:t>
            </a:r>
            <a:br>
              <a:rPr lang="en-GB" sz="3600" b="1" dirty="0" smtClean="0">
                <a:latin typeface="Comic Sans MS" pitchFamily="66" charset="0"/>
              </a:rPr>
            </a:br>
            <a:endParaRPr lang="en-GB" sz="3600" b="1" dirty="0">
              <a:latin typeface="Comic Sans MS" pitchFamily="66" charset="0"/>
            </a:endParaRPr>
          </a:p>
        </p:txBody>
      </p:sp>
      <p:sp>
        <p:nvSpPr>
          <p:cNvPr id="3" name="Content Placeholder 2"/>
          <p:cNvSpPr>
            <a:spLocks noGrp="1"/>
          </p:cNvSpPr>
          <p:nvPr>
            <p:ph type="subTitle" idx="1"/>
          </p:nvPr>
        </p:nvSpPr>
        <p:spPr>
          <a:xfrm>
            <a:off x="571472" y="2000240"/>
            <a:ext cx="8072494" cy="185784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When the casualty is scared</a:t>
            </a:r>
          </a:p>
          <a:p>
            <a:pPr marL="514350" indent="-514350">
              <a:spcBef>
                <a:spcPts val="1200"/>
              </a:spcBef>
              <a:spcAft>
                <a:spcPts val="600"/>
              </a:spcAft>
              <a:buFont typeface="+mj-lt"/>
              <a:buAutoNum type="alphaUcPeriod"/>
            </a:pPr>
            <a:r>
              <a:rPr lang="en-GB" sz="2400" dirty="0" smtClean="0">
                <a:latin typeface="Comic Sans MS" pitchFamily="66" charset="0"/>
              </a:rPr>
              <a:t>When the casualty panics</a:t>
            </a:r>
          </a:p>
          <a:p>
            <a:pPr marL="514350" indent="-514350">
              <a:spcBef>
                <a:spcPts val="1200"/>
              </a:spcBef>
              <a:spcAft>
                <a:spcPts val="600"/>
              </a:spcAft>
              <a:buFont typeface="+mj-lt"/>
              <a:buAutoNum type="alphaUcPeriod"/>
            </a:pPr>
            <a:r>
              <a:rPr lang="en-GB" sz="2400" dirty="0" smtClean="0">
                <a:latin typeface="Comic Sans MS" pitchFamily="66" charset="0"/>
              </a:rPr>
              <a:t>When the 1</a:t>
            </a:r>
            <a:r>
              <a:rPr lang="en-GB" sz="2400" baseline="30000" dirty="0" smtClean="0">
                <a:latin typeface="Comic Sans MS" pitchFamily="66" charset="0"/>
              </a:rPr>
              <a:t>st</a:t>
            </a:r>
            <a:r>
              <a:rPr lang="en-GB" sz="2400" dirty="0" smtClean="0">
                <a:latin typeface="Comic Sans MS" pitchFamily="66" charset="0"/>
              </a:rPr>
              <a:t> Aider doesn’t know what to do</a:t>
            </a:r>
          </a:p>
          <a:p>
            <a:pPr marL="514350" indent="-514350">
              <a:spcBef>
                <a:spcPts val="1200"/>
              </a:spcBef>
              <a:spcAft>
                <a:spcPts val="600"/>
              </a:spcAft>
              <a:buFont typeface="+mj-lt"/>
              <a:buAutoNum type="alphaUcPeriod"/>
            </a:pPr>
            <a:r>
              <a:rPr lang="en-GB" sz="2400" dirty="0" smtClean="0">
                <a:latin typeface="Comic Sans MS" pitchFamily="66" charset="0"/>
              </a:rPr>
              <a:t>When the casualty feels sick</a:t>
            </a:r>
          </a:p>
          <a:p>
            <a:pPr marL="514350" indent="-514350">
              <a:spcBef>
                <a:spcPts val="1200"/>
              </a:spcBef>
              <a:spcAft>
                <a:spcPts val="600"/>
              </a:spcAft>
              <a:buFont typeface="+mj-lt"/>
              <a:buAutoNum type="alphaUcPeriod"/>
            </a:pPr>
            <a:r>
              <a:rPr lang="en-GB" sz="2400" dirty="0" smtClean="0">
                <a:latin typeface="Comic Sans MS" pitchFamily="66" charset="0"/>
              </a:rPr>
              <a:t>When not enough blood is supplying the vital </a:t>
            </a:r>
            <a:r>
              <a:rPr lang="en-GB" sz="2400" dirty="0" smtClean="0">
                <a:latin typeface="Comic Sans MS" pitchFamily="66" charset="0"/>
              </a:rPr>
              <a:t>0rgans</a:t>
            </a:r>
            <a:endParaRPr lang="en-GB" sz="2400" dirty="0" smtClean="0">
              <a:latin typeface="Comic Sans MS" pitchFamily="66" charset="0"/>
            </a:endParaRP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857224" y="4214818"/>
            <a:ext cx="7910200" cy="8572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323792" y="5057772"/>
            <a:ext cx="1428760" cy="629547"/>
          </a:xfrm>
          <a:prstGeom prst="rect">
            <a:avLst/>
          </a:prstGeom>
        </p:spPr>
      </p:pic>
    </p:spTree>
    <p:extLst>
      <p:ext uri="{BB962C8B-B14F-4D97-AF65-F5344CB8AC3E}">
        <p14:creationId xmlns:p14="http://schemas.microsoft.com/office/powerpoint/2010/main" xmlns="" val="428609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851648" cy="1828800"/>
          </a:xfrm>
        </p:spPr>
        <p:txBody>
          <a:bodyPr>
            <a:noAutofit/>
          </a:bodyPr>
          <a:lstStyle/>
          <a:p>
            <a:pPr algn="l"/>
            <a:r>
              <a:rPr lang="en-GB" sz="3600" b="1" dirty="0" smtClean="0">
                <a:latin typeface="Comic Sans MS" pitchFamily="66" charset="0"/>
              </a:rPr>
              <a:t>18.  Which of the following is NOT </a:t>
            </a:r>
            <a:r>
              <a:rPr lang="en-GB" sz="3600" b="1" dirty="0" smtClean="0">
                <a:latin typeface="Comic Sans MS" pitchFamily="66" charset="0"/>
              </a:rPr>
              <a:t>a </a:t>
            </a:r>
            <a:r>
              <a:rPr lang="en-GB" sz="3600" b="1" dirty="0" smtClean="0">
                <a:latin typeface="Comic Sans MS" pitchFamily="66" charset="0"/>
              </a:rPr>
              <a:t>symptom of a </a:t>
            </a:r>
            <a:r>
              <a:rPr lang="en-GB" sz="3600" b="1" dirty="0" smtClean="0">
                <a:latin typeface="Comic Sans MS" pitchFamily="66" charset="0"/>
              </a:rPr>
              <a:t>stroke?</a:t>
            </a:r>
            <a:endParaRPr lang="en-GB" sz="3600" b="1" dirty="0">
              <a:latin typeface="Comic Sans MS" pitchFamily="66" charset="0"/>
            </a:endParaRPr>
          </a:p>
        </p:txBody>
      </p:sp>
      <p:sp>
        <p:nvSpPr>
          <p:cNvPr id="3" name="Content Placeholder 2"/>
          <p:cNvSpPr>
            <a:spLocks noGrp="1"/>
          </p:cNvSpPr>
          <p:nvPr>
            <p:ph type="subTitle" idx="1"/>
          </p:nvPr>
        </p:nvSpPr>
        <p:spPr>
          <a:xfrm>
            <a:off x="571472" y="2643182"/>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Facial weakness; drooping eyes / mouth</a:t>
            </a:r>
          </a:p>
          <a:p>
            <a:pPr marL="514350" indent="-514350">
              <a:spcBef>
                <a:spcPts val="1200"/>
              </a:spcBef>
              <a:spcAft>
                <a:spcPts val="600"/>
              </a:spcAft>
              <a:buFont typeface="+mj-lt"/>
              <a:buAutoNum type="alphaUcPeriod"/>
            </a:pPr>
            <a:r>
              <a:rPr lang="en-GB" sz="2400" dirty="0" smtClean="0">
                <a:latin typeface="Comic Sans MS" pitchFamily="66" charset="0"/>
              </a:rPr>
              <a:t>Weakness in one arm </a:t>
            </a:r>
          </a:p>
          <a:p>
            <a:pPr marL="514350" indent="-514350">
              <a:spcBef>
                <a:spcPts val="1200"/>
              </a:spcBef>
              <a:spcAft>
                <a:spcPts val="600"/>
              </a:spcAft>
              <a:buFont typeface="+mj-lt"/>
              <a:buAutoNum type="alphaUcPeriod"/>
            </a:pPr>
            <a:r>
              <a:rPr lang="en-GB" sz="2400" dirty="0" smtClean="0">
                <a:latin typeface="Comic Sans MS" pitchFamily="66" charset="0"/>
              </a:rPr>
              <a:t>A sharp pain in the chest</a:t>
            </a:r>
          </a:p>
          <a:p>
            <a:pPr marL="514350" indent="-514350">
              <a:spcBef>
                <a:spcPts val="1200"/>
              </a:spcBef>
              <a:spcAft>
                <a:spcPts val="600"/>
              </a:spcAft>
              <a:buFont typeface="+mj-lt"/>
              <a:buAutoNum type="alphaUcPeriod"/>
            </a:pPr>
            <a:r>
              <a:rPr lang="en-GB" sz="2400" dirty="0" smtClean="0">
                <a:latin typeface="Comic Sans MS" pitchFamily="66" charset="0"/>
              </a:rPr>
              <a:t>Slurred speech </a:t>
            </a:r>
          </a:p>
          <a:p>
            <a:pPr marL="514350" indent="-514350">
              <a:spcBef>
                <a:spcPts val="1200"/>
              </a:spcBef>
              <a:spcAft>
                <a:spcPts val="600"/>
              </a:spcAft>
              <a:buFont typeface="+mj-lt"/>
              <a:buAutoNum type="alphaUcPeriod"/>
            </a:pPr>
            <a:r>
              <a:rPr lang="en-GB" sz="2400" dirty="0" smtClean="0">
                <a:latin typeface="Comic Sans MS" pitchFamily="66" charset="0"/>
              </a:rPr>
              <a:t>Dizziness, blurred vision</a:t>
            </a:r>
            <a:endParaRPr lang="en-GB" sz="2400" dirty="0">
              <a:latin typeface="Comic Sans MS" pitchFamily="66" charset="0"/>
            </a:endParaRPr>
          </a:p>
        </p:txBody>
      </p:sp>
      <p:sp>
        <p:nvSpPr>
          <p:cNvPr id="7" name="Rounded Rectangle 6"/>
          <p:cNvSpPr/>
          <p:nvPr/>
        </p:nvSpPr>
        <p:spPr>
          <a:xfrm>
            <a:off x="1357290" y="3643314"/>
            <a:ext cx="74168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3"/>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4474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642918"/>
            <a:ext cx="7851648" cy="1828800"/>
          </a:xfrm>
        </p:spPr>
        <p:txBody>
          <a:bodyPr>
            <a:noAutofit/>
          </a:bodyPr>
          <a:lstStyle/>
          <a:p>
            <a:pPr algn="l"/>
            <a:r>
              <a:rPr lang="en-GB" sz="3600" b="1" dirty="0" smtClean="0">
                <a:latin typeface="Comic Sans MS" pitchFamily="66" charset="0"/>
              </a:rPr>
              <a:t>1.What </a:t>
            </a:r>
            <a:r>
              <a:rPr lang="en-GB" sz="3600" b="1" dirty="0" smtClean="0">
                <a:latin typeface="Comic Sans MS" pitchFamily="66" charset="0"/>
              </a:rPr>
              <a:t>initials help you remember </a:t>
            </a:r>
            <a:r>
              <a:rPr lang="en-GB" sz="3600" b="1" dirty="0" smtClean="0">
                <a:latin typeface="Comic Sans MS" pitchFamily="66" charset="0"/>
              </a:rPr>
              <a:t>the steps </a:t>
            </a:r>
            <a:r>
              <a:rPr lang="en-GB" sz="3600" b="1" dirty="0" smtClean="0">
                <a:latin typeface="Comic Sans MS" pitchFamily="66" charset="0"/>
              </a:rPr>
              <a:t>to take at an incident ?</a:t>
            </a:r>
            <a:endParaRPr lang="en-GB" sz="3600" b="1" dirty="0">
              <a:latin typeface="Comic Sans MS" pitchFamily="66" charset="0"/>
            </a:endParaRPr>
          </a:p>
        </p:txBody>
      </p:sp>
      <p:sp>
        <p:nvSpPr>
          <p:cNvPr id="3" name="Content Placeholder 2"/>
          <p:cNvSpPr>
            <a:spLocks noGrp="1"/>
          </p:cNvSpPr>
          <p:nvPr>
            <p:ph type="subTitle" idx="1"/>
          </p:nvPr>
        </p:nvSpPr>
        <p:spPr/>
        <p:txBody>
          <a:bodyPr>
            <a:noAutofit/>
          </a:bodyPr>
          <a:lstStyle/>
          <a:p>
            <a:pPr marL="514350" indent="-514350">
              <a:spcBef>
                <a:spcPts val="1200"/>
              </a:spcBef>
              <a:spcAft>
                <a:spcPts val="600"/>
              </a:spcAft>
              <a:buFont typeface="+mj-lt"/>
              <a:buAutoNum type="alphaUcPeriod"/>
            </a:pPr>
            <a:r>
              <a:rPr lang="en-GB" sz="1800" dirty="0" smtClean="0">
                <a:latin typeface="Comic Sans MS" pitchFamily="66" charset="0"/>
              </a:rPr>
              <a:t>CDR BOND</a:t>
            </a:r>
          </a:p>
          <a:p>
            <a:pPr marL="514350" indent="-514350">
              <a:spcBef>
                <a:spcPts val="1200"/>
              </a:spcBef>
              <a:spcAft>
                <a:spcPts val="600"/>
              </a:spcAft>
              <a:buFont typeface="+mj-lt"/>
              <a:buAutoNum type="alphaUcPeriod"/>
            </a:pPr>
            <a:r>
              <a:rPr lang="en-GB" sz="1800" dirty="0" smtClean="0">
                <a:latin typeface="Comic Sans MS" pitchFamily="66" charset="0"/>
              </a:rPr>
              <a:t>DR ABC</a:t>
            </a:r>
          </a:p>
          <a:p>
            <a:pPr marL="514350" indent="-514350">
              <a:spcBef>
                <a:spcPts val="1200"/>
              </a:spcBef>
              <a:spcAft>
                <a:spcPts val="600"/>
              </a:spcAft>
              <a:buFont typeface="+mj-lt"/>
              <a:buAutoNum type="alphaUcPeriod"/>
            </a:pPr>
            <a:r>
              <a:rPr lang="en-GB" sz="1800" dirty="0" smtClean="0">
                <a:latin typeface="Comic Sans MS" pitchFamily="66" charset="0"/>
              </a:rPr>
              <a:t>ABCDEF</a:t>
            </a:r>
          </a:p>
          <a:p>
            <a:pPr marL="514350" indent="-514350">
              <a:spcBef>
                <a:spcPts val="1200"/>
              </a:spcBef>
              <a:spcAft>
                <a:spcPts val="600"/>
              </a:spcAft>
              <a:buFont typeface="+mj-lt"/>
              <a:buAutoNum type="alphaUcPeriod"/>
            </a:pPr>
            <a:r>
              <a:rPr lang="en-GB" sz="1800" dirty="0" smtClean="0">
                <a:latin typeface="Comic Sans MS" pitchFamily="66" charset="0"/>
              </a:rPr>
              <a:t>ABC123</a:t>
            </a:r>
          </a:p>
          <a:p>
            <a:pPr marL="514350" indent="-514350">
              <a:spcBef>
                <a:spcPts val="1200"/>
              </a:spcBef>
              <a:spcAft>
                <a:spcPts val="600"/>
              </a:spcAft>
              <a:buFont typeface="+mj-lt"/>
              <a:buAutoNum type="alphaUcPeriod"/>
            </a:pPr>
            <a:r>
              <a:rPr lang="en-GB" sz="1800" dirty="0" smtClean="0">
                <a:latin typeface="Comic Sans MS" pitchFamily="66" charset="0"/>
              </a:rPr>
              <a:t>DR SEUSS</a:t>
            </a:r>
          </a:p>
          <a:p>
            <a:pPr marL="514350" indent="-514350">
              <a:buFont typeface="+mj-lt"/>
              <a:buAutoNum type="alphaUcPeriod"/>
            </a:pPr>
            <a:endParaRPr lang="en-GB" sz="1800" dirty="0">
              <a:latin typeface="Comic Sans MS" pitchFamily="66" charset="0"/>
            </a:endParaRPr>
          </a:p>
        </p:txBody>
      </p:sp>
      <p:sp>
        <p:nvSpPr>
          <p:cNvPr id="7" name="Rounded Rectangle 6"/>
          <p:cNvSpPr/>
          <p:nvPr/>
        </p:nvSpPr>
        <p:spPr>
          <a:xfrm>
            <a:off x="6143636" y="3500438"/>
            <a:ext cx="27256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3"/>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329479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857232"/>
            <a:ext cx="7851648" cy="1843102"/>
          </a:xfrm>
        </p:spPr>
        <p:txBody>
          <a:bodyPr>
            <a:noAutofit/>
          </a:bodyPr>
          <a:lstStyle/>
          <a:p>
            <a:pPr algn="l"/>
            <a:r>
              <a:rPr lang="en-GB" sz="3200" b="1" dirty="0" smtClean="0">
                <a:latin typeface="Comic Sans MS" pitchFamily="66" charset="0"/>
              </a:rPr>
              <a:t>19.  Your </a:t>
            </a:r>
            <a:r>
              <a:rPr lang="en-GB" sz="3200" dirty="0" smtClean="0">
                <a:latin typeface="Comic Sans MS" pitchFamily="66" charset="0"/>
              </a:rPr>
              <a:t>assessor</a:t>
            </a:r>
            <a:r>
              <a:rPr lang="en-GB" sz="3200" b="1" dirty="0" smtClean="0">
                <a:latin typeface="Comic Sans MS" pitchFamily="66" charset="0"/>
              </a:rPr>
              <a:t> </a:t>
            </a:r>
            <a:r>
              <a:rPr lang="en-GB" sz="3200" b="1" dirty="0" smtClean="0">
                <a:latin typeface="Comic Sans MS" pitchFamily="66" charset="0"/>
              </a:rPr>
              <a:t>is </a:t>
            </a:r>
            <a:r>
              <a:rPr lang="en-GB" sz="3200" b="1" dirty="0">
                <a:latin typeface="Comic Sans MS" pitchFamily="66" charset="0"/>
              </a:rPr>
              <a:t>complaining </a:t>
            </a:r>
            <a:r>
              <a:rPr lang="en-GB" sz="3200" b="1" dirty="0" smtClean="0">
                <a:latin typeface="Comic Sans MS" pitchFamily="66" charset="0"/>
              </a:rPr>
              <a:t>of a tight pain in </a:t>
            </a:r>
            <a:r>
              <a:rPr lang="en-GB" sz="3200" b="1" dirty="0" smtClean="0">
                <a:latin typeface="Comic Sans MS" pitchFamily="66" charset="0"/>
              </a:rPr>
              <a:t>the chest </a:t>
            </a:r>
            <a:r>
              <a:rPr lang="en-GB" sz="3200" b="1" dirty="0" smtClean="0">
                <a:latin typeface="Comic Sans MS" pitchFamily="66" charset="0"/>
              </a:rPr>
              <a:t>&amp; </a:t>
            </a:r>
            <a:r>
              <a:rPr lang="en-GB" sz="3200" b="1" dirty="0" smtClean="0">
                <a:latin typeface="Comic Sans MS" pitchFamily="66" charset="0"/>
              </a:rPr>
              <a:t>breathlessness</a:t>
            </a:r>
            <a:r>
              <a:rPr lang="en-GB" sz="3200" b="1" dirty="0" smtClean="0">
                <a:latin typeface="Comic Sans MS" pitchFamily="66" charset="0"/>
              </a:rPr>
              <a:t>.  </a:t>
            </a:r>
            <a:r>
              <a:rPr lang="en-GB" sz="3200" b="1" dirty="0" smtClean="0">
                <a:latin typeface="Comic Sans MS" pitchFamily="66" charset="0"/>
              </a:rPr>
              <a:t/>
            </a:r>
            <a:br>
              <a:rPr lang="en-GB" sz="3200" b="1" dirty="0" smtClean="0">
                <a:latin typeface="Comic Sans MS" pitchFamily="66" charset="0"/>
              </a:rPr>
            </a:br>
            <a:r>
              <a:rPr lang="en-GB" sz="3200" b="1" dirty="0" smtClean="0">
                <a:latin typeface="Comic Sans MS" pitchFamily="66" charset="0"/>
              </a:rPr>
              <a:t>You </a:t>
            </a:r>
            <a:r>
              <a:rPr lang="en-GB" sz="3200" b="1" dirty="0" smtClean="0">
                <a:latin typeface="Comic Sans MS" pitchFamily="66" charset="0"/>
              </a:rPr>
              <a:t>suspect a </a:t>
            </a:r>
            <a:r>
              <a:rPr lang="en-GB" sz="3200" b="1" dirty="0" smtClean="0">
                <a:latin typeface="Comic Sans MS" pitchFamily="66" charset="0"/>
              </a:rPr>
              <a:t>heart attack. </a:t>
            </a:r>
            <a:r>
              <a:rPr lang="en-GB" sz="3200" b="1" dirty="0" smtClean="0">
                <a:latin typeface="Comic Sans MS" pitchFamily="66" charset="0"/>
              </a:rPr>
              <a:t>What </a:t>
            </a:r>
            <a:r>
              <a:rPr lang="en-GB" sz="3200" b="1" dirty="0">
                <a:latin typeface="Comic Sans MS" pitchFamily="66" charset="0"/>
              </a:rPr>
              <a:t>should you do? </a:t>
            </a:r>
          </a:p>
        </p:txBody>
      </p:sp>
      <p:sp>
        <p:nvSpPr>
          <p:cNvPr id="3" name="Content Placeholder 2"/>
          <p:cNvSpPr>
            <a:spLocks noGrp="1"/>
          </p:cNvSpPr>
          <p:nvPr>
            <p:ph type="subTitle" idx="1"/>
          </p:nvPr>
        </p:nvSpPr>
        <p:spPr>
          <a:xfrm>
            <a:off x="533400" y="2786058"/>
            <a:ext cx="7854696" cy="3071834"/>
          </a:xfrm>
        </p:spPr>
        <p:txBody>
          <a:bodyPr>
            <a:normAutofit/>
          </a:bodyPr>
          <a:lstStyle/>
          <a:p>
            <a:r>
              <a:rPr lang="en-GB" sz="2400" dirty="0" smtClean="0">
                <a:latin typeface="Comic Sans MS" pitchFamily="66" charset="0"/>
              </a:rPr>
              <a:t>Get him to </a:t>
            </a:r>
            <a:r>
              <a:rPr lang="en-GB" sz="2400" dirty="0">
                <a:latin typeface="Comic Sans MS" pitchFamily="66" charset="0"/>
              </a:rPr>
              <a:t>lay down </a:t>
            </a:r>
            <a:r>
              <a:rPr lang="en-GB" sz="2400" dirty="0" smtClean="0">
                <a:latin typeface="Comic Sans MS" pitchFamily="66" charset="0"/>
              </a:rPr>
              <a:t>flat</a:t>
            </a:r>
            <a:endParaRPr lang="en-GB" sz="2400" dirty="0" smtClean="0">
              <a:latin typeface="Comic Sans MS" pitchFamily="66" charset="0"/>
            </a:endParaRPr>
          </a:p>
          <a:p>
            <a:r>
              <a:rPr lang="en-GB" sz="2400" dirty="0" smtClean="0">
                <a:latin typeface="Comic Sans MS" pitchFamily="66" charset="0"/>
              </a:rPr>
              <a:t>Encourage him to have a tot of whiskey from his hip-flask </a:t>
            </a:r>
            <a:endParaRPr lang="en-GB" sz="2400" dirty="0">
              <a:latin typeface="Comic Sans MS" pitchFamily="66" charset="0"/>
            </a:endParaRPr>
          </a:p>
          <a:p>
            <a:r>
              <a:rPr lang="en-GB" sz="2400" dirty="0" smtClean="0">
                <a:latin typeface="Comic Sans MS" pitchFamily="66" charset="0"/>
              </a:rPr>
              <a:t>Make him stand </a:t>
            </a:r>
            <a:r>
              <a:rPr lang="en-GB" sz="2400" dirty="0">
                <a:latin typeface="Comic Sans MS" pitchFamily="66" charset="0"/>
              </a:rPr>
              <a:t>up and move around </a:t>
            </a:r>
            <a:r>
              <a:rPr lang="en-GB" sz="2400" dirty="0" smtClean="0">
                <a:latin typeface="Comic Sans MS" pitchFamily="66" charset="0"/>
              </a:rPr>
              <a:t>slowly </a:t>
            </a:r>
            <a:endParaRPr lang="en-GB" sz="2400" dirty="0">
              <a:latin typeface="Comic Sans MS" pitchFamily="66" charset="0"/>
            </a:endParaRPr>
          </a:p>
          <a:p>
            <a:r>
              <a:rPr lang="en-GB" sz="2400" dirty="0">
                <a:latin typeface="Comic Sans MS" pitchFamily="66" charset="0"/>
              </a:rPr>
              <a:t>Sit him in a comfortable </a:t>
            </a:r>
            <a:r>
              <a:rPr lang="en-GB" sz="2400" dirty="0" smtClean="0">
                <a:latin typeface="Comic Sans MS" pitchFamily="66" charset="0"/>
              </a:rPr>
              <a:t>position, then get help</a:t>
            </a:r>
          </a:p>
          <a:p>
            <a:r>
              <a:rPr lang="en-GB" sz="2400" dirty="0" smtClean="0">
                <a:latin typeface="Comic Sans MS" pitchFamily="66" charset="0"/>
              </a:rPr>
              <a:t>Suggest you all play twister </a:t>
            </a:r>
            <a:endParaRPr lang="en-GB" sz="2400" dirty="0">
              <a:latin typeface="Comic Sans MS" pitchFamily="66" charset="0"/>
            </a:endParaRPr>
          </a:p>
        </p:txBody>
      </p:sp>
      <p:sp>
        <p:nvSpPr>
          <p:cNvPr id="7" name="Rounded Rectangle 6"/>
          <p:cNvSpPr/>
          <p:nvPr/>
        </p:nvSpPr>
        <p:spPr>
          <a:xfrm>
            <a:off x="406216" y="4452309"/>
            <a:ext cx="8166312" cy="4768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3"/>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02736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00042"/>
            <a:ext cx="7851648" cy="1828800"/>
          </a:xfrm>
        </p:spPr>
        <p:txBody>
          <a:bodyPr>
            <a:noAutofit/>
          </a:bodyPr>
          <a:lstStyle/>
          <a:p>
            <a:pPr algn="l"/>
            <a:r>
              <a:rPr lang="en-GB" sz="3600" b="1" dirty="0" smtClean="0">
                <a:latin typeface="Comic Sans MS" pitchFamily="66" charset="0"/>
              </a:rPr>
              <a:t>20.  Which of the following is NOT </a:t>
            </a:r>
            <a:r>
              <a:rPr lang="en-GB" sz="3600" b="1" dirty="0" smtClean="0">
                <a:latin typeface="Comic Sans MS" pitchFamily="66" charset="0"/>
              </a:rPr>
              <a:t>an </a:t>
            </a:r>
            <a:r>
              <a:rPr lang="en-GB" sz="3600" b="1" dirty="0" smtClean="0">
                <a:latin typeface="Comic Sans MS" pitchFamily="66" charset="0"/>
              </a:rPr>
              <a:t>emergency service </a:t>
            </a:r>
            <a:r>
              <a:rPr lang="en-GB" sz="3600" b="1" dirty="0" smtClean="0">
                <a:latin typeface="Comic Sans MS" pitchFamily="66" charset="0"/>
              </a:rPr>
              <a:t>?</a:t>
            </a:r>
            <a:endParaRPr lang="en-GB" sz="1600" b="1" dirty="0">
              <a:latin typeface="Comic Sans MS" pitchFamily="66" charset="0"/>
            </a:endParaRPr>
          </a:p>
        </p:txBody>
      </p:sp>
      <p:sp>
        <p:nvSpPr>
          <p:cNvPr id="3" name="Content Placeholder 2"/>
          <p:cNvSpPr>
            <a:spLocks noGrp="1"/>
          </p:cNvSpPr>
          <p:nvPr>
            <p:ph type="subTitle" idx="1"/>
          </p:nvPr>
        </p:nvSpPr>
        <p:spPr>
          <a:xfrm>
            <a:off x="571472" y="2571744"/>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Mountain Rescue</a:t>
            </a:r>
          </a:p>
          <a:p>
            <a:pPr marL="514350" indent="-514350">
              <a:spcBef>
                <a:spcPts val="1200"/>
              </a:spcBef>
              <a:spcAft>
                <a:spcPts val="600"/>
              </a:spcAft>
              <a:buFont typeface="+mj-lt"/>
              <a:buAutoNum type="alphaUcPeriod"/>
            </a:pPr>
            <a:r>
              <a:rPr lang="en-GB" sz="2400" dirty="0" smtClean="0">
                <a:latin typeface="Comic Sans MS" pitchFamily="66" charset="0"/>
              </a:rPr>
              <a:t>Cave Rescue</a:t>
            </a:r>
          </a:p>
          <a:p>
            <a:pPr marL="514350" indent="-514350">
              <a:spcBef>
                <a:spcPts val="1200"/>
              </a:spcBef>
              <a:spcAft>
                <a:spcPts val="600"/>
              </a:spcAft>
              <a:buFont typeface="+mj-lt"/>
              <a:buAutoNum type="alphaUcPeriod"/>
            </a:pPr>
            <a:r>
              <a:rPr lang="en-GB" sz="2400" dirty="0" smtClean="0">
                <a:latin typeface="Comic Sans MS" pitchFamily="66" charset="0"/>
              </a:rPr>
              <a:t>Lifeboat</a:t>
            </a:r>
          </a:p>
          <a:p>
            <a:pPr marL="514350" indent="-514350">
              <a:spcBef>
                <a:spcPts val="1200"/>
              </a:spcBef>
              <a:spcAft>
                <a:spcPts val="600"/>
              </a:spcAft>
              <a:buFont typeface="+mj-lt"/>
              <a:buAutoNum type="alphaUcPeriod"/>
            </a:pPr>
            <a:r>
              <a:rPr lang="en-GB" sz="2400" dirty="0" smtClean="0">
                <a:latin typeface="Comic Sans MS" pitchFamily="66" charset="0"/>
              </a:rPr>
              <a:t>Coastguard</a:t>
            </a:r>
          </a:p>
          <a:p>
            <a:pPr marL="514350" indent="-514350">
              <a:spcBef>
                <a:spcPts val="1200"/>
              </a:spcBef>
              <a:spcAft>
                <a:spcPts val="600"/>
              </a:spcAft>
              <a:buFont typeface="+mj-lt"/>
              <a:buAutoNum type="alphaUcPeriod"/>
            </a:pPr>
            <a:r>
              <a:rPr lang="en-GB" sz="2400" dirty="0" smtClean="0">
                <a:latin typeface="Comic Sans MS" pitchFamily="66" charset="0"/>
              </a:rPr>
              <a:t>The AA</a:t>
            </a:r>
            <a:endParaRPr lang="en-GB" sz="2400" dirty="0">
              <a:latin typeface="Comic Sans MS" pitchFamily="66" charset="0"/>
            </a:endParaRPr>
          </a:p>
        </p:txBody>
      </p:sp>
      <p:sp>
        <p:nvSpPr>
          <p:cNvPr id="7" name="Rounded Rectangle 6"/>
          <p:cNvSpPr/>
          <p:nvPr/>
        </p:nvSpPr>
        <p:spPr>
          <a:xfrm>
            <a:off x="6357950" y="4857760"/>
            <a:ext cx="236558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3"/>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3589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up)">
                                      <p:cBhvr>
                                        <p:cTn id="15" dur="500"/>
                                        <p:tgtEl>
                                          <p:spTgt spid="3">
                                            <p:txEl>
                                              <p:pRg st="2" end="2"/>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up)">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290"/>
            <a:ext cx="7851648" cy="1214446"/>
          </a:xfrm>
        </p:spPr>
        <p:txBody>
          <a:bodyPr>
            <a:noAutofit/>
          </a:bodyPr>
          <a:lstStyle/>
          <a:p>
            <a:r>
              <a:rPr lang="en-GB" b="1" dirty="0" smtClean="0">
                <a:latin typeface="Comic Sans MS" pitchFamily="66" charset="0"/>
              </a:rPr>
              <a:t>First Aid - </a:t>
            </a:r>
            <a:r>
              <a:rPr lang="en-GB" sz="5400" b="1" dirty="0" smtClean="0">
                <a:latin typeface="Comic Sans MS" pitchFamily="66" charset="0"/>
              </a:rPr>
              <a:t>DR ABC</a:t>
            </a:r>
            <a:r>
              <a:rPr lang="en-GB" sz="3600" b="1" dirty="0" smtClean="0">
                <a:latin typeface="Comic Sans MS" pitchFamily="66" charset="0"/>
              </a:rPr>
              <a:t>     </a:t>
            </a:r>
            <a:endParaRPr lang="en-GB" sz="3600" b="1" dirty="0">
              <a:latin typeface="Comic Sans MS" pitchFamily="66" charset="0"/>
            </a:endParaRPr>
          </a:p>
        </p:txBody>
      </p:sp>
      <p:sp>
        <p:nvSpPr>
          <p:cNvPr id="3" name="Content Placeholder 2"/>
          <p:cNvSpPr>
            <a:spLocks noGrp="1"/>
          </p:cNvSpPr>
          <p:nvPr>
            <p:ph type="subTitle" idx="1"/>
          </p:nvPr>
        </p:nvSpPr>
        <p:spPr>
          <a:xfrm>
            <a:off x="571472" y="1500174"/>
            <a:ext cx="7854696" cy="1752600"/>
          </a:xfrm>
        </p:spPr>
        <p:txBody>
          <a:bodyPr>
            <a:noAutofit/>
          </a:bodyPr>
          <a:lstStyle/>
          <a:p>
            <a:pPr marL="0" indent="0" algn="l">
              <a:spcBef>
                <a:spcPts val="0"/>
              </a:spcBef>
              <a:buNone/>
            </a:pPr>
            <a:r>
              <a:rPr lang="en-GB" sz="3600" b="1" dirty="0" smtClean="0">
                <a:latin typeface="Comic Sans MS" pitchFamily="66" charset="0"/>
              </a:rPr>
              <a:t>D</a:t>
            </a:r>
            <a:r>
              <a:rPr lang="en-GB" sz="2400" dirty="0" smtClean="0">
                <a:latin typeface="Comic Sans MS" pitchFamily="66" charset="0"/>
              </a:rPr>
              <a:t>    Danger:	</a:t>
            </a:r>
            <a:r>
              <a:rPr lang="en-GB" sz="2400" dirty="0" smtClean="0">
                <a:latin typeface="Comic Sans MS" pitchFamily="66" charset="0"/>
              </a:rPr>
              <a:t>	to </a:t>
            </a:r>
            <a:r>
              <a:rPr lang="en-GB" sz="2400" dirty="0" smtClean="0">
                <a:latin typeface="Comic Sans MS" pitchFamily="66" charset="0"/>
              </a:rPr>
              <a:t>you, others, casualties</a:t>
            </a:r>
          </a:p>
          <a:p>
            <a:pPr marL="0" indent="0" algn="l">
              <a:spcBef>
                <a:spcPts val="0"/>
              </a:spcBef>
              <a:buNone/>
            </a:pPr>
            <a:r>
              <a:rPr lang="en-GB" sz="3600" b="1" dirty="0" smtClean="0">
                <a:latin typeface="Comic Sans MS" pitchFamily="66" charset="0"/>
              </a:rPr>
              <a:t>R</a:t>
            </a:r>
            <a:r>
              <a:rPr lang="en-GB" sz="2400" dirty="0" smtClean="0">
                <a:latin typeface="Comic Sans MS" pitchFamily="66" charset="0"/>
              </a:rPr>
              <a:t>    Response:	speak to casualty, gently shake,</a:t>
            </a:r>
          </a:p>
          <a:p>
            <a:pPr marL="0" indent="0" algn="l">
              <a:spcBef>
                <a:spcPts val="0"/>
              </a:spcBef>
              <a:buNone/>
            </a:pPr>
            <a:r>
              <a:rPr lang="en-GB" sz="2400" dirty="0" smtClean="0">
                <a:latin typeface="Comic Sans MS" pitchFamily="66" charset="0"/>
              </a:rPr>
              <a:t>                       	can pinch ear lobe</a:t>
            </a:r>
          </a:p>
          <a:p>
            <a:pPr marL="0" indent="0" algn="l">
              <a:spcBef>
                <a:spcPts val="0"/>
              </a:spcBef>
              <a:buNone/>
            </a:pPr>
            <a:r>
              <a:rPr lang="en-GB" sz="3600" b="1" dirty="0" smtClean="0">
                <a:latin typeface="Comic Sans MS" pitchFamily="66" charset="0"/>
              </a:rPr>
              <a:t>A</a:t>
            </a:r>
            <a:r>
              <a:rPr lang="en-GB" sz="2400" b="1" dirty="0" smtClean="0">
                <a:latin typeface="Comic Sans MS" pitchFamily="66" charset="0"/>
              </a:rPr>
              <a:t> </a:t>
            </a:r>
            <a:r>
              <a:rPr lang="en-GB" sz="2400" dirty="0" smtClean="0">
                <a:latin typeface="Comic Sans MS" pitchFamily="66" charset="0"/>
              </a:rPr>
              <a:t>   Airway: 	Is blockage in throat?  Is head </a:t>
            </a:r>
            <a:r>
              <a:rPr lang="en-GB" sz="2400" dirty="0" smtClean="0">
                <a:latin typeface="Comic Sans MS" pitchFamily="66" charset="0"/>
              </a:rPr>
              <a:t>				in  </a:t>
            </a:r>
            <a:r>
              <a:rPr lang="en-GB" sz="2400" dirty="0" smtClean="0">
                <a:latin typeface="Comic Sans MS" pitchFamily="66" charset="0"/>
              </a:rPr>
              <a:t>suitable position (tilt head </a:t>
            </a:r>
            <a:r>
              <a:rPr lang="en-GB" sz="2400" dirty="0" smtClean="0">
                <a:latin typeface="Comic Sans MS" pitchFamily="66" charset="0"/>
              </a:rPr>
              <a:t>				back</a:t>
            </a:r>
            <a:r>
              <a:rPr lang="en-GB" sz="2400" dirty="0" smtClean="0">
                <a:latin typeface="Comic Sans MS" pitchFamily="66" charset="0"/>
              </a:rPr>
              <a:t>)</a:t>
            </a:r>
          </a:p>
          <a:p>
            <a:pPr marL="0" indent="0" algn="l">
              <a:spcBef>
                <a:spcPts val="0"/>
              </a:spcBef>
              <a:buNone/>
            </a:pPr>
            <a:r>
              <a:rPr lang="en-GB" sz="3600" b="1" dirty="0" smtClean="0">
                <a:latin typeface="Comic Sans MS" pitchFamily="66" charset="0"/>
              </a:rPr>
              <a:t>B</a:t>
            </a:r>
            <a:r>
              <a:rPr lang="en-GB" sz="2400" dirty="0">
                <a:latin typeface="Comic Sans MS" pitchFamily="66" charset="0"/>
              </a:rPr>
              <a:t>    </a:t>
            </a:r>
            <a:r>
              <a:rPr lang="en-GB" sz="2400" dirty="0" smtClean="0">
                <a:latin typeface="Comic Sans MS" pitchFamily="66" charset="0"/>
              </a:rPr>
              <a:t>Breathing:	Can </a:t>
            </a:r>
            <a:r>
              <a:rPr lang="en-GB" sz="2400" dirty="0">
                <a:latin typeface="Comic Sans MS" pitchFamily="66" charset="0"/>
              </a:rPr>
              <a:t>the casualty breathe </a:t>
            </a:r>
            <a:r>
              <a:rPr lang="en-GB" sz="2400" dirty="0" smtClean="0">
                <a:latin typeface="Comic Sans MS" pitchFamily="66" charset="0"/>
              </a:rPr>
              <a:t>okay ?</a:t>
            </a:r>
          </a:p>
          <a:p>
            <a:pPr marL="0" indent="0" algn="l">
              <a:spcBef>
                <a:spcPts val="0"/>
              </a:spcBef>
              <a:buNone/>
            </a:pPr>
            <a:r>
              <a:rPr lang="en-GB" sz="3600" b="1" dirty="0" smtClean="0">
                <a:latin typeface="Comic Sans MS" pitchFamily="66" charset="0"/>
              </a:rPr>
              <a:t>C</a:t>
            </a:r>
            <a:r>
              <a:rPr lang="en-GB" sz="2400" b="1" dirty="0" smtClean="0">
                <a:latin typeface="Comic Sans MS" pitchFamily="66" charset="0"/>
              </a:rPr>
              <a:t> </a:t>
            </a:r>
            <a:r>
              <a:rPr lang="en-GB" sz="2400" dirty="0" smtClean="0">
                <a:latin typeface="Comic Sans MS" pitchFamily="66" charset="0"/>
              </a:rPr>
              <a:t>   Circulation:	Is there a pulse ?  If not, CPR</a:t>
            </a:r>
          </a:p>
          <a:p>
            <a:pPr marL="0" indent="0" algn="l">
              <a:spcBef>
                <a:spcPts val="0"/>
              </a:spcBef>
              <a:buNone/>
            </a:pPr>
            <a:r>
              <a:rPr lang="en-GB" sz="2400" dirty="0">
                <a:latin typeface="Comic Sans MS" pitchFamily="66" charset="0"/>
              </a:rPr>
              <a:t>	</a:t>
            </a:r>
            <a:r>
              <a:rPr lang="en-GB" sz="2400" dirty="0" smtClean="0">
                <a:latin typeface="Comic Sans MS" pitchFamily="66" charset="0"/>
              </a:rPr>
              <a:t>	    	may be required (30:2 </a:t>
            </a:r>
          </a:p>
          <a:p>
            <a:pPr marL="0" indent="0" algn="l">
              <a:spcBef>
                <a:spcPts val="0"/>
              </a:spcBef>
              <a:buNone/>
            </a:pPr>
            <a:r>
              <a:rPr lang="en-GB" sz="2400" dirty="0">
                <a:latin typeface="Comic Sans MS" pitchFamily="66" charset="0"/>
              </a:rPr>
              <a:t>	</a:t>
            </a:r>
            <a:r>
              <a:rPr lang="en-GB" sz="2400" dirty="0" smtClean="0">
                <a:latin typeface="Comic Sans MS" pitchFamily="66" charset="0"/>
              </a:rPr>
              <a:t>	  	compressions to breaths)</a:t>
            </a:r>
            <a:endParaRPr lang="en-GB" sz="2400" dirty="0">
              <a:latin typeface="Comic Sans MS" pitchFamily="66" charset="0"/>
            </a:endParaRPr>
          </a:p>
        </p:txBody>
      </p:sp>
      <p:pic>
        <p:nvPicPr>
          <p:cNvPr id="4" name="Picture 3" descr="DofE expedition.jpg"/>
          <p:cNvPicPr>
            <a:picLocks noChangeAspect="1"/>
          </p:cNvPicPr>
          <p:nvPr/>
        </p:nvPicPr>
        <p:blipFill>
          <a:blip r:embed="rId2"/>
          <a:stretch>
            <a:fillRect/>
          </a:stretch>
        </p:blipFill>
        <p:spPr>
          <a:xfrm>
            <a:off x="214282" y="6000768"/>
            <a:ext cx="1428760" cy="629547"/>
          </a:xfrm>
          <a:prstGeom prst="rect">
            <a:avLst/>
          </a:prstGeom>
        </p:spPr>
      </p:pic>
    </p:spTree>
    <p:extLst>
      <p:ext uri="{BB962C8B-B14F-4D97-AF65-F5344CB8AC3E}">
        <p14:creationId xmlns:p14="http://schemas.microsoft.com/office/powerpoint/2010/main" xmlns="" val="12970741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71480"/>
            <a:ext cx="7851648" cy="1828800"/>
          </a:xfrm>
        </p:spPr>
        <p:txBody>
          <a:bodyPr>
            <a:noAutofit/>
          </a:bodyPr>
          <a:lstStyle/>
          <a:p>
            <a:pPr algn="l"/>
            <a:r>
              <a:rPr lang="en-GB" sz="3600" b="1" dirty="0" smtClean="0">
                <a:latin typeface="Comic Sans MS" pitchFamily="66" charset="0"/>
              </a:rPr>
              <a:t>The Three P’s for First Aid</a:t>
            </a:r>
            <a:br>
              <a:rPr lang="en-GB" sz="3600" b="1" dirty="0" smtClean="0">
                <a:latin typeface="Comic Sans MS" pitchFamily="66" charset="0"/>
              </a:rPr>
            </a:br>
            <a:r>
              <a:rPr lang="en-GB" sz="3600" b="1" dirty="0" smtClean="0">
                <a:latin typeface="Comic Sans MS" pitchFamily="66" charset="0"/>
              </a:rPr>
              <a:t>       </a:t>
            </a:r>
            <a:endParaRPr lang="en-GB" sz="3600" b="1" dirty="0">
              <a:latin typeface="Comic Sans MS" pitchFamily="66" charset="0"/>
            </a:endParaRPr>
          </a:p>
        </p:txBody>
      </p:sp>
      <p:sp>
        <p:nvSpPr>
          <p:cNvPr id="3" name="Content Placeholder 2"/>
          <p:cNvSpPr>
            <a:spLocks noGrp="1"/>
          </p:cNvSpPr>
          <p:nvPr>
            <p:ph type="subTitle" idx="1"/>
          </p:nvPr>
        </p:nvSpPr>
        <p:spPr>
          <a:xfrm>
            <a:off x="500034" y="2214554"/>
            <a:ext cx="7854696" cy="1752600"/>
          </a:xfrm>
        </p:spPr>
        <p:txBody>
          <a:bodyPr>
            <a:noAutofit/>
          </a:bodyPr>
          <a:lstStyle/>
          <a:p>
            <a:pPr marL="0" indent="0" algn="l">
              <a:spcBef>
                <a:spcPts val="1200"/>
              </a:spcBef>
              <a:spcAft>
                <a:spcPts val="1200"/>
              </a:spcAft>
              <a:buNone/>
            </a:pPr>
            <a:r>
              <a:rPr lang="en-GB" sz="3200" b="1" dirty="0" smtClean="0">
                <a:latin typeface="Comic Sans MS" pitchFamily="66" charset="0"/>
              </a:rPr>
              <a:t>P</a:t>
            </a:r>
            <a:r>
              <a:rPr lang="en-GB" sz="2400" dirty="0" smtClean="0">
                <a:latin typeface="Comic Sans MS" pitchFamily="66" charset="0"/>
              </a:rPr>
              <a:t>reserve life – </a:t>
            </a:r>
            <a:r>
              <a:rPr lang="en-GB" sz="2400" i="1" dirty="0" smtClean="0">
                <a:latin typeface="Comic Sans MS" pitchFamily="66" charset="0"/>
              </a:rPr>
              <a:t>the Main Aim !</a:t>
            </a:r>
          </a:p>
          <a:p>
            <a:pPr marL="0" indent="0" algn="l">
              <a:spcBef>
                <a:spcPts val="1200"/>
              </a:spcBef>
              <a:spcAft>
                <a:spcPts val="1200"/>
              </a:spcAft>
              <a:buNone/>
            </a:pPr>
            <a:r>
              <a:rPr lang="en-GB" sz="3200" b="1" dirty="0" smtClean="0">
                <a:latin typeface="Comic Sans MS" pitchFamily="66" charset="0"/>
              </a:rPr>
              <a:t>P</a:t>
            </a:r>
            <a:r>
              <a:rPr lang="en-GB" sz="2400" dirty="0" smtClean="0">
                <a:latin typeface="Comic Sans MS" pitchFamily="66" charset="0"/>
              </a:rPr>
              <a:t>revent further harm – </a:t>
            </a:r>
            <a:r>
              <a:rPr lang="en-GB" sz="2400" i="1" dirty="0" smtClean="0">
                <a:latin typeface="Comic Sans MS" pitchFamily="66" charset="0"/>
              </a:rPr>
              <a:t>could be external (move them away from danger) or applying first aid techniques</a:t>
            </a:r>
          </a:p>
          <a:p>
            <a:pPr marL="0" indent="0" algn="l">
              <a:spcBef>
                <a:spcPts val="1200"/>
              </a:spcBef>
              <a:spcAft>
                <a:spcPts val="1200"/>
              </a:spcAft>
              <a:buNone/>
            </a:pPr>
            <a:r>
              <a:rPr lang="en-GB" sz="3200" b="1" dirty="0" smtClean="0">
                <a:latin typeface="Comic Sans MS" pitchFamily="66" charset="0"/>
              </a:rPr>
              <a:t>P</a:t>
            </a:r>
            <a:r>
              <a:rPr lang="en-GB" sz="2400" dirty="0" smtClean="0">
                <a:latin typeface="Comic Sans MS" pitchFamily="66" charset="0"/>
              </a:rPr>
              <a:t>romote recovery – </a:t>
            </a:r>
            <a:r>
              <a:rPr lang="en-GB" sz="2400" i="1" dirty="0" smtClean="0">
                <a:latin typeface="Comic Sans MS" pitchFamily="66" charset="0"/>
              </a:rPr>
              <a:t>maybe as simple as applying a plaster !</a:t>
            </a:r>
          </a:p>
        </p:txBody>
      </p:sp>
      <p:pic>
        <p:nvPicPr>
          <p:cNvPr id="4" name="Picture 3" descr="DofE expedition.jpg"/>
          <p:cNvPicPr>
            <a:picLocks noChangeAspect="1"/>
          </p:cNvPicPr>
          <p:nvPr/>
        </p:nvPicPr>
        <p:blipFill>
          <a:blip r:embed="rId2"/>
          <a:stretch>
            <a:fillRect/>
          </a:stretch>
        </p:blipFill>
        <p:spPr>
          <a:xfrm>
            <a:off x="252354" y="5986466"/>
            <a:ext cx="1428760" cy="629547"/>
          </a:xfrm>
          <a:prstGeom prst="rect">
            <a:avLst/>
          </a:prstGeom>
        </p:spPr>
      </p:pic>
    </p:spTree>
    <p:extLst>
      <p:ext uri="{BB962C8B-B14F-4D97-AF65-F5344CB8AC3E}">
        <p14:creationId xmlns:p14="http://schemas.microsoft.com/office/powerpoint/2010/main" xmlns="" val="32025632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357166"/>
            <a:ext cx="7851648" cy="1828800"/>
          </a:xfrm>
        </p:spPr>
        <p:txBody>
          <a:bodyPr>
            <a:noAutofit/>
          </a:bodyPr>
          <a:lstStyle/>
          <a:p>
            <a:pPr algn="ctr"/>
            <a:r>
              <a:rPr lang="en-GB" sz="3600" b="1" dirty="0" smtClean="0">
                <a:latin typeface="Comic Sans MS" pitchFamily="66" charset="0"/>
              </a:rPr>
              <a:t>Treatment for Stroke </a:t>
            </a:r>
            <a:r>
              <a:rPr lang="en-GB" sz="3600" b="1" dirty="0" smtClean="0">
                <a:latin typeface="Comic Sans MS" pitchFamily="66" charset="0"/>
              </a:rPr>
              <a:t>is</a:t>
            </a:r>
            <a:br>
              <a:rPr lang="en-GB" sz="3600" b="1" dirty="0" smtClean="0">
                <a:latin typeface="Comic Sans MS" pitchFamily="66" charset="0"/>
              </a:rPr>
            </a:br>
            <a:r>
              <a:rPr lang="en-GB" sz="3600" b="1" dirty="0" smtClean="0">
                <a:latin typeface="Comic Sans MS" pitchFamily="66" charset="0"/>
              </a:rPr>
              <a:t>  </a:t>
            </a:r>
            <a:r>
              <a:rPr lang="en-GB" sz="5400" b="1" dirty="0" smtClean="0">
                <a:latin typeface="Comic Sans MS" pitchFamily="66" charset="0"/>
              </a:rPr>
              <a:t>F A S T</a:t>
            </a:r>
            <a:r>
              <a:rPr lang="en-GB" sz="3600" b="1" dirty="0" smtClean="0">
                <a:latin typeface="Comic Sans MS" pitchFamily="66" charset="0"/>
              </a:rPr>
              <a:t> </a:t>
            </a:r>
            <a:br>
              <a:rPr lang="en-GB" sz="3600" b="1" dirty="0" smtClean="0">
                <a:latin typeface="Comic Sans MS" pitchFamily="66" charset="0"/>
              </a:rPr>
            </a:br>
            <a:r>
              <a:rPr lang="en-GB" sz="3600" b="1" dirty="0" smtClean="0">
                <a:latin typeface="Comic Sans MS" pitchFamily="66" charset="0"/>
              </a:rPr>
              <a:t>       </a:t>
            </a:r>
            <a:endParaRPr lang="en-GB" sz="3600" b="1" dirty="0">
              <a:latin typeface="Comic Sans MS" pitchFamily="66" charset="0"/>
            </a:endParaRPr>
          </a:p>
        </p:txBody>
      </p:sp>
      <p:sp>
        <p:nvSpPr>
          <p:cNvPr id="3" name="Content Placeholder 2"/>
          <p:cNvSpPr>
            <a:spLocks noGrp="1"/>
          </p:cNvSpPr>
          <p:nvPr>
            <p:ph type="subTitle" idx="1"/>
          </p:nvPr>
        </p:nvSpPr>
        <p:spPr>
          <a:xfrm>
            <a:off x="500034" y="1714488"/>
            <a:ext cx="7854696" cy="1752600"/>
          </a:xfrm>
        </p:spPr>
        <p:txBody>
          <a:bodyPr>
            <a:noAutofit/>
          </a:bodyPr>
          <a:lstStyle/>
          <a:p>
            <a:pPr marL="0" indent="0" algn="l">
              <a:spcBef>
                <a:spcPts val="1200"/>
              </a:spcBef>
              <a:buNone/>
            </a:pPr>
            <a:r>
              <a:rPr lang="en-GB" sz="4400" b="1" dirty="0" smtClean="0">
                <a:latin typeface="Comic Sans MS" pitchFamily="66" charset="0"/>
              </a:rPr>
              <a:t>F</a:t>
            </a:r>
            <a:r>
              <a:rPr lang="en-GB" sz="2400" dirty="0" smtClean="0">
                <a:latin typeface="Comic Sans MS" pitchFamily="66" charset="0"/>
              </a:rPr>
              <a:t>    </a:t>
            </a:r>
            <a:r>
              <a:rPr lang="en-GB" sz="2400" dirty="0" smtClean="0">
                <a:latin typeface="Comic Sans MS" pitchFamily="66" charset="0"/>
              </a:rPr>
              <a:t>	 </a:t>
            </a:r>
            <a:r>
              <a:rPr lang="en-GB" sz="2400" dirty="0" smtClean="0">
                <a:latin typeface="Comic Sans MS" pitchFamily="66" charset="0"/>
              </a:rPr>
              <a:t>Face – unable to smile, eye and/or mouth is  </a:t>
            </a:r>
            <a:r>
              <a:rPr lang="en-GB" sz="2400" dirty="0" smtClean="0">
                <a:latin typeface="Comic Sans MS" pitchFamily="66" charset="0"/>
              </a:rPr>
              <a:t>	</a:t>
            </a:r>
            <a:r>
              <a:rPr lang="en-GB" sz="2400" dirty="0" smtClean="0">
                <a:latin typeface="Comic Sans MS" pitchFamily="66" charset="0"/>
              </a:rPr>
              <a:t>droopy</a:t>
            </a:r>
            <a:endParaRPr lang="en-GB" sz="2400" dirty="0" smtClean="0">
              <a:latin typeface="Comic Sans MS" pitchFamily="66" charset="0"/>
            </a:endParaRPr>
          </a:p>
          <a:p>
            <a:pPr marL="0" indent="0" algn="l">
              <a:spcBef>
                <a:spcPts val="1200"/>
              </a:spcBef>
              <a:spcAft>
                <a:spcPts val="600"/>
              </a:spcAft>
              <a:buNone/>
            </a:pPr>
            <a:r>
              <a:rPr lang="en-GB" sz="4400" b="1" dirty="0" smtClean="0">
                <a:latin typeface="Comic Sans MS" pitchFamily="66" charset="0"/>
              </a:rPr>
              <a:t>A</a:t>
            </a:r>
            <a:r>
              <a:rPr lang="en-GB" sz="2400" dirty="0" smtClean="0">
                <a:latin typeface="Comic Sans MS" pitchFamily="66" charset="0"/>
              </a:rPr>
              <a:t>     Arm – weakness, unable to raise one arm</a:t>
            </a:r>
          </a:p>
          <a:p>
            <a:pPr marL="0" indent="0" algn="l">
              <a:spcBef>
                <a:spcPts val="1200"/>
              </a:spcBef>
              <a:buNone/>
            </a:pPr>
            <a:r>
              <a:rPr lang="en-GB" sz="4400" b="1" dirty="0" smtClean="0">
                <a:latin typeface="Comic Sans MS" pitchFamily="66" charset="0"/>
              </a:rPr>
              <a:t>S</a:t>
            </a:r>
            <a:r>
              <a:rPr lang="en-GB" sz="2400" b="1" dirty="0" smtClean="0">
                <a:latin typeface="Comic Sans MS" pitchFamily="66" charset="0"/>
              </a:rPr>
              <a:t> </a:t>
            </a:r>
            <a:r>
              <a:rPr lang="en-GB" sz="2400" dirty="0" smtClean="0">
                <a:latin typeface="Comic Sans MS" pitchFamily="66" charset="0"/>
              </a:rPr>
              <a:t>     Speech – unable to speak clearly or has</a:t>
            </a:r>
          </a:p>
          <a:p>
            <a:pPr marL="0" indent="0" algn="l">
              <a:spcBef>
                <a:spcPts val="0"/>
              </a:spcBef>
              <a:spcAft>
                <a:spcPts val="600"/>
              </a:spcAft>
              <a:buNone/>
            </a:pPr>
            <a:r>
              <a:rPr lang="en-GB" sz="2400" dirty="0">
                <a:latin typeface="Comic Sans MS" pitchFamily="66" charset="0"/>
              </a:rPr>
              <a:t> </a:t>
            </a:r>
            <a:r>
              <a:rPr lang="en-GB" sz="2400" dirty="0" smtClean="0">
                <a:latin typeface="Comic Sans MS" pitchFamily="66" charset="0"/>
              </a:rPr>
              <a:t>     </a:t>
            </a:r>
            <a:r>
              <a:rPr lang="en-GB" sz="2400" dirty="0" smtClean="0">
                <a:latin typeface="Comic Sans MS" pitchFamily="66" charset="0"/>
              </a:rPr>
              <a:t>	   </a:t>
            </a:r>
            <a:r>
              <a:rPr lang="en-GB" sz="2400" dirty="0" smtClean="0">
                <a:latin typeface="Comic Sans MS" pitchFamily="66" charset="0"/>
              </a:rPr>
              <a:t>problems understanding </a:t>
            </a:r>
          </a:p>
          <a:p>
            <a:pPr marL="0" indent="0" algn="l">
              <a:spcBef>
                <a:spcPts val="1200"/>
              </a:spcBef>
              <a:spcAft>
                <a:spcPts val="600"/>
              </a:spcAft>
              <a:buNone/>
            </a:pPr>
            <a:r>
              <a:rPr lang="en-GB" sz="4400" b="1" dirty="0" smtClean="0">
                <a:latin typeface="Comic Sans MS" pitchFamily="66" charset="0"/>
              </a:rPr>
              <a:t>T</a:t>
            </a:r>
            <a:r>
              <a:rPr lang="en-GB" sz="2400" dirty="0" smtClean="0">
                <a:latin typeface="Comic Sans MS" pitchFamily="66" charset="0"/>
              </a:rPr>
              <a:t>      </a:t>
            </a:r>
            <a:r>
              <a:rPr lang="en-GB" sz="2400" dirty="0" smtClean="0">
                <a:latin typeface="Comic Sans MS" pitchFamily="66" charset="0"/>
              </a:rPr>
              <a:t>Time to call 999/112 for emergency help</a:t>
            </a:r>
          </a:p>
        </p:txBody>
      </p:sp>
      <p:pic>
        <p:nvPicPr>
          <p:cNvPr id="4" name="Picture 3"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30509975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7166"/>
            <a:ext cx="7851648" cy="1828800"/>
          </a:xfrm>
        </p:spPr>
        <p:txBody>
          <a:bodyPr>
            <a:noAutofit/>
          </a:bodyPr>
          <a:lstStyle/>
          <a:p>
            <a:pPr algn="l"/>
            <a:r>
              <a:rPr lang="en-GB" sz="3600" b="1" dirty="0" smtClean="0">
                <a:latin typeface="Comic Sans MS" pitchFamily="66" charset="0"/>
              </a:rPr>
              <a:t>Hyp</a:t>
            </a:r>
            <a:r>
              <a:rPr lang="en-GB" sz="6000" b="1" dirty="0" smtClean="0">
                <a:latin typeface="Comic Sans MS" pitchFamily="66" charset="0"/>
              </a:rPr>
              <a:t>o</a:t>
            </a:r>
            <a:r>
              <a:rPr lang="en-GB" sz="3600" b="1" dirty="0" smtClean="0">
                <a:latin typeface="Comic Sans MS" pitchFamily="66" charset="0"/>
              </a:rPr>
              <a:t>thermia – too COLD</a:t>
            </a:r>
            <a:br>
              <a:rPr lang="en-GB" sz="3600" b="1" dirty="0" smtClean="0">
                <a:latin typeface="Comic Sans MS" pitchFamily="66" charset="0"/>
              </a:rPr>
            </a:br>
            <a:r>
              <a:rPr lang="en-GB" sz="3600" dirty="0">
                <a:latin typeface="Comic Sans MS" pitchFamily="66" charset="0"/>
              </a:rPr>
              <a:t>Core temp drops below 35˚C (95˚F</a:t>
            </a:r>
            <a:r>
              <a:rPr lang="en-GB" sz="3600" dirty="0" smtClean="0">
                <a:latin typeface="Comic Sans MS" pitchFamily="66" charset="0"/>
              </a:rPr>
              <a:t>)</a:t>
            </a:r>
            <a:endParaRPr lang="en-GB" sz="3600" b="1" dirty="0">
              <a:latin typeface="Comic Sans MS" pitchFamily="66" charset="0"/>
            </a:endParaRPr>
          </a:p>
        </p:txBody>
      </p:sp>
      <p:sp>
        <p:nvSpPr>
          <p:cNvPr id="3" name="Content Placeholder 2"/>
          <p:cNvSpPr>
            <a:spLocks noGrp="1"/>
          </p:cNvSpPr>
          <p:nvPr>
            <p:ph type="subTitle" idx="1"/>
          </p:nvPr>
        </p:nvSpPr>
        <p:spPr>
          <a:xfrm>
            <a:off x="357158" y="2500306"/>
            <a:ext cx="4324352" cy="3057984"/>
          </a:xfrm>
        </p:spPr>
        <p:txBody>
          <a:bodyPr>
            <a:noAutofit/>
          </a:bodyPr>
          <a:lstStyle/>
          <a:p>
            <a:pPr marL="0" indent="0" algn="l">
              <a:spcBef>
                <a:spcPts val="1200"/>
              </a:spcBef>
              <a:spcAft>
                <a:spcPts val="600"/>
              </a:spcAft>
              <a:buNone/>
            </a:pPr>
            <a:r>
              <a:rPr lang="en-GB" sz="2400" b="1" dirty="0" smtClean="0">
                <a:latin typeface="Comic Sans MS" pitchFamily="66" charset="0"/>
              </a:rPr>
              <a:t>Symptoms</a:t>
            </a:r>
          </a:p>
          <a:p>
            <a:pPr marL="0" indent="0" algn="l">
              <a:spcBef>
                <a:spcPts val="1200"/>
              </a:spcBef>
              <a:spcAft>
                <a:spcPts val="600"/>
              </a:spcAft>
              <a:buNone/>
            </a:pPr>
            <a:r>
              <a:rPr lang="en-GB" sz="2400" dirty="0">
                <a:latin typeface="Comic Sans MS" pitchFamily="66" charset="0"/>
              </a:rPr>
              <a:t>Shivering; cold, pale </a:t>
            </a:r>
            <a:r>
              <a:rPr lang="en-GB" sz="2400" dirty="0" smtClean="0">
                <a:latin typeface="Comic Sans MS" pitchFamily="66" charset="0"/>
              </a:rPr>
              <a:t>skin</a:t>
            </a:r>
          </a:p>
          <a:p>
            <a:pPr marL="0" indent="0" algn="l">
              <a:spcBef>
                <a:spcPts val="1200"/>
              </a:spcBef>
              <a:spcAft>
                <a:spcPts val="600"/>
              </a:spcAft>
              <a:buNone/>
            </a:pPr>
            <a:r>
              <a:rPr lang="en-GB" sz="2400" dirty="0" smtClean="0">
                <a:latin typeface="Comic Sans MS" pitchFamily="66" charset="0"/>
              </a:rPr>
              <a:t>Apathy &amp; disorientation </a:t>
            </a:r>
            <a:endParaRPr lang="en-GB" sz="2400" dirty="0">
              <a:latin typeface="Comic Sans MS" pitchFamily="66" charset="0"/>
            </a:endParaRPr>
          </a:p>
          <a:p>
            <a:pPr marL="0" indent="0" algn="l">
              <a:spcBef>
                <a:spcPts val="1200"/>
              </a:spcBef>
              <a:spcAft>
                <a:spcPts val="600"/>
              </a:spcAft>
              <a:buNone/>
            </a:pPr>
            <a:r>
              <a:rPr lang="en-GB" sz="2400" dirty="0">
                <a:latin typeface="Comic Sans MS" pitchFamily="66" charset="0"/>
              </a:rPr>
              <a:t>Slow </a:t>
            </a:r>
            <a:r>
              <a:rPr lang="en-GB" sz="2400" dirty="0" smtClean="0">
                <a:latin typeface="Comic Sans MS" pitchFamily="66" charset="0"/>
              </a:rPr>
              <a:t>&amp;shallow </a:t>
            </a:r>
            <a:r>
              <a:rPr lang="en-GB" sz="2400" dirty="0">
                <a:latin typeface="Comic Sans MS" pitchFamily="66" charset="0"/>
              </a:rPr>
              <a:t>breathing </a:t>
            </a:r>
          </a:p>
          <a:p>
            <a:pPr marL="0" indent="0" algn="l">
              <a:spcBef>
                <a:spcPts val="1200"/>
              </a:spcBef>
              <a:spcAft>
                <a:spcPts val="600"/>
              </a:spcAft>
              <a:buNone/>
            </a:pPr>
            <a:r>
              <a:rPr lang="en-GB" sz="2400" dirty="0" smtClean="0">
                <a:latin typeface="Comic Sans MS" pitchFamily="66" charset="0"/>
              </a:rPr>
              <a:t>Slow &amp;weakening </a:t>
            </a:r>
            <a:r>
              <a:rPr lang="en-GB" sz="2400" dirty="0">
                <a:latin typeface="Comic Sans MS" pitchFamily="66" charset="0"/>
              </a:rPr>
              <a:t>pulse</a:t>
            </a:r>
          </a:p>
          <a:p>
            <a:pPr marL="0" indent="0" algn="l">
              <a:spcBef>
                <a:spcPts val="1200"/>
              </a:spcBef>
              <a:spcAft>
                <a:spcPts val="600"/>
              </a:spcAft>
              <a:buNone/>
            </a:pPr>
            <a:endParaRPr lang="en-GB" sz="2400" dirty="0" smtClean="0">
              <a:latin typeface="Comic Sans MS" pitchFamily="66" charset="0"/>
            </a:endParaRPr>
          </a:p>
        </p:txBody>
      </p:sp>
      <p:sp>
        <p:nvSpPr>
          <p:cNvPr id="4" name="Content Placeholder 2"/>
          <p:cNvSpPr txBox="1">
            <a:spLocks/>
          </p:cNvSpPr>
          <p:nvPr/>
        </p:nvSpPr>
        <p:spPr>
          <a:xfrm>
            <a:off x="4929190" y="2571744"/>
            <a:ext cx="3929090" cy="38492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600"/>
              </a:spcAft>
              <a:buFont typeface="Arial" pitchFamily="34" charset="0"/>
              <a:buNone/>
            </a:pPr>
            <a:r>
              <a:rPr lang="en-GB" sz="2400" b="1" dirty="0" smtClean="0">
                <a:latin typeface="Comic Sans MS" pitchFamily="66" charset="0"/>
              </a:rPr>
              <a:t>Action</a:t>
            </a:r>
          </a:p>
          <a:p>
            <a:pPr marL="0" indent="0">
              <a:spcBef>
                <a:spcPts val="1200"/>
              </a:spcBef>
              <a:spcAft>
                <a:spcPts val="600"/>
              </a:spcAft>
              <a:buFont typeface="Arial" pitchFamily="34" charset="0"/>
              <a:buNone/>
            </a:pPr>
            <a:r>
              <a:rPr lang="en-GB" sz="2400" dirty="0" smtClean="0">
                <a:latin typeface="Comic Sans MS" pitchFamily="66" charset="0"/>
              </a:rPr>
              <a:t>Spot early: keep warm</a:t>
            </a:r>
          </a:p>
          <a:p>
            <a:pPr marL="0" indent="0">
              <a:spcBef>
                <a:spcPts val="1200"/>
              </a:spcBef>
              <a:spcAft>
                <a:spcPts val="600"/>
              </a:spcAft>
              <a:buFont typeface="Arial" pitchFamily="34" charset="0"/>
              <a:buNone/>
            </a:pPr>
            <a:r>
              <a:rPr lang="en-GB" sz="2400" dirty="0" smtClean="0">
                <a:latin typeface="Comic Sans MS" pitchFamily="66" charset="0"/>
              </a:rPr>
              <a:t>Keep/get dry</a:t>
            </a:r>
          </a:p>
          <a:p>
            <a:pPr marL="0" indent="0">
              <a:spcBef>
                <a:spcPts val="1200"/>
              </a:spcBef>
              <a:spcAft>
                <a:spcPts val="600"/>
              </a:spcAft>
              <a:buFont typeface="Arial" pitchFamily="34" charset="0"/>
              <a:buNone/>
            </a:pPr>
            <a:r>
              <a:rPr lang="en-GB" sz="2400" dirty="0" smtClean="0">
                <a:latin typeface="Comic Sans MS" pitchFamily="66" charset="0"/>
              </a:rPr>
              <a:t>Drink hot coffee/tea with sugar</a:t>
            </a:r>
          </a:p>
          <a:p>
            <a:pPr marL="0" indent="0">
              <a:spcBef>
                <a:spcPts val="1200"/>
              </a:spcBef>
              <a:spcAft>
                <a:spcPts val="600"/>
              </a:spcAft>
              <a:buFont typeface="Arial" pitchFamily="34" charset="0"/>
              <a:buNone/>
            </a:pPr>
            <a:r>
              <a:rPr lang="en-GB" sz="2400" dirty="0" smtClean="0">
                <a:latin typeface="Comic Sans MS" pitchFamily="66" charset="0"/>
              </a:rPr>
              <a:t>GET HELP</a:t>
            </a: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5561515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357166"/>
            <a:ext cx="7851648" cy="1828800"/>
          </a:xfrm>
        </p:spPr>
        <p:txBody>
          <a:bodyPr>
            <a:noAutofit/>
          </a:bodyPr>
          <a:lstStyle/>
          <a:p>
            <a:pPr algn="l"/>
            <a:r>
              <a:rPr lang="en-GB" sz="3600" b="1" dirty="0" smtClean="0">
                <a:latin typeface="Comic Sans MS" pitchFamily="66" charset="0"/>
              </a:rPr>
              <a:t>Hyp</a:t>
            </a:r>
            <a:r>
              <a:rPr lang="en-GB" sz="6000" b="1" dirty="0" smtClean="0">
                <a:latin typeface="Comic Sans MS" pitchFamily="66" charset="0"/>
              </a:rPr>
              <a:t>er</a:t>
            </a:r>
            <a:r>
              <a:rPr lang="en-GB" sz="3600" b="1" dirty="0" smtClean="0">
                <a:latin typeface="Comic Sans MS" pitchFamily="66" charset="0"/>
              </a:rPr>
              <a:t>thermia – too HOT</a:t>
            </a:r>
            <a:br>
              <a:rPr lang="en-GB" sz="3600" b="1" dirty="0" smtClean="0">
                <a:latin typeface="Comic Sans MS" pitchFamily="66" charset="0"/>
              </a:rPr>
            </a:br>
            <a:r>
              <a:rPr lang="en-GB" sz="3400" dirty="0">
                <a:latin typeface="Comic Sans MS" pitchFamily="66" charset="0"/>
              </a:rPr>
              <a:t>Core temp goes above </a:t>
            </a:r>
            <a:r>
              <a:rPr lang="en-GB" sz="3400" dirty="0" smtClean="0">
                <a:latin typeface="Comic Sans MS" pitchFamily="66" charset="0"/>
              </a:rPr>
              <a:t>37.5–38.3°C </a:t>
            </a:r>
            <a:r>
              <a:rPr lang="en-GB" sz="3400" dirty="0">
                <a:latin typeface="Comic Sans MS" pitchFamily="66" charset="0"/>
              </a:rPr>
              <a:t>(</a:t>
            </a:r>
            <a:r>
              <a:rPr lang="en-GB" sz="3400" dirty="0" smtClean="0">
                <a:latin typeface="Comic Sans MS" pitchFamily="66" charset="0"/>
              </a:rPr>
              <a:t>100–101°F)</a:t>
            </a:r>
            <a:r>
              <a:rPr lang="en-GB" sz="3600" b="1" dirty="0" smtClean="0">
                <a:latin typeface="Comic Sans MS" pitchFamily="66" charset="0"/>
              </a:rPr>
              <a:t>  </a:t>
            </a:r>
            <a:endParaRPr lang="en-GB" sz="3600" b="1" dirty="0">
              <a:latin typeface="Comic Sans MS" pitchFamily="66" charset="0"/>
            </a:endParaRPr>
          </a:p>
        </p:txBody>
      </p:sp>
      <p:sp>
        <p:nvSpPr>
          <p:cNvPr id="3" name="Content Placeholder 2"/>
          <p:cNvSpPr>
            <a:spLocks noGrp="1"/>
          </p:cNvSpPr>
          <p:nvPr>
            <p:ph type="subTitle" idx="1"/>
          </p:nvPr>
        </p:nvSpPr>
        <p:spPr>
          <a:xfrm>
            <a:off x="500034" y="2357430"/>
            <a:ext cx="4286280" cy="3786214"/>
          </a:xfrm>
        </p:spPr>
        <p:txBody>
          <a:bodyPr>
            <a:noAutofit/>
          </a:bodyPr>
          <a:lstStyle/>
          <a:p>
            <a:pPr marL="0" indent="0" algn="l">
              <a:lnSpc>
                <a:spcPct val="110000"/>
              </a:lnSpc>
              <a:spcBef>
                <a:spcPts val="1200"/>
              </a:spcBef>
              <a:spcAft>
                <a:spcPts val="600"/>
              </a:spcAft>
              <a:buNone/>
            </a:pPr>
            <a:r>
              <a:rPr lang="en-GB" sz="2400" b="1" dirty="0" smtClean="0">
                <a:latin typeface="Comic Sans MS" pitchFamily="66" charset="0"/>
              </a:rPr>
              <a:t>Symptoms</a:t>
            </a:r>
          </a:p>
          <a:p>
            <a:pPr marL="0" indent="0" algn="l">
              <a:lnSpc>
                <a:spcPct val="110000"/>
              </a:lnSpc>
              <a:spcBef>
                <a:spcPts val="1200"/>
              </a:spcBef>
              <a:spcAft>
                <a:spcPts val="600"/>
              </a:spcAft>
              <a:buNone/>
            </a:pPr>
            <a:r>
              <a:rPr lang="en-GB" sz="2400" dirty="0" smtClean="0">
                <a:latin typeface="Comic Sans MS" pitchFamily="66" charset="0"/>
              </a:rPr>
              <a:t>Hot, dry skin</a:t>
            </a:r>
          </a:p>
          <a:p>
            <a:pPr marL="0" indent="0" algn="l">
              <a:lnSpc>
                <a:spcPct val="110000"/>
              </a:lnSpc>
              <a:spcBef>
                <a:spcPts val="1200"/>
              </a:spcBef>
              <a:spcAft>
                <a:spcPts val="600"/>
              </a:spcAft>
              <a:buNone/>
            </a:pPr>
            <a:r>
              <a:rPr lang="en-GB" sz="2400" dirty="0" smtClean="0">
                <a:latin typeface="Comic Sans MS" pitchFamily="66" charset="0"/>
              </a:rPr>
              <a:t>Nausea &amp; vomiting</a:t>
            </a:r>
            <a:endParaRPr lang="en-GB" sz="2400" dirty="0">
              <a:latin typeface="Comic Sans MS" pitchFamily="66" charset="0"/>
            </a:endParaRPr>
          </a:p>
          <a:p>
            <a:pPr marL="0" indent="0" algn="l">
              <a:lnSpc>
                <a:spcPct val="110000"/>
              </a:lnSpc>
              <a:spcBef>
                <a:spcPts val="1200"/>
              </a:spcBef>
              <a:spcAft>
                <a:spcPts val="600"/>
              </a:spcAft>
              <a:buNone/>
            </a:pPr>
            <a:r>
              <a:rPr lang="en-GB" sz="2400" dirty="0" smtClean="0">
                <a:latin typeface="Comic Sans MS" pitchFamily="66" charset="0"/>
              </a:rPr>
              <a:t>Headaches/fainting/dizzy </a:t>
            </a:r>
            <a:endParaRPr lang="en-GB" sz="2400" dirty="0">
              <a:latin typeface="Comic Sans MS" pitchFamily="66" charset="0"/>
            </a:endParaRPr>
          </a:p>
          <a:p>
            <a:pPr marL="0" indent="0" algn="l">
              <a:lnSpc>
                <a:spcPct val="110000"/>
              </a:lnSpc>
              <a:spcBef>
                <a:spcPts val="1200"/>
              </a:spcBef>
              <a:spcAft>
                <a:spcPts val="600"/>
              </a:spcAft>
              <a:buNone/>
            </a:pPr>
            <a:r>
              <a:rPr lang="en-GB" sz="2400" dirty="0" smtClean="0">
                <a:latin typeface="Comic Sans MS" pitchFamily="66" charset="0"/>
              </a:rPr>
              <a:t>Confused or hostile</a:t>
            </a:r>
          </a:p>
          <a:p>
            <a:pPr marL="0" indent="0" algn="l">
              <a:lnSpc>
                <a:spcPct val="110000"/>
              </a:lnSpc>
              <a:spcBef>
                <a:spcPts val="1200"/>
              </a:spcBef>
              <a:spcAft>
                <a:spcPts val="600"/>
              </a:spcAft>
              <a:buNone/>
            </a:pPr>
            <a:r>
              <a:rPr lang="en-GB" sz="2400" dirty="0" smtClean="0">
                <a:latin typeface="Comic Sans MS" pitchFamily="66" charset="0"/>
              </a:rPr>
              <a:t>May appear drunk</a:t>
            </a:r>
            <a:endParaRPr lang="en-GB" sz="2400" dirty="0">
              <a:latin typeface="Comic Sans MS" pitchFamily="66" charset="0"/>
            </a:endParaRPr>
          </a:p>
          <a:p>
            <a:pPr marL="0" indent="0" algn="l">
              <a:spcBef>
                <a:spcPts val="1200"/>
              </a:spcBef>
              <a:spcAft>
                <a:spcPts val="600"/>
              </a:spcAft>
              <a:buNone/>
            </a:pPr>
            <a:endParaRPr lang="en-GB" sz="2400" dirty="0" smtClean="0">
              <a:latin typeface="Comic Sans MS" pitchFamily="66" charset="0"/>
            </a:endParaRPr>
          </a:p>
        </p:txBody>
      </p:sp>
      <p:sp>
        <p:nvSpPr>
          <p:cNvPr id="4" name="Content Placeholder 2"/>
          <p:cNvSpPr txBox="1">
            <a:spLocks/>
          </p:cNvSpPr>
          <p:nvPr/>
        </p:nvSpPr>
        <p:spPr>
          <a:xfrm>
            <a:off x="5220072" y="2500306"/>
            <a:ext cx="3923928" cy="384929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spcAft>
                <a:spcPts val="600"/>
              </a:spcAft>
              <a:buFont typeface="Arial" pitchFamily="34" charset="0"/>
              <a:buNone/>
            </a:pPr>
            <a:r>
              <a:rPr lang="en-GB" sz="2400" b="1" dirty="0" smtClean="0">
                <a:latin typeface="Comic Sans MS" pitchFamily="66" charset="0"/>
              </a:rPr>
              <a:t>Action</a:t>
            </a:r>
          </a:p>
          <a:p>
            <a:pPr marL="0" indent="0">
              <a:spcBef>
                <a:spcPts val="1200"/>
              </a:spcBef>
              <a:spcAft>
                <a:spcPts val="600"/>
              </a:spcAft>
              <a:buFont typeface="Arial" pitchFamily="34" charset="0"/>
              <a:buNone/>
            </a:pPr>
            <a:r>
              <a:rPr lang="en-GB" sz="2400" dirty="0" smtClean="0">
                <a:latin typeface="Comic Sans MS" pitchFamily="66" charset="0"/>
              </a:rPr>
              <a:t>Drink water</a:t>
            </a:r>
          </a:p>
          <a:p>
            <a:pPr marL="0" indent="0">
              <a:spcBef>
                <a:spcPts val="1200"/>
              </a:spcBef>
              <a:spcAft>
                <a:spcPts val="600"/>
              </a:spcAft>
              <a:buFont typeface="Arial" pitchFamily="34" charset="0"/>
              <a:buNone/>
            </a:pPr>
            <a:r>
              <a:rPr lang="en-GB" sz="2400" dirty="0" smtClean="0">
                <a:latin typeface="Comic Sans MS" pitchFamily="66" charset="0"/>
              </a:rPr>
              <a:t>Get in shade</a:t>
            </a:r>
          </a:p>
          <a:p>
            <a:pPr marL="0" indent="0">
              <a:spcBef>
                <a:spcPts val="1200"/>
              </a:spcBef>
              <a:spcAft>
                <a:spcPts val="600"/>
              </a:spcAft>
              <a:buFont typeface="Arial" pitchFamily="34" charset="0"/>
              <a:buNone/>
            </a:pPr>
            <a:r>
              <a:rPr lang="en-GB" sz="2400" dirty="0" smtClean="0">
                <a:latin typeface="Comic Sans MS" pitchFamily="66" charset="0"/>
              </a:rPr>
              <a:t>Fresh air</a:t>
            </a:r>
          </a:p>
          <a:p>
            <a:pPr marL="0" indent="0">
              <a:spcBef>
                <a:spcPts val="1200"/>
              </a:spcBef>
              <a:spcAft>
                <a:spcPts val="600"/>
              </a:spcAft>
              <a:buFont typeface="Arial" pitchFamily="34" charset="0"/>
              <a:buNone/>
            </a:pPr>
            <a:r>
              <a:rPr lang="en-GB" sz="2400" dirty="0" smtClean="0">
                <a:latin typeface="Comic Sans MS" pitchFamily="66" charset="0"/>
              </a:rPr>
              <a:t>GET HELP</a:t>
            </a:r>
          </a:p>
        </p:txBody>
      </p:sp>
      <p:pic>
        <p:nvPicPr>
          <p:cNvPr id="5" name="Picture 4" descr="DofE expedition.jpg"/>
          <p:cNvPicPr>
            <a:picLocks noChangeAspect="1"/>
          </p:cNvPicPr>
          <p:nvPr/>
        </p:nvPicPr>
        <p:blipFill>
          <a:blip r:embed="rId2"/>
          <a:stretch>
            <a:fillRect/>
          </a:stretch>
        </p:blipFill>
        <p:spPr>
          <a:xfrm>
            <a:off x="285720" y="5942725"/>
            <a:ext cx="1428760" cy="629547"/>
          </a:xfrm>
          <a:prstGeom prst="rect">
            <a:avLst/>
          </a:prstGeom>
        </p:spPr>
      </p:pic>
    </p:spTree>
    <p:extLst>
      <p:ext uri="{BB962C8B-B14F-4D97-AF65-F5344CB8AC3E}">
        <p14:creationId xmlns:p14="http://schemas.microsoft.com/office/powerpoint/2010/main" xmlns="" val="39320802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285860"/>
            <a:ext cx="7851648" cy="1828800"/>
          </a:xfrm>
        </p:spPr>
        <p:txBody>
          <a:bodyPr>
            <a:noAutofit/>
          </a:bodyPr>
          <a:lstStyle/>
          <a:p>
            <a:pPr algn="l"/>
            <a:r>
              <a:rPr lang="en-GB" sz="3600" b="1" dirty="0" smtClean="0">
                <a:latin typeface="Comic Sans MS" pitchFamily="66" charset="0"/>
              </a:rPr>
              <a:t>2. </a:t>
            </a:r>
            <a:r>
              <a:rPr lang="en-GB" sz="3600" b="1" dirty="0" smtClean="0">
                <a:latin typeface="Comic Sans MS" pitchFamily="66" charset="0"/>
              </a:rPr>
              <a:t>What </a:t>
            </a:r>
            <a:r>
              <a:rPr lang="en-GB" sz="3600" b="1" dirty="0" smtClean="0">
                <a:latin typeface="Comic Sans MS" pitchFamily="66" charset="0"/>
              </a:rPr>
              <a:t>is the first thing you do </a:t>
            </a:r>
            <a:r>
              <a:rPr lang="en-GB" sz="3600" b="1" dirty="0" smtClean="0">
                <a:latin typeface="Comic Sans MS" pitchFamily="66" charset="0"/>
              </a:rPr>
              <a:t>when </a:t>
            </a:r>
            <a:r>
              <a:rPr lang="en-GB" sz="3600" b="1" dirty="0" smtClean="0">
                <a:latin typeface="Comic Sans MS" pitchFamily="66" charset="0"/>
              </a:rPr>
              <a:t>assessing an incident </a:t>
            </a:r>
            <a:r>
              <a:rPr lang="en-GB" sz="3600" b="1" dirty="0" smtClean="0">
                <a:latin typeface="Comic Sans MS" pitchFamily="66" charset="0"/>
              </a:rPr>
              <a:t>?</a:t>
            </a:r>
            <a:br>
              <a:rPr lang="en-GB" sz="3600" b="1" dirty="0" smtClean="0">
                <a:latin typeface="Comic Sans MS" pitchFamily="66" charset="0"/>
              </a:rPr>
            </a:br>
            <a:endParaRPr lang="en-GB" sz="3600" b="1" dirty="0">
              <a:latin typeface="Comic Sans MS" pitchFamily="66" charset="0"/>
            </a:endParaRPr>
          </a:p>
        </p:txBody>
      </p:sp>
      <p:sp>
        <p:nvSpPr>
          <p:cNvPr id="3" name="Content Placeholder 2"/>
          <p:cNvSpPr>
            <a:spLocks noGrp="1"/>
          </p:cNvSpPr>
          <p:nvPr>
            <p:ph type="subTitle" idx="1"/>
          </p:nvPr>
        </p:nvSpPr>
        <p:spPr>
          <a:xfrm>
            <a:off x="571472" y="3142796"/>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Shout at friends to do something</a:t>
            </a:r>
          </a:p>
          <a:p>
            <a:pPr marL="514350" indent="-514350">
              <a:spcBef>
                <a:spcPts val="1200"/>
              </a:spcBef>
              <a:spcAft>
                <a:spcPts val="600"/>
              </a:spcAft>
              <a:buFont typeface="+mj-lt"/>
              <a:buAutoNum type="alphaUcPeriod"/>
            </a:pPr>
            <a:r>
              <a:rPr lang="en-GB" sz="2400" dirty="0" smtClean="0">
                <a:latin typeface="Comic Sans MS" pitchFamily="66" charset="0"/>
              </a:rPr>
              <a:t>Call for an ambulance</a:t>
            </a:r>
          </a:p>
          <a:p>
            <a:pPr marL="514350" indent="-514350">
              <a:spcBef>
                <a:spcPts val="1200"/>
              </a:spcBef>
              <a:spcAft>
                <a:spcPts val="600"/>
              </a:spcAft>
              <a:buFont typeface="+mj-lt"/>
              <a:buAutoNum type="alphaUcPeriod"/>
            </a:pPr>
            <a:r>
              <a:rPr lang="en-GB" sz="2400" dirty="0" smtClean="0">
                <a:latin typeface="Comic Sans MS" pitchFamily="66" charset="0"/>
              </a:rPr>
              <a:t>Check for danger before approaching</a:t>
            </a:r>
          </a:p>
          <a:p>
            <a:pPr marL="514350" indent="-514350">
              <a:spcBef>
                <a:spcPts val="1200"/>
              </a:spcBef>
              <a:spcAft>
                <a:spcPts val="600"/>
              </a:spcAft>
              <a:buFont typeface="+mj-lt"/>
              <a:buAutoNum type="alphaUcPeriod"/>
            </a:pPr>
            <a:r>
              <a:rPr lang="en-GB" sz="2400" dirty="0" smtClean="0">
                <a:latin typeface="Comic Sans MS" pitchFamily="66" charset="0"/>
              </a:rPr>
              <a:t>Update the Accident Book</a:t>
            </a:r>
          </a:p>
          <a:p>
            <a:pPr marL="514350" indent="-514350">
              <a:spcBef>
                <a:spcPts val="1200"/>
              </a:spcBef>
              <a:spcAft>
                <a:spcPts val="600"/>
              </a:spcAft>
              <a:buFont typeface="+mj-lt"/>
              <a:buAutoNum type="alphaUcPeriod"/>
            </a:pPr>
            <a:r>
              <a:rPr lang="en-GB" sz="2400" dirty="0" smtClean="0">
                <a:latin typeface="Comic Sans MS" pitchFamily="66" charset="0"/>
              </a:rPr>
              <a:t>Go and get your first aid supplies</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1071538" y="4208548"/>
            <a:ext cx="7416824"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3"/>
          <a:stretch>
            <a:fillRect/>
          </a:stretch>
        </p:blipFill>
        <p:spPr>
          <a:xfrm>
            <a:off x="323792" y="5915028"/>
            <a:ext cx="1428760" cy="629547"/>
          </a:xfrm>
          <a:prstGeom prst="rect">
            <a:avLst/>
          </a:prstGeom>
        </p:spPr>
      </p:pic>
    </p:spTree>
    <p:extLst>
      <p:ext uri="{BB962C8B-B14F-4D97-AF65-F5344CB8AC3E}">
        <p14:creationId xmlns:p14="http://schemas.microsoft.com/office/powerpoint/2010/main" xmlns="" val="200434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GB" sz="3600" b="1" dirty="0" smtClean="0">
                <a:latin typeface="Comic Sans MS" pitchFamily="66" charset="0"/>
              </a:rPr>
              <a:t>3.  In the acronym DR ABC, what does the</a:t>
            </a:r>
            <a:br>
              <a:rPr lang="en-GB" sz="3600" b="1" dirty="0" smtClean="0">
                <a:latin typeface="Comic Sans MS" pitchFamily="66" charset="0"/>
              </a:rPr>
            </a:br>
            <a:r>
              <a:rPr lang="en-GB" sz="3600" b="1" dirty="0" smtClean="0">
                <a:latin typeface="Comic Sans MS" pitchFamily="66" charset="0"/>
              </a:rPr>
              <a:t>     “ABC” stand for ?      </a:t>
            </a:r>
            <a:endParaRPr lang="en-GB" sz="3600" b="1" dirty="0">
              <a:latin typeface="Comic Sans MS" pitchFamily="66" charset="0"/>
            </a:endParaRPr>
          </a:p>
        </p:txBody>
      </p:sp>
      <p:sp>
        <p:nvSpPr>
          <p:cNvPr id="3" name="Content Placeholder 2"/>
          <p:cNvSpPr>
            <a:spLocks noGrp="1"/>
          </p:cNvSpPr>
          <p:nvPr>
            <p:ph type="subTitle" idx="1"/>
          </p:nvPr>
        </p:nvSpPr>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Ambulance, Breathing, Control</a:t>
            </a:r>
          </a:p>
          <a:p>
            <a:pPr marL="514350" indent="-514350">
              <a:spcBef>
                <a:spcPts val="1200"/>
              </a:spcBef>
              <a:spcAft>
                <a:spcPts val="600"/>
              </a:spcAft>
              <a:buFont typeface="+mj-lt"/>
              <a:buAutoNum type="alphaUcPeriod"/>
            </a:pPr>
            <a:r>
              <a:rPr lang="en-GB" sz="2400" dirty="0" smtClean="0">
                <a:latin typeface="Comic Sans MS" pitchFamily="66" charset="0"/>
              </a:rPr>
              <a:t>Aid, Bypass, Cardiogram</a:t>
            </a:r>
          </a:p>
          <a:p>
            <a:pPr marL="514350" indent="-514350">
              <a:spcBef>
                <a:spcPts val="1200"/>
              </a:spcBef>
              <a:spcAft>
                <a:spcPts val="600"/>
              </a:spcAft>
              <a:buFont typeface="+mj-lt"/>
              <a:buAutoNum type="alphaUcPeriod"/>
            </a:pPr>
            <a:r>
              <a:rPr lang="en-GB" sz="2400" dirty="0" smtClean="0">
                <a:latin typeface="Comic Sans MS" pitchFamily="66" charset="0"/>
              </a:rPr>
              <a:t>Airway, Breathing, Circulation</a:t>
            </a:r>
          </a:p>
          <a:p>
            <a:pPr marL="514350" indent="-514350">
              <a:spcBef>
                <a:spcPts val="1200"/>
              </a:spcBef>
              <a:spcAft>
                <a:spcPts val="600"/>
              </a:spcAft>
              <a:buFont typeface="+mj-lt"/>
              <a:buAutoNum type="alphaUcPeriod"/>
            </a:pPr>
            <a:r>
              <a:rPr lang="en-GB" sz="2400" dirty="0" smtClean="0">
                <a:latin typeface="Comic Sans MS" pitchFamily="66" charset="0"/>
              </a:rPr>
              <a:t>Assess, Breathing, Circulation</a:t>
            </a:r>
          </a:p>
          <a:p>
            <a:pPr marL="514350" indent="-514350">
              <a:spcBef>
                <a:spcPts val="1200"/>
              </a:spcBef>
              <a:spcAft>
                <a:spcPts val="600"/>
              </a:spcAft>
              <a:buFont typeface="+mj-lt"/>
              <a:buAutoNum type="alphaUcPeriod"/>
            </a:pPr>
            <a:r>
              <a:rPr lang="en-GB" sz="2400" dirty="0" smtClean="0">
                <a:latin typeface="Comic Sans MS" pitchFamily="66" charset="0"/>
              </a:rPr>
              <a:t>American Broadcasting Corporation</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2571736" y="4279986"/>
            <a:ext cx="611000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3"/>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44403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5780" y="1380720"/>
            <a:ext cx="7851648" cy="1828800"/>
          </a:xfrm>
        </p:spPr>
        <p:txBody>
          <a:bodyPr>
            <a:noAutofit/>
          </a:bodyPr>
          <a:lstStyle/>
          <a:p>
            <a:pPr algn="l"/>
            <a:r>
              <a:rPr lang="en-GB" sz="3600" b="1" dirty="0" smtClean="0">
                <a:latin typeface="Comic Sans MS" pitchFamily="66" charset="0"/>
              </a:rPr>
              <a:t>4.  You should put butter on a burn</a:t>
            </a:r>
            <a:br>
              <a:rPr lang="en-GB" sz="3600" b="1" dirty="0" smtClean="0">
                <a:latin typeface="Comic Sans MS" pitchFamily="66" charset="0"/>
              </a:rPr>
            </a:br>
            <a:endParaRPr lang="en-GB" sz="3600" b="1" dirty="0">
              <a:latin typeface="Comic Sans MS" pitchFamily="66" charset="0"/>
            </a:endParaRPr>
          </a:p>
        </p:txBody>
      </p:sp>
      <p:sp>
        <p:nvSpPr>
          <p:cNvPr id="3" name="Content Placeholder 2"/>
          <p:cNvSpPr>
            <a:spLocks noGrp="1"/>
          </p:cNvSpPr>
          <p:nvPr>
            <p:ph type="subTitle" idx="1"/>
          </p:nvPr>
        </p:nvSpPr>
        <p:spPr>
          <a:xfrm>
            <a:off x="555780" y="3237656"/>
            <a:ext cx="7854696" cy="1752600"/>
          </a:xfrm>
        </p:spPr>
        <p:txBody>
          <a:bodyPr>
            <a:normAutofit/>
          </a:bodyPr>
          <a:lstStyle/>
          <a:p>
            <a:pPr marL="514350" indent="-514350">
              <a:spcBef>
                <a:spcPts val="1200"/>
              </a:spcBef>
              <a:spcAft>
                <a:spcPts val="600"/>
              </a:spcAft>
              <a:buFont typeface="+mj-lt"/>
              <a:buAutoNum type="alphaUcPeriod"/>
            </a:pPr>
            <a:r>
              <a:rPr lang="en-GB" sz="2400" dirty="0" smtClean="0">
                <a:latin typeface="Comic Sans MS" pitchFamily="66" charset="0"/>
              </a:rPr>
              <a:t>True</a:t>
            </a:r>
          </a:p>
          <a:p>
            <a:pPr marL="514350" indent="-514350">
              <a:spcBef>
                <a:spcPts val="1200"/>
              </a:spcBef>
              <a:spcAft>
                <a:spcPts val="600"/>
              </a:spcAft>
              <a:buFont typeface="+mj-lt"/>
              <a:buAutoNum type="alphaUcPeriod"/>
            </a:pPr>
            <a:r>
              <a:rPr lang="en-GB" sz="2400" dirty="0" smtClean="0">
                <a:latin typeface="Comic Sans MS" pitchFamily="66" charset="0"/>
              </a:rPr>
              <a:t>False</a:t>
            </a:r>
          </a:p>
          <a:p>
            <a:pPr marL="0" indent="0">
              <a:buNone/>
            </a:pPr>
            <a:endParaRPr lang="en-GB" sz="2400" dirty="0">
              <a:latin typeface="Comic Sans MS" pitchFamily="66" charset="0"/>
            </a:endParaRPr>
          </a:p>
        </p:txBody>
      </p:sp>
      <p:sp>
        <p:nvSpPr>
          <p:cNvPr id="7" name="Rounded Rectangle 6"/>
          <p:cNvSpPr/>
          <p:nvPr/>
        </p:nvSpPr>
        <p:spPr>
          <a:xfrm>
            <a:off x="6500826" y="3786190"/>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sp>
        <p:nvSpPr>
          <p:cNvPr id="5" name="Content Placeholder 2"/>
          <p:cNvSpPr txBox="1">
            <a:spLocks/>
          </p:cNvSpPr>
          <p:nvPr/>
        </p:nvSpPr>
        <p:spPr>
          <a:xfrm>
            <a:off x="642910" y="3000372"/>
            <a:ext cx="6572296" cy="27860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smtClean="0">
                <a:latin typeface="Comic Sans MS" pitchFamily="66" charset="0"/>
              </a:rPr>
              <a:t>The only thing you should put </a:t>
            </a:r>
            <a:r>
              <a:rPr lang="en-GB" sz="2400" dirty="0" smtClean="0">
                <a:latin typeface="Comic Sans MS" pitchFamily="66" charset="0"/>
              </a:rPr>
              <a:t>on </a:t>
            </a:r>
            <a:r>
              <a:rPr lang="en-GB" sz="2400" dirty="0" smtClean="0">
                <a:latin typeface="Comic Sans MS" pitchFamily="66" charset="0"/>
              </a:rPr>
              <a:t>a burn is cold water - keep the butter for cooking.</a:t>
            </a:r>
          </a:p>
          <a:p>
            <a:pPr marL="0" indent="0">
              <a:buNone/>
            </a:pPr>
            <a:r>
              <a:rPr lang="en-GB" sz="2400" dirty="0" smtClean="0">
                <a:latin typeface="Comic Sans MS" pitchFamily="66" charset="0"/>
              </a:rPr>
              <a:t>Put the affected area under cold running water for at least 10 minutes. </a:t>
            </a:r>
            <a:endParaRPr lang="en-GB" sz="2400" dirty="0">
              <a:latin typeface="Comic Sans MS" pitchFamily="66" charset="0"/>
            </a:endParaRPr>
          </a:p>
        </p:txBody>
      </p:sp>
      <p:pic>
        <p:nvPicPr>
          <p:cNvPr id="6" name="Picture 5" descr="DofE expedition.jpg"/>
          <p:cNvPicPr>
            <a:picLocks noChangeAspect="1"/>
          </p:cNvPicPr>
          <p:nvPr/>
        </p:nvPicPr>
        <p:blipFill>
          <a:blip r:embed="rId3"/>
          <a:stretch>
            <a:fillRect/>
          </a:stretch>
        </p:blipFill>
        <p:spPr>
          <a:xfrm>
            <a:off x="308100" y="6009888"/>
            <a:ext cx="1428760" cy="629547"/>
          </a:xfrm>
          <a:prstGeom prst="rect">
            <a:avLst/>
          </a:prstGeom>
        </p:spPr>
      </p:pic>
    </p:spTree>
    <p:extLst>
      <p:ext uri="{BB962C8B-B14F-4D97-AF65-F5344CB8AC3E}">
        <p14:creationId xmlns:p14="http://schemas.microsoft.com/office/powerpoint/2010/main" xmlns="" val="120914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571480"/>
            <a:ext cx="7851648" cy="1828800"/>
          </a:xfrm>
        </p:spPr>
        <p:txBody>
          <a:bodyPr>
            <a:noAutofit/>
          </a:bodyPr>
          <a:lstStyle/>
          <a:p>
            <a:pPr algn="l"/>
            <a:r>
              <a:rPr lang="en-GB" sz="3600" b="1" dirty="0" smtClean="0">
                <a:latin typeface="Comic Sans MS" pitchFamily="66" charset="0"/>
              </a:rPr>
              <a:t>5.  How should you start an assessment of </a:t>
            </a:r>
            <a:r>
              <a:rPr lang="en-GB" sz="3600" b="1" dirty="0" smtClean="0">
                <a:latin typeface="Comic Sans MS" pitchFamily="66" charset="0"/>
              </a:rPr>
              <a:t>a </a:t>
            </a:r>
            <a:r>
              <a:rPr lang="en-GB" sz="3600" b="1" dirty="0" smtClean="0">
                <a:latin typeface="Comic Sans MS" pitchFamily="66" charset="0"/>
              </a:rPr>
              <a:t>casualty and/or situation ?</a:t>
            </a:r>
            <a:endParaRPr lang="en-GB" sz="3600" b="1" dirty="0">
              <a:latin typeface="Comic Sans MS" pitchFamily="66" charset="0"/>
            </a:endParaRPr>
          </a:p>
        </p:txBody>
      </p:sp>
      <p:sp>
        <p:nvSpPr>
          <p:cNvPr id="3" name="Content Placeholder 2"/>
          <p:cNvSpPr>
            <a:spLocks noGrp="1"/>
          </p:cNvSpPr>
          <p:nvPr>
            <p:ph type="subTitle" idx="1"/>
          </p:nvPr>
        </p:nvSpPr>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Do a body check on the first casualty you see</a:t>
            </a:r>
          </a:p>
          <a:p>
            <a:pPr marL="514350" indent="-514350">
              <a:spcBef>
                <a:spcPts val="1200"/>
              </a:spcBef>
              <a:spcAft>
                <a:spcPts val="600"/>
              </a:spcAft>
              <a:buFont typeface="+mj-lt"/>
              <a:buAutoNum type="alphaUcPeriod"/>
            </a:pPr>
            <a:r>
              <a:rPr lang="en-GB" sz="2400" dirty="0" smtClean="0">
                <a:latin typeface="Comic Sans MS" pitchFamily="66" charset="0"/>
              </a:rPr>
              <a:t>Take history, note signs, listen to symptoms</a:t>
            </a:r>
          </a:p>
          <a:p>
            <a:pPr marL="514350" indent="-514350">
              <a:spcBef>
                <a:spcPts val="1200"/>
              </a:spcBef>
              <a:spcAft>
                <a:spcPts val="600"/>
              </a:spcAft>
              <a:buFont typeface="+mj-lt"/>
              <a:buAutoNum type="alphaUcPeriod"/>
            </a:pPr>
            <a:r>
              <a:rPr lang="en-GB" sz="2400" dirty="0" smtClean="0">
                <a:latin typeface="Comic Sans MS" pitchFamily="66" charset="0"/>
              </a:rPr>
              <a:t>Look for any external bleeding </a:t>
            </a:r>
          </a:p>
          <a:p>
            <a:pPr marL="514350" indent="-514350">
              <a:spcBef>
                <a:spcPts val="1200"/>
              </a:spcBef>
              <a:spcAft>
                <a:spcPts val="600"/>
              </a:spcAft>
              <a:buFont typeface="+mj-lt"/>
              <a:buAutoNum type="alphaUcPeriod"/>
            </a:pPr>
            <a:r>
              <a:rPr lang="en-GB" sz="2400" dirty="0" smtClean="0">
                <a:latin typeface="Comic Sans MS" pitchFamily="66" charset="0"/>
              </a:rPr>
              <a:t>Open first aid box and check contents</a:t>
            </a:r>
          </a:p>
          <a:p>
            <a:pPr marL="514350" indent="-514350">
              <a:spcBef>
                <a:spcPts val="1200"/>
              </a:spcBef>
              <a:spcAft>
                <a:spcPts val="600"/>
              </a:spcAft>
              <a:buFont typeface="+mj-lt"/>
              <a:buAutoNum type="alphaUcPeriod"/>
            </a:pPr>
            <a:r>
              <a:rPr lang="en-GB" sz="2400" dirty="0" smtClean="0">
                <a:latin typeface="Comic Sans MS" pitchFamily="66" charset="0"/>
              </a:rPr>
              <a:t>Check casualties wallet for identity</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642910" y="3786190"/>
            <a:ext cx="8109934" cy="6429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3"/>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22160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71480"/>
            <a:ext cx="7851648" cy="1828800"/>
          </a:xfrm>
        </p:spPr>
        <p:txBody>
          <a:bodyPr>
            <a:noAutofit/>
          </a:bodyPr>
          <a:lstStyle/>
          <a:p>
            <a:pPr algn="l"/>
            <a:r>
              <a:rPr lang="en-GB" sz="3600" b="1" dirty="0" smtClean="0">
                <a:latin typeface="Comic Sans MS" pitchFamily="66" charset="0"/>
              </a:rPr>
              <a:t>6.  What is the main aim of a person </a:t>
            </a:r>
            <a:r>
              <a:rPr lang="en-GB" sz="3600" b="1" dirty="0" smtClean="0">
                <a:latin typeface="Comic Sans MS" pitchFamily="66" charset="0"/>
              </a:rPr>
              <a:t>giving first </a:t>
            </a:r>
            <a:r>
              <a:rPr lang="en-GB" sz="3600" b="1" dirty="0" smtClean="0">
                <a:latin typeface="Comic Sans MS" pitchFamily="66" charset="0"/>
              </a:rPr>
              <a:t>aid ?</a:t>
            </a:r>
            <a:endParaRPr lang="en-GB" sz="3600" b="1" dirty="0">
              <a:latin typeface="Comic Sans MS" pitchFamily="66" charset="0"/>
            </a:endParaRPr>
          </a:p>
        </p:txBody>
      </p:sp>
      <p:sp>
        <p:nvSpPr>
          <p:cNvPr id="3" name="Content Placeholder 2"/>
          <p:cNvSpPr>
            <a:spLocks noGrp="1"/>
          </p:cNvSpPr>
          <p:nvPr>
            <p:ph type="subTitle" idx="1"/>
          </p:nvPr>
        </p:nvSpPr>
        <p:spPr>
          <a:xfrm>
            <a:off x="571472" y="3143248"/>
            <a:ext cx="7854696" cy="1752600"/>
          </a:xfrm>
        </p:spPr>
        <p:txBody>
          <a:bodyPr>
            <a:noAutofit/>
          </a:bodyPr>
          <a:lstStyle/>
          <a:p>
            <a:pPr marL="514350" indent="-514350">
              <a:spcBef>
                <a:spcPts val="1200"/>
              </a:spcBef>
              <a:spcAft>
                <a:spcPts val="600"/>
              </a:spcAft>
              <a:buFont typeface="+mj-lt"/>
              <a:buAutoNum type="alphaUcPeriod"/>
            </a:pPr>
            <a:r>
              <a:rPr lang="en-GB" sz="2400" dirty="0" smtClean="0">
                <a:latin typeface="Comic Sans MS" pitchFamily="66" charset="0"/>
              </a:rPr>
              <a:t>To gain Respect from </a:t>
            </a:r>
            <a:r>
              <a:rPr lang="en-GB" sz="2400" dirty="0" smtClean="0">
                <a:latin typeface="Comic Sans MS" pitchFamily="66" charset="0"/>
              </a:rPr>
              <a:t> your group</a:t>
            </a:r>
            <a:endParaRPr lang="en-GB" sz="2400" dirty="0" smtClean="0">
              <a:latin typeface="Comic Sans MS" pitchFamily="66" charset="0"/>
            </a:endParaRPr>
          </a:p>
          <a:p>
            <a:pPr marL="514350" indent="-514350">
              <a:spcBef>
                <a:spcPts val="1200"/>
              </a:spcBef>
              <a:spcAft>
                <a:spcPts val="600"/>
              </a:spcAft>
              <a:buFont typeface="+mj-lt"/>
              <a:buAutoNum type="alphaUcPeriod"/>
            </a:pPr>
            <a:r>
              <a:rPr lang="en-GB" sz="2400" dirty="0" smtClean="0">
                <a:latin typeface="Comic Sans MS" pitchFamily="66" charset="0"/>
              </a:rPr>
              <a:t>Start casualty on road to recovery</a:t>
            </a:r>
          </a:p>
          <a:p>
            <a:pPr marL="514350" indent="-514350">
              <a:spcBef>
                <a:spcPts val="1200"/>
              </a:spcBef>
              <a:spcAft>
                <a:spcPts val="600"/>
              </a:spcAft>
              <a:buFont typeface="+mj-lt"/>
              <a:buAutoNum type="alphaUcPeriod"/>
            </a:pPr>
            <a:r>
              <a:rPr lang="en-GB" sz="2400" dirty="0" smtClean="0">
                <a:latin typeface="Comic Sans MS" pitchFamily="66" charset="0"/>
              </a:rPr>
              <a:t>To save life and if possible, prevent injury from getting worse</a:t>
            </a:r>
          </a:p>
          <a:p>
            <a:pPr marL="514350" indent="-514350">
              <a:spcBef>
                <a:spcPts val="1200"/>
              </a:spcBef>
              <a:spcAft>
                <a:spcPts val="600"/>
              </a:spcAft>
              <a:buFont typeface="+mj-lt"/>
              <a:buAutoNum type="alphaUcPeriod"/>
            </a:pPr>
            <a:r>
              <a:rPr lang="en-GB" sz="2400" dirty="0" smtClean="0">
                <a:latin typeface="Comic Sans MS" pitchFamily="66" charset="0"/>
              </a:rPr>
              <a:t>To help paramedics when they arrive</a:t>
            </a:r>
          </a:p>
          <a:p>
            <a:pPr marL="514350" indent="-514350">
              <a:spcBef>
                <a:spcPts val="1200"/>
              </a:spcBef>
              <a:spcAft>
                <a:spcPts val="600"/>
              </a:spcAft>
              <a:buFont typeface="+mj-lt"/>
              <a:buAutoNum type="alphaUcPeriod"/>
            </a:pPr>
            <a:r>
              <a:rPr lang="en-GB" sz="2400" dirty="0" smtClean="0">
                <a:latin typeface="Comic Sans MS" pitchFamily="66" charset="0"/>
              </a:rPr>
              <a:t>To apply the correct dressings </a:t>
            </a:r>
          </a:p>
          <a:p>
            <a:pPr marL="514350" indent="-514350">
              <a:buFont typeface="+mj-lt"/>
              <a:buAutoNum type="alphaUcPeriod"/>
            </a:pPr>
            <a:endParaRPr lang="en-GB" sz="2400" dirty="0">
              <a:latin typeface="Comic Sans MS" pitchFamily="66" charset="0"/>
            </a:endParaRPr>
          </a:p>
        </p:txBody>
      </p:sp>
      <p:sp>
        <p:nvSpPr>
          <p:cNvPr id="7" name="Rounded Rectangle 6"/>
          <p:cNvSpPr/>
          <p:nvPr/>
        </p:nvSpPr>
        <p:spPr>
          <a:xfrm>
            <a:off x="928662" y="4286256"/>
            <a:ext cx="7694176" cy="90067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pic>
        <p:nvPicPr>
          <p:cNvPr id="5" name="Picture 4" descr="DofE expedition.jpg"/>
          <p:cNvPicPr>
            <a:picLocks noChangeAspect="1"/>
          </p:cNvPicPr>
          <p:nvPr/>
        </p:nvPicPr>
        <p:blipFill>
          <a:blip r:embed="rId2"/>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2533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1000"/>
                                        <p:tgtEl>
                                          <p:spTgt spid="3">
                                            <p:txEl>
                                              <p:pRg st="1" end="1"/>
                                            </p:tx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1000"/>
                                        <p:tgtEl>
                                          <p:spTgt spid="3">
                                            <p:txEl>
                                              <p:pRg st="2" end="2"/>
                                            </p:tx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10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57166"/>
            <a:ext cx="7851648" cy="1357322"/>
          </a:xfrm>
        </p:spPr>
        <p:txBody>
          <a:bodyPr>
            <a:noAutofit/>
          </a:bodyPr>
          <a:lstStyle/>
          <a:p>
            <a:pPr algn="l"/>
            <a:r>
              <a:rPr lang="en-GB" sz="3600" b="1" dirty="0" smtClean="0">
                <a:latin typeface="Comic Sans MS" pitchFamily="66" charset="0"/>
              </a:rPr>
              <a:t>7. </a:t>
            </a:r>
            <a:r>
              <a:rPr lang="en-GB" sz="3600" b="1" dirty="0" smtClean="0">
                <a:latin typeface="Comic Sans MS" pitchFamily="66" charset="0"/>
              </a:rPr>
              <a:t>The </a:t>
            </a:r>
            <a:r>
              <a:rPr lang="en-GB" sz="3600" b="1" dirty="0" smtClean="0">
                <a:latin typeface="Comic Sans MS" pitchFamily="66" charset="0"/>
              </a:rPr>
              <a:t>best way to treat bleeding is to </a:t>
            </a:r>
            <a:r>
              <a:rPr lang="en-GB" sz="3600" b="1" dirty="0" smtClean="0">
                <a:latin typeface="Comic Sans MS" pitchFamily="66" charset="0"/>
              </a:rPr>
              <a:t>put the </a:t>
            </a:r>
            <a:r>
              <a:rPr lang="en-GB" sz="3600" b="1" dirty="0" smtClean="0">
                <a:latin typeface="Comic Sans MS" pitchFamily="66" charset="0"/>
              </a:rPr>
              <a:t>wound under a tap</a:t>
            </a:r>
            <a:endParaRPr lang="en-GB" sz="3600" b="1" dirty="0">
              <a:latin typeface="Comic Sans MS" pitchFamily="66" charset="0"/>
            </a:endParaRPr>
          </a:p>
        </p:txBody>
      </p:sp>
      <p:sp>
        <p:nvSpPr>
          <p:cNvPr id="3" name="Content Placeholder 2"/>
          <p:cNvSpPr>
            <a:spLocks noGrp="1"/>
          </p:cNvSpPr>
          <p:nvPr>
            <p:ph type="subTitle" idx="1"/>
          </p:nvPr>
        </p:nvSpPr>
        <p:spPr>
          <a:xfrm>
            <a:off x="500034" y="3142796"/>
            <a:ext cx="7854696" cy="1752600"/>
          </a:xfrm>
        </p:spPr>
        <p:txBody>
          <a:bodyPr>
            <a:normAutofit/>
          </a:bodyPr>
          <a:lstStyle/>
          <a:p>
            <a:pPr marL="514350" indent="-514350">
              <a:spcBef>
                <a:spcPts val="1200"/>
              </a:spcBef>
              <a:spcAft>
                <a:spcPts val="600"/>
              </a:spcAft>
              <a:buFont typeface="+mj-lt"/>
              <a:buAutoNum type="alphaUcPeriod"/>
            </a:pPr>
            <a:r>
              <a:rPr lang="en-GB" sz="2400" dirty="0" smtClean="0">
                <a:latin typeface="Comic Sans MS" pitchFamily="66" charset="0"/>
              </a:rPr>
              <a:t>True</a:t>
            </a:r>
          </a:p>
          <a:p>
            <a:pPr marL="514350" indent="-514350">
              <a:spcBef>
                <a:spcPts val="1200"/>
              </a:spcBef>
              <a:spcAft>
                <a:spcPts val="600"/>
              </a:spcAft>
              <a:buFont typeface="+mj-lt"/>
              <a:buAutoNum type="alphaUcPeriod"/>
            </a:pPr>
            <a:r>
              <a:rPr lang="en-GB" sz="2400" dirty="0" smtClean="0">
                <a:latin typeface="Comic Sans MS" pitchFamily="66" charset="0"/>
              </a:rPr>
              <a:t>False</a:t>
            </a:r>
          </a:p>
          <a:p>
            <a:pPr marL="0" indent="0">
              <a:buNone/>
            </a:pPr>
            <a:endParaRPr lang="en-GB" sz="2400" dirty="0">
              <a:latin typeface="Comic Sans MS" pitchFamily="66" charset="0"/>
            </a:endParaRPr>
          </a:p>
        </p:txBody>
      </p:sp>
      <p:sp>
        <p:nvSpPr>
          <p:cNvPr id="7" name="Rounded Rectangle 6"/>
          <p:cNvSpPr/>
          <p:nvPr/>
        </p:nvSpPr>
        <p:spPr>
          <a:xfrm>
            <a:off x="6643702" y="3643314"/>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sp>
        <p:nvSpPr>
          <p:cNvPr id="5" name="Content Placeholder 2"/>
          <p:cNvSpPr txBox="1">
            <a:spLocks/>
          </p:cNvSpPr>
          <p:nvPr/>
        </p:nvSpPr>
        <p:spPr>
          <a:xfrm>
            <a:off x="642910" y="1928802"/>
            <a:ext cx="6215106" cy="335867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smtClean="0">
                <a:latin typeface="Comic Sans MS" pitchFamily="66" charset="0"/>
              </a:rPr>
              <a:t>If you put a bleeding wound under a tap, you wash away the body's clotting agents and make it bleed more</a:t>
            </a:r>
            <a:r>
              <a:rPr lang="en-GB" sz="2400" dirty="0" smtClean="0">
                <a:latin typeface="Comic Sans MS" pitchFamily="66" charset="0"/>
              </a:rPr>
              <a:t>.</a:t>
            </a:r>
          </a:p>
          <a:p>
            <a:pPr marL="0" indent="0">
              <a:buNone/>
            </a:pPr>
            <a:endParaRPr lang="en-GB" sz="2400" dirty="0" smtClean="0">
              <a:latin typeface="Comic Sans MS" pitchFamily="66" charset="0"/>
            </a:endParaRPr>
          </a:p>
          <a:p>
            <a:pPr marL="0" indent="0">
              <a:buNone/>
            </a:pPr>
            <a:r>
              <a:rPr lang="en-GB" sz="2400" dirty="0" smtClean="0">
                <a:latin typeface="Comic Sans MS" pitchFamily="66" charset="0"/>
              </a:rPr>
              <a:t>If nothing in wound, press on it over a clean pad, bandage and raise above level of heart</a:t>
            </a:r>
          </a:p>
        </p:txBody>
      </p:sp>
      <p:pic>
        <p:nvPicPr>
          <p:cNvPr id="6" name="Picture 5" descr="DofE expedition.jpg"/>
          <p:cNvPicPr>
            <a:picLocks noChangeAspect="1"/>
          </p:cNvPicPr>
          <p:nvPr/>
        </p:nvPicPr>
        <p:blipFill>
          <a:blip r:embed="rId3"/>
          <a:stretch>
            <a:fillRect/>
          </a:stretch>
        </p:blipFill>
        <p:spPr>
          <a:xfrm>
            <a:off x="252354" y="5915028"/>
            <a:ext cx="1428760" cy="629547"/>
          </a:xfrm>
          <a:prstGeom prst="rect">
            <a:avLst/>
          </a:prstGeom>
        </p:spPr>
      </p:pic>
    </p:spTree>
    <p:extLst>
      <p:ext uri="{BB962C8B-B14F-4D97-AF65-F5344CB8AC3E}">
        <p14:creationId xmlns:p14="http://schemas.microsoft.com/office/powerpoint/2010/main" xmlns="" val="362215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71480"/>
            <a:ext cx="7851648" cy="1828800"/>
          </a:xfrm>
        </p:spPr>
        <p:txBody>
          <a:bodyPr>
            <a:noAutofit/>
          </a:bodyPr>
          <a:lstStyle/>
          <a:p>
            <a:pPr algn="l"/>
            <a:r>
              <a:rPr lang="en-GB" sz="3600" b="1" dirty="0" smtClean="0">
                <a:latin typeface="Comic Sans MS" pitchFamily="66" charset="0"/>
              </a:rPr>
              <a:t>8.  Do not rush to remove any object </a:t>
            </a:r>
            <a:r>
              <a:rPr lang="en-GB" sz="3600" b="1" dirty="0" smtClean="0">
                <a:latin typeface="Comic Sans MS" pitchFamily="66" charset="0"/>
              </a:rPr>
              <a:t>that is </a:t>
            </a:r>
            <a:r>
              <a:rPr lang="en-GB" sz="3600" b="1" dirty="0" smtClean="0">
                <a:latin typeface="Comic Sans MS" pitchFamily="66" charset="0"/>
              </a:rPr>
              <a:t>embedded in a wound</a:t>
            </a:r>
            <a:endParaRPr lang="en-GB" sz="3600" b="1" dirty="0">
              <a:latin typeface="Comic Sans MS" pitchFamily="66" charset="0"/>
            </a:endParaRPr>
          </a:p>
        </p:txBody>
      </p:sp>
      <p:sp>
        <p:nvSpPr>
          <p:cNvPr id="3" name="Content Placeholder 2"/>
          <p:cNvSpPr>
            <a:spLocks noGrp="1"/>
          </p:cNvSpPr>
          <p:nvPr>
            <p:ph type="subTitle" idx="1"/>
          </p:nvPr>
        </p:nvSpPr>
        <p:spPr/>
        <p:txBody>
          <a:bodyPr>
            <a:normAutofit/>
          </a:bodyPr>
          <a:lstStyle/>
          <a:p>
            <a:pPr marL="514350" indent="-514350">
              <a:spcBef>
                <a:spcPts val="1200"/>
              </a:spcBef>
              <a:spcAft>
                <a:spcPts val="600"/>
              </a:spcAft>
              <a:buFont typeface="+mj-lt"/>
              <a:buAutoNum type="alphaUcPeriod"/>
            </a:pPr>
            <a:r>
              <a:rPr lang="en-GB" sz="2400" dirty="0" smtClean="0">
                <a:latin typeface="Comic Sans MS" pitchFamily="66" charset="0"/>
              </a:rPr>
              <a:t>True</a:t>
            </a:r>
          </a:p>
          <a:p>
            <a:pPr marL="514350" indent="-514350">
              <a:spcBef>
                <a:spcPts val="1200"/>
              </a:spcBef>
              <a:spcAft>
                <a:spcPts val="600"/>
              </a:spcAft>
              <a:buFont typeface="+mj-lt"/>
              <a:buAutoNum type="alphaUcPeriod"/>
            </a:pPr>
            <a:r>
              <a:rPr lang="en-GB" sz="2400" dirty="0" smtClean="0">
                <a:latin typeface="Comic Sans MS" pitchFamily="66" charset="0"/>
              </a:rPr>
              <a:t>False</a:t>
            </a:r>
          </a:p>
          <a:p>
            <a:pPr marL="0" indent="0">
              <a:buNone/>
            </a:pPr>
            <a:endParaRPr lang="en-GB" sz="2400" dirty="0">
              <a:latin typeface="Comic Sans MS" pitchFamily="66" charset="0"/>
            </a:endParaRPr>
          </a:p>
        </p:txBody>
      </p:sp>
      <p:sp>
        <p:nvSpPr>
          <p:cNvPr id="7" name="Rounded Rectangle 6"/>
          <p:cNvSpPr/>
          <p:nvPr/>
        </p:nvSpPr>
        <p:spPr>
          <a:xfrm>
            <a:off x="6786578" y="3143248"/>
            <a:ext cx="2149560" cy="7920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omic Sans MS" pitchFamily="66" charset="0"/>
            </a:endParaRPr>
          </a:p>
        </p:txBody>
      </p:sp>
      <p:sp>
        <p:nvSpPr>
          <p:cNvPr id="5" name="Content Placeholder 2"/>
          <p:cNvSpPr txBox="1">
            <a:spLocks/>
          </p:cNvSpPr>
          <p:nvPr/>
        </p:nvSpPr>
        <p:spPr>
          <a:xfrm>
            <a:off x="571472" y="2500306"/>
            <a:ext cx="6286544" cy="34489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400" dirty="0" smtClean="0">
                <a:latin typeface="Comic Sans MS" pitchFamily="66" charset="0"/>
              </a:rPr>
              <a:t>The object in the wound could be blocking further blood loss, so if you pull it out you could be dealing with a major haemorrhage. </a:t>
            </a:r>
          </a:p>
          <a:p>
            <a:pPr marL="0" indent="0">
              <a:buNone/>
            </a:pPr>
            <a:r>
              <a:rPr lang="en-GB" sz="2400" dirty="0" smtClean="0">
                <a:latin typeface="Comic Sans MS" pitchFamily="66" charset="0"/>
              </a:rPr>
              <a:t>The aim is to build a 'bridge' over the object while keeping pressure on the wound.  </a:t>
            </a:r>
          </a:p>
          <a:p>
            <a:pPr marL="0" indent="0">
              <a:buNone/>
            </a:pPr>
            <a:r>
              <a:rPr lang="en-GB" sz="2400" dirty="0" smtClean="0">
                <a:latin typeface="Comic Sans MS" pitchFamily="66" charset="0"/>
              </a:rPr>
              <a:t>Apply padding to either side of the object, then bandage over </a:t>
            </a:r>
            <a:r>
              <a:rPr lang="en-GB" sz="2400" b="1" dirty="0" smtClean="0">
                <a:latin typeface="Comic Sans MS" pitchFamily="66" charset="0"/>
              </a:rPr>
              <a:t>without</a:t>
            </a:r>
            <a:r>
              <a:rPr lang="en-GB" sz="2400" dirty="0" smtClean="0">
                <a:latin typeface="Comic Sans MS" pitchFamily="66" charset="0"/>
              </a:rPr>
              <a:t> pressing on it.  Call for an ambulance.</a:t>
            </a:r>
          </a:p>
        </p:txBody>
      </p:sp>
      <p:pic>
        <p:nvPicPr>
          <p:cNvPr id="6" name="Picture 5" descr="DofE expedition.jpg"/>
          <p:cNvPicPr>
            <a:picLocks noChangeAspect="1"/>
          </p:cNvPicPr>
          <p:nvPr/>
        </p:nvPicPr>
        <p:blipFill>
          <a:blip r:embed="rId3"/>
          <a:stretch>
            <a:fillRect/>
          </a:stretch>
        </p:blipFill>
        <p:spPr>
          <a:xfrm>
            <a:off x="285720" y="6000768"/>
            <a:ext cx="1428760" cy="629547"/>
          </a:xfrm>
          <a:prstGeom prst="rect">
            <a:avLst/>
          </a:prstGeom>
        </p:spPr>
      </p:pic>
    </p:spTree>
    <p:extLst>
      <p:ext uri="{BB962C8B-B14F-4D97-AF65-F5344CB8AC3E}">
        <p14:creationId xmlns:p14="http://schemas.microsoft.com/office/powerpoint/2010/main" xmlns="" val="290588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par>
                                <p:cTn id="10" presetID="22" presetClass="entr" presetSubtype="1"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794</TotalTime>
  <Words>1179</Words>
  <Application>Microsoft Office PowerPoint</Application>
  <PresentationFormat>On-screen Show (4:3)</PresentationFormat>
  <Paragraphs>174</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1st Aid Quiz</vt:lpstr>
      <vt:lpstr>1.What initials help you remember the steps to take at an incident ?</vt:lpstr>
      <vt:lpstr>2. What is the first thing you do when assessing an incident ? </vt:lpstr>
      <vt:lpstr>3.  In the acronym DR ABC, what does the      “ABC” stand for ?      </vt:lpstr>
      <vt:lpstr>4.  You should put butter on a burn </vt:lpstr>
      <vt:lpstr>5.  How should you start an assessment of a casualty and/or situation ?</vt:lpstr>
      <vt:lpstr>6.  What is the main aim of a person giving first aid ?</vt:lpstr>
      <vt:lpstr>7. The best way to treat bleeding is to put the wound under a tap</vt:lpstr>
      <vt:lpstr>8.  Do not rush to remove any object that is embedded in a wound</vt:lpstr>
      <vt:lpstr>9.  The best way to treat a  nose bleed is by tilting the head back and pinching the nose</vt:lpstr>
      <vt:lpstr>10.  Why do you put an unconscious casualty into the recovery position ?</vt:lpstr>
      <vt:lpstr>11.  What is the main reason our body needs oxygen ?</vt:lpstr>
      <vt:lpstr>12.  With an unconscious casualty, why is it life saving to tilt their head back and lift their chin up ?</vt:lpstr>
      <vt:lpstr>13.  You are by yourself.  When should you leave an unconscious casualty to phone for an     ambulance, without giving any first aid ?</vt:lpstr>
      <vt:lpstr>14.  How can you tell if a person is breathing effectively ?</vt:lpstr>
      <vt:lpstr>15. One of your friends has cut his arm and is bleeding severely. What do you do ?</vt:lpstr>
      <vt:lpstr>16.  Which of the following is NOT a symptom of hypothermia ?</vt:lpstr>
      <vt:lpstr>17.  In first aid terms, what is shock ? </vt:lpstr>
      <vt:lpstr>18.  Which of the following is NOT a symptom of a stroke?</vt:lpstr>
      <vt:lpstr>19.  Your assessor is complaining of a tight pain in the chest &amp; breathlessness.   You suspect a heart attack. What should you do? </vt:lpstr>
      <vt:lpstr>20.  Which of the following is NOT an emergency service ?</vt:lpstr>
      <vt:lpstr>First Aid - DR ABC     </vt:lpstr>
      <vt:lpstr>The Three P’s for First Aid        </vt:lpstr>
      <vt:lpstr>Treatment for Stroke is   F A S T         </vt:lpstr>
      <vt:lpstr>Hypothermia – too COLD Core temp drops below 35˚C (95˚F)</vt:lpstr>
      <vt:lpstr>Hyperthermia – too HOT Core temp goes above 37.5–38.3°C (100–101°F)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Aid Quiz</dc:title>
  <dc:creator>mwalters</dc:creator>
  <cp:lastModifiedBy>stewartp</cp:lastModifiedBy>
  <cp:revision>51</cp:revision>
  <dcterms:created xsi:type="dcterms:W3CDTF">2010-09-25T17:43:57Z</dcterms:created>
  <dcterms:modified xsi:type="dcterms:W3CDTF">2014-11-03T12:14:22Z</dcterms:modified>
</cp:coreProperties>
</file>