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ms-office.activeX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620A-83AE-4CE4-B7B3-C427F4B82BEC}" type="datetimeFigureOut">
              <a:rPr lang="en-US" smtClean="0"/>
              <a:t>10/28/2014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5BEC9-08E6-44DA-BAB1-2130A5316A0D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620A-83AE-4CE4-B7B3-C427F4B82BEC}" type="datetimeFigureOut">
              <a:rPr lang="en-US" smtClean="0"/>
              <a:t>10/28/2014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5BEC9-08E6-44DA-BAB1-2130A5316A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620A-83AE-4CE4-B7B3-C427F4B82BEC}" type="datetimeFigureOut">
              <a:rPr lang="en-US" smtClean="0"/>
              <a:t>10/28/2014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5BEC9-08E6-44DA-BAB1-2130A5316A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620A-83AE-4CE4-B7B3-C427F4B82BEC}" type="datetimeFigureOut">
              <a:rPr lang="en-US" smtClean="0"/>
              <a:t>10/28/2014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5BEC9-08E6-44DA-BAB1-2130A5316A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620A-83AE-4CE4-B7B3-C427F4B82BEC}" type="datetimeFigureOut">
              <a:rPr lang="en-US" smtClean="0"/>
              <a:t>10/28/2014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5BEC9-08E6-44DA-BAB1-2130A5316A0D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620A-83AE-4CE4-B7B3-C427F4B82BEC}" type="datetimeFigureOut">
              <a:rPr lang="en-US" smtClean="0"/>
              <a:t>10/28/2014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5BEC9-08E6-44DA-BAB1-2130A5316A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620A-83AE-4CE4-B7B3-C427F4B82BEC}" type="datetimeFigureOut">
              <a:rPr lang="en-US" smtClean="0"/>
              <a:t>10/28/2014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5BEC9-08E6-44DA-BAB1-2130A5316A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620A-83AE-4CE4-B7B3-C427F4B82BEC}" type="datetimeFigureOut">
              <a:rPr lang="en-US" smtClean="0"/>
              <a:t>10/28/2014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5BEC9-08E6-44DA-BAB1-2130A5316A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620A-83AE-4CE4-B7B3-C427F4B82BEC}" type="datetimeFigureOut">
              <a:rPr lang="en-US" smtClean="0"/>
              <a:t>10/28/2014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5BEC9-08E6-44DA-BAB1-2130A5316A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620A-83AE-4CE4-B7B3-C427F4B82BEC}" type="datetimeFigureOut">
              <a:rPr lang="en-US" smtClean="0"/>
              <a:t>10/28/2014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5BEC9-08E6-44DA-BAB1-2130A5316A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620A-83AE-4CE4-B7B3-C427F4B82BEC}" type="datetimeFigureOut">
              <a:rPr lang="en-US" smtClean="0"/>
              <a:t>10/28/2014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CB5BEC9-08E6-44DA-BAB1-2130A5316A0D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BA620A-83AE-4CE4-B7B3-C427F4B82BEC}" type="datetimeFigureOut">
              <a:rPr lang="en-US" smtClean="0"/>
              <a:t>10/28/2014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B5BEC9-08E6-44DA-BAB1-2130A5316A0D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7" Type="http://schemas.openxmlformats.org/officeDocument/2006/relationships/image" Target="../media/image7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en.wikipedia.org/wiki/File:Stale_bread.jpg" TargetMode="External"/><Relationship Id="rId7" Type="http://schemas.openxmlformats.org/officeDocument/2006/relationships/hyperlink" Target="http://www.cookingwithkerwin.com/wp-content/uploads/2010/08/cookingwithkerwinknorricesidespacket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Wrapped_American_cheese_slices.jpg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reeimages.com/browse.phtml?f=download&amp;id=589502&amp;redirect=photo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panavi.fr/images/produits/600/228206_cuit1.jpg" TargetMode="External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851648" cy="1143008"/>
          </a:xfrm>
        </p:spPr>
        <p:txBody>
          <a:bodyPr/>
          <a:lstStyle/>
          <a:p>
            <a:pPr algn="ctr"/>
            <a:r>
              <a:rPr lang="en-GB" dirty="0" smtClean="0">
                <a:latin typeface="Comic Sans MS" pitchFamily="66" charset="0"/>
              </a:rPr>
              <a:t>Expedition Food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2071678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latin typeface="Comic Sans MS" pitchFamily="66" charset="0"/>
              </a:rPr>
              <a:t>A substantial meal should be cooked and eaten by participants each day.</a:t>
            </a:r>
          </a:p>
          <a:p>
            <a:pPr algn="ctr"/>
            <a:r>
              <a:rPr lang="en-GB" sz="2400" dirty="0" smtClean="0">
                <a:latin typeface="Comic Sans MS" pitchFamily="66" charset="0"/>
              </a:rPr>
              <a:t>- D of E handbook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4" name="Picture 3" descr="DofE expedi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6000768"/>
            <a:ext cx="1428760" cy="629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851648" cy="1143008"/>
          </a:xfrm>
        </p:spPr>
        <p:txBody>
          <a:bodyPr/>
          <a:lstStyle/>
          <a:p>
            <a:pPr algn="ctr"/>
            <a:r>
              <a:rPr lang="en-GB" dirty="0" smtClean="0">
                <a:latin typeface="Comic Sans MS" pitchFamily="66" charset="0"/>
              </a:rPr>
              <a:t>Drinks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857364"/>
            <a:ext cx="7854696" cy="3500462"/>
          </a:xfrm>
        </p:spPr>
        <p:txBody>
          <a:bodyPr/>
          <a:lstStyle/>
          <a:p>
            <a:pPr algn="l"/>
            <a:r>
              <a:rPr lang="en-GB" dirty="0" smtClean="0">
                <a:latin typeface="Comic Sans MS" pitchFamily="66" charset="0"/>
              </a:rPr>
              <a:t>It is important to keep your fluid intake high to avoid dehydration.</a:t>
            </a:r>
          </a:p>
          <a:p>
            <a:pPr algn="l"/>
            <a:r>
              <a:rPr lang="en-GB" dirty="0" smtClean="0">
                <a:latin typeface="Comic Sans MS" pitchFamily="66" charset="0"/>
              </a:rPr>
              <a:t>Carry water with you, but not too much as it is very heavy and you will be able to top up at the campsite. Use squash to add flavour.</a:t>
            </a:r>
          </a:p>
          <a:p>
            <a:pPr algn="l"/>
            <a:r>
              <a:rPr lang="en-GB" dirty="0" smtClean="0">
                <a:latin typeface="Comic Sans MS" pitchFamily="66" charset="0"/>
              </a:rPr>
              <a:t>Take hot chocolate for warm drinks in the evening.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4" name="Picture 3" descr="DofE expedi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6000768"/>
            <a:ext cx="1428760" cy="629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851648" cy="1143008"/>
          </a:xfrm>
        </p:spPr>
        <p:txBody>
          <a:bodyPr/>
          <a:lstStyle/>
          <a:p>
            <a:pPr algn="ctr"/>
            <a:r>
              <a:rPr lang="en-GB" dirty="0" smtClean="0">
                <a:latin typeface="Comic Sans MS" pitchFamily="66" charset="0"/>
              </a:rPr>
              <a:t>Things to Avoid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785926"/>
            <a:ext cx="7854696" cy="4071966"/>
          </a:xfrm>
        </p:spPr>
        <p:txBody>
          <a:bodyPr>
            <a:normAutofit lnSpcReduction="10000"/>
          </a:bodyPr>
          <a:lstStyle/>
          <a:p>
            <a:pPr algn="l"/>
            <a:r>
              <a:rPr lang="en-GB" dirty="0" smtClean="0">
                <a:latin typeface="Comic Sans MS" pitchFamily="66" charset="0"/>
              </a:rPr>
              <a:t>Bacon &amp; Sausages – make a mess of your pans and you will need to take cooking oil as well.</a:t>
            </a:r>
          </a:p>
          <a:p>
            <a:pPr algn="l"/>
            <a:r>
              <a:rPr lang="en-GB" dirty="0" smtClean="0">
                <a:latin typeface="Comic Sans MS" pitchFamily="66" charset="0"/>
              </a:rPr>
              <a:t>Pot noodles – take up a lot of space for little return.</a:t>
            </a:r>
          </a:p>
          <a:p>
            <a:pPr algn="l"/>
            <a:r>
              <a:rPr lang="en-GB" dirty="0" smtClean="0">
                <a:latin typeface="Comic Sans MS" pitchFamily="66" charset="0"/>
              </a:rPr>
              <a:t>Crisps – contain very little energy for the space they need, will get crushed.</a:t>
            </a:r>
          </a:p>
          <a:p>
            <a:pPr algn="l"/>
            <a:r>
              <a:rPr lang="en-GB" dirty="0" smtClean="0">
                <a:latin typeface="Comic Sans MS" pitchFamily="66" charset="0"/>
              </a:rPr>
              <a:t>Fresh fruit – OK on first day but easily damaged in </a:t>
            </a:r>
            <a:r>
              <a:rPr lang="en-GB" dirty="0" err="1" smtClean="0">
                <a:latin typeface="Comic Sans MS" pitchFamily="66" charset="0"/>
              </a:rPr>
              <a:t>rucsac</a:t>
            </a:r>
            <a:r>
              <a:rPr lang="en-GB" dirty="0" smtClean="0">
                <a:latin typeface="Comic Sans MS" pitchFamily="66" charset="0"/>
              </a:rPr>
              <a:t>.</a:t>
            </a:r>
          </a:p>
          <a:p>
            <a:pPr algn="l"/>
            <a:r>
              <a:rPr lang="en-GB" dirty="0" smtClean="0">
                <a:latin typeface="Comic Sans MS" pitchFamily="66" charset="0"/>
              </a:rPr>
              <a:t>Tinned food – extra weight and rubbish to dispose of.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4" name="Picture 3" descr="DofE expedi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6000768"/>
            <a:ext cx="1428760" cy="629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851648" cy="1143008"/>
          </a:xfrm>
        </p:spPr>
        <p:txBody>
          <a:bodyPr/>
          <a:lstStyle/>
          <a:p>
            <a:pPr algn="ctr"/>
            <a:r>
              <a:rPr lang="en-GB" dirty="0" smtClean="0">
                <a:latin typeface="Comic Sans MS" pitchFamily="66" charset="0"/>
              </a:rPr>
              <a:t>Finally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714488"/>
            <a:ext cx="7854696" cy="4286280"/>
          </a:xfrm>
        </p:spPr>
        <p:txBody>
          <a:bodyPr/>
          <a:lstStyle/>
          <a:p>
            <a:pPr algn="l"/>
            <a:r>
              <a:rPr lang="en-GB" dirty="0" smtClean="0">
                <a:latin typeface="Comic Sans MS" pitchFamily="66" charset="0"/>
              </a:rPr>
              <a:t>Make sure everyone in the group likes the food you are taking, try it out before you go.</a:t>
            </a:r>
          </a:p>
          <a:p>
            <a:pPr algn="l"/>
            <a:r>
              <a:rPr lang="en-GB" dirty="0" smtClean="0">
                <a:latin typeface="Comic Sans MS" pitchFamily="66" charset="0"/>
              </a:rPr>
              <a:t>Pack your food so it does not get damaged and crushed.</a:t>
            </a:r>
          </a:p>
          <a:p>
            <a:pPr algn="l"/>
            <a:r>
              <a:rPr lang="en-GB" dirty="0" smtClean="0">
                <a:latin typeface="Comic Sans MS" pitchFamily="66" charset="0"/>
              </a:rPr>
              <a:t>Remember you will need all those calories, eat proper meals.</a:t>
            </a:r>
          </a:p>
          <a:p>
            <a:pPr algn="l"/>
            <a:r>
              <a:rPr lang="en-GB" dirty="0" smtClean="0">
                <a:latin typeface="Comic Sans MS" pitchFamily="66" charset="0"/>
              </a:rPr>
              <a:t>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4" name="Picture 3" descr="DofE expedi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6000768"/>
            <a:ext cx="1428760" cy="629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851648" cy="1143008"/>
          </a:xfrm>
        </p:spPr>
        <p:txBody>
          <a:bodyPr/>
          <a:lstStyle/>
          <a:p>
            <a:pPr algn="ctr"/>
            <a:endParaRPr lang="en-GB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GB" dirty="0">
              <a:latin typeface="Comic Sans MS" pitchFamily="66" charset="0"/>
            </a:endParaRPr>
          </a:p>
        </p:txBody>
      </p:sp>
      <p:pic>
        <p:nvPicPr>
          <p:cNvPr id="4" name="Picture 3" descr="DofE expedi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6000768"/>
            <a:ext cx="1428760" cy="629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851648" cy="1143008"/>
          </a:xfrm>
        </p:spPr>
        <p:txBody>
          <a:bodyPr/>
          <a:lstStyle/>
          <a:p>
            <a:pPr algn="ctr"/>
            <a:endParaRPr lang="en-GB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GB" dirty="0">
              <a:latin typeface="Comic Sans MS" pitchFamily="66" charset="0"/>
            </a:endParaRPr>
          </a:p>
        </p:txBody>
      </p:sp>
      <p:pic>
        <p:nvPicPr>
          <p:cNvPr id="4" name="Picture 3" descr="DofE expedi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6000768"/>
            <a:ext cx="1428760" cy="629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851648" cy="1143008"/>
          </a:xfrm>
        </p:spPr>
        <p:txBody>
          <a:bodyPr/>
          <a:lstStyle/>
          <a:p>
            <a:pPr algn="ctr"/>
            <a:r>
              <a:rPr lang="en-GB" dirty="0" smtClean="0">
                <a:latin typeface="Comic Sans MS" pitchFamily="66" charset="0"/>
              </a:rPr>
              <a:t>What Do You Need?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28802"/>
            <a:ext cx="7854696" cy="305233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dirty="0" smtClean="0">
                <a:latin typeface="Comic Sans MS" pitchFamily="66" charset="0"/>
              </a:rPr>
              <a:t>High energy intake – you will use 2-3000 calories each day on expedition.</a:t>
            </a:r>
          </a:p>
          <a:p>
            <a:pPr algn="l"/>
            <a:endParaRPr lang="en-GB" dirty="0" smtClean="0">
              <a:latin typeface="Comic Sans MS" pitchFamily="66" charset="0"/>
            </a:endParaRPr>
          </a:p>
          <a:p>
            <a:pPr algn="l"/>
            <a:r>
              <a:rPr lang="en-GB" dirty="0" smtClean="0">
                <a:latin typeface="Comic Sans MS" pitchFamily="66" charset="0"/>
              </a:rPr>
              <a:t>To keep the weight down as you will be carrying the food. Use dried foods and avoid tins. Remove as much packaging as possible.</a:t>
            </a:r>
          </a:p>
          <a:p>
            <a:pPr algn="l"/>
            <a:endParaRPr lang="en-GB" dirty="0" smtClean="0">
              <a:latin typeface="Comic Sans MS" pitchFamily="66" charset="0"/>
            </a:endParaRPr>
          </a:p>
          <a:p>
            <a:pPr algn="l"/>
            <a:r>
              <a:rPr lang="en-GB" dirty="0" smtClean="0">
                <a:latin typeface="Comic Sans MS" pitchFamily="66" charset="0"/>
              </a:rPr>
              <a:t>To work as groups.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4" name="Picture 3" descr="DofE expedi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6000768"/>
            <a:ext cx="1428760" cy="629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851648" cy="1143008"/>
          </a:xfrm>
        </p:spPr>
        <p:txBody>
          <a:bodyPr/>
          <a:lstStyle/>
          <a:p>
            <a:pPr algn="ctr"/>
            <a:r>
              <a:rPr lang="en-GB" dirty="0" smtClean="0">
                <a:latin typeface="Comic Sans MS" pitchFamily="66" charset="0"/>
              </a:rPr>
              <a:t>Planning a menu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857364"/>
            <a:ext cx="7854696" cy="3123772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latin typeface="Comic Sans MS" pitchFamily="66" charset="0"/>
              </a:rPr>
              <a:t>Fats – Highest energy content per 100g but not fun to eat on their own (think block of butter)</a:t>
            </a:r>
          </a:p>
          <a:p>
            <a:pPr algn="l"/>
            <a:r>
              <a:rPr lang="en-GB" dirty="0" smtClean="0">
                <a:latin typeface="Comic Sans MS" pitchFamily="66" charset="0"/>
              </a:rPr>
              <a:t>Include items such as cheese, nuts and meat</a:t>
            </a:r>
          </a:p>
          <a:p>
            <a:pPr algn="l"/>
            <a:endParaRPr lang="en-GB" dirty="0" smtClean="0">
              <a:latin typeface="Comic Sans MS" pitchFamily="66" charset="0"/>
            </a:endParaRPr>
          </a:p>
          <a:p>
            <a:pPr algn="l"/>
            <a:endParaRPr lang="en-GB" dirty="0">
              <a:latin typeface="Comic Sans MS" pitchFamily="66" charset="0"/>
            </a:endParaRPr>
          </a:p>
        </p:txBody>
      </p:sp>
      <p:pic>
        <p:nvPicPr>
          <p:cNvPr id="4" name="Picture 3" descr="DofE expedi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6000768"/>
            <a:ext cx="1428760" cy="629547"/>
          </a:xfrm>
          <a:prstGeom prst="rect">
            <a:avLst/>
          </a:prstGeom>
        </p:spPr>
      </p:pic>
      <p:sp>
        <p:nvSpPr>
          <p:cNvPr id="5122" name="AutoShape 2" descr="real foods mixed nuts in packets"/>
          <p:cNvSpPr>
            <a:spLocks noChangeAspect="1" noChangeArrowheads="1"/>
          </p:cNvSpPr>
          <p:nvPr/>
        </p:nvSpPr>
        <p:spPr bwMode="auto">
          <a:xfrm>
            <a:off x="34925" y="-1270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4" name="Picture 4" descr="http://ecx.images-amazon.com/images/I/41UaV5ugQ6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143380"/>
            <a:ext cx="926780" cy="2000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851648" cy="1143008"/>
          </a:xfrm>
        </p:spPr>
        <p:txBody>
          <a:bodyPr/>
          <a:lstStyle/>
          <a:p>
            <a:pPr algn="ctr"/>
            <a:r>
              <a:rPr lang="en-GB" dirty="0" smtClean="0">
                <a:latin typeface="Comic Sans MS" pitchFamily="66" charset="0"/>
              </a:rPr>
              <a:t>Planning a menu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857364"/>
            <a:ext cx="7854696" cy="3123772"/>
          </a:xfrm>
        </p:spPr>
        <p:txBody>
          <a:bodyPr>
            <a:normAutofit/>
          </a:bodyPr>
          <a:lstStyle/>
          <a:p>
            <a:pPr algn="l"/>
            <a:endParaRPr lang="en-GB" dirty="0" smtClean="0">
              <a:latin typeface="Comic Sans MS" pitchFamily="66" charset="0"/>
            </a:endParaRPr>
          </a:p>
          <a:p>
            <a:pPr algn="l"/>
            <a:r>
              <a:rPr lang="en-GB" dirty="0" smtClean="0">
                <a:latin typeface="Comic Sans MS" pitchFamily="66" charset="0"/>
              </a:rPr>
              <a:t>Protein – about half as much energy as fats, but can fill you up. Eggs and cheese are examples</a:t>
            </a:r>
          </a:p>
          <a:p>
            <a:pPr algn="l"/>
            <a:endParaRPr lang="en-GB" dirty="0" smtClean="0">
              <a:latin typeface="Comic Sans MS" pitchFamily="66" charset="0"/>
            </a:endParaRPr>
          </a:p>
          <a:p>
            <a:pPr algn="l"/>
            <a:endParaRPr lang="en-GB" dirty="0">
              <a:latin typeface="Comic Sans MS" pitchFamily="66" charset="0"/>
            </a:endParaRPr>
          </a:p>
        </p:txBody>
      </p:sp>
      <p:pic>
        <p:nvPicPr>
          <p:cNvPr id="4" name="Picture 3" descr="DofE expediti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6000768"/>
            <a:ext cx="1428760" cy="629547"/>
          </a:xfrm>
          <a:prstGeom prst="rect">
            <a:avLst/>
          </a:prstGeom>
        </p:spPr>
      </p:pic>
      <p:pic>
        <p:nvPicPr>
          <p:cNvPr id="2052" name="Picture 4" descr="Bel's 'mentally ill holidays' promotion backfir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748834"/>
            <a:ext cx="2000264" cy="1251778"/>
          </a:xfrm>
          <a:prstGeom prst="rect">
            <a:avLst/>
          </a:prstGeom>
          <a:noFill/>
        </p:spPr>
      </p:pic>
      <p:pic>
        <p:nvPicPr>
          <p:cNvPr id="2054" name="Picture 6" descr="Fire-Roasted Pepper and Onion Smoked Sausag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4286256"/>
            <a:ext cx="3357546" cy="1852246"/>
          </a:xfrm>
          <a:prstGeom prst="rect">
            <a:avLst/>
          </a:prstGeom>
          <a:noFill/>
        </p:spPr>
      </p:pic>
    </p:spTree>
    <p:controls>
      <p:control spid="2049" name="DefaultOcx" r:id="rId2" imgW="914400" imgH="228600"/>
      <p:control spid="2050" name="HTMLHidden1" r:id="rId3" imgW="914400" imgH="2286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851648" cy="1143008"/>
          </a:xfrm>
        </p:spPr>
        <p:txBody>
          <a:bodyPr/>
          <a:lstStyle/>
          <a:p>
            <a:pPr algn="ctr"/>
            <a:r>
              <a:rPr lang="en-GB" dirty="0" smtClean="0">
                <a:latin typeface="Comic Sans MS" pitchFamily="66" charset="0"/>
              </a:rPr>
              <a:t>Planning a menu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857364"/>
            <a:ext cx="7854696" cy="3123772"/>
          </a:xfrm>
        </p:spPr>
        <p:txBody>
          <a:bodyPr>
            <a:normAutofit/>
          </a:bodyPr>
          <a:lstStyle/>
          <a:p>
            <a:pPr algn="l"/>
            <a:endParaRPr lang="en-GB" dirty="0" smtClean="0">
              <a:latin typeface="Comic Sans MS" pitchFamily="66" charset="0"/>
            </a:endParaRPr>
          </a:p>
          <a:p>
            <a:pPr algn="l"/>
            <a:r>
              <a:rPr lang="en-GB" dirty="0" smtClean="0">
                <a:latin typeface="Comic Sans MS" pitchFamily="66" charset="0"/>
              </a:rPr>
              <a:t>Carbohydrates – will provide the bulk of your energy requirements. Will release energy into your system faster than fats and proteins especially if they have a high sugar content. </a:t>
            </a:r>
          </a:p>
          <a:p>
            <a:pPr algn="l"/>
            <a:r>
              <a:rPr lang="en-GB" dirty="0" smtClean="0">
                <a:latin typeface="Comic Sans MS" pitchFamily="66" charset="0"/>
              </a:rPr>
              <a:t>Include pasta, rice, bread, chocolate.</a:t>
            </a:r>
          </a:p>
          <a:p>
            <a:pPr algn="l"/>
            <a:endParaRPr lang="en-GB" dirty="0">
              <a:latin typeface="Comic Sans MS" pitchFamily="66" charset="0"/>
            </a:endParaRPr>
          </a:p>
        </p:txBody>
      </p:sp>
      <p:pic>
        <p:nvPicPr>
          <p:cNvPr id="4" name="Picture 3" descr="DofE expedi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6000768"/>
            <a:ext cx="1428760" cy="629547"/>
          </a:xfrm>
          <a:prstGeom prst="rect">
            <a:avLst/>
          </a:prstGeom>
        </p:spPr>
      </p:pic>
      <p:pic>
        <p:nvPicPr>
          <p:cNvPr id="1026" name="Picture 2" descr="http://upload.wikimedia.org/wikipedia/commons/thumb/9/97/Stale_bread.jpg/220px-Stale_bread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786322"/>
            <a:ext cx="1238258" cy="928694"/>
          </a:xfrm>
          <a:prstGeom prst="rect">
            <a:avLst/>
          </a:prstGeom>
          <a:noFill/>
        </p:spPr>
      </p:pic>
      <p:pic>
        <p:nvPicPr>
          <p:cNvPr id="1028" name="Picture 4" descr="http://lenscap67.photoshelter.com/img/pixe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3" y="-198438"/>
            <a:ext cx="9525" cy="9525"/>
          </a:xfrm>
          <a:prstGeom prst="rect">
            <a:avLst/>
          </a:prstGeom>
          <a:noFill/>
        </p:spPr>
      </p:pic>
      <p:pic>
        <p:nvPicPr>
          <p:cNvPr id="1030" name="Picture 6" descr="http://lenscap67.photoshelter.com/img/pixe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3" y="-198438"/>
            <a:ext cx="9525" cy="9525"/>
          </a:xfrm>
          <a:prstGeom prst="rect">
            <a:avLst/>
          </a:prstGeom>
          <a:noFill/>
        </p:spPr>
      </p:pic>
      <p:pic>
        <p:nvPicPr>
          <p:cNvPr id="1032" name="Picture 8" descr="Pasta Besler: Farfalle 100% Semoli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714356"/>
            <a:ext cx="1198132" cy="1381132"/>
          </a:xfrm>
          <a:prstGeom prst="rect">
            <a:avLst/>
          </a:prstGeom>
          <a:noFill/>
        </p:spPr>
      </p:pic>
      <p:pic>
        <p:nvPicPr>
          <p:cNvPr id="1034" name="Picture 10" descr="Knorr Rice Sides packet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5984" y="4643446"/>
            <a:ext cx="1209669" cy="1672353"/>
          </a:xfrm>
          <a:prstGeom prst="rect">
            <a:avLst/>
          </a:prstGeom>
          <a:noFill/>
        </p:spPr>
      </p:pic>
      <p:pic>
        <p:nvPicPr>
          <p:cNvPr id="1038" name="Picture 14" descr="Chocolate bars shrink as makers cut costs: Cadbury recently decreased the weight of its Dairy Milk chocolate bar from 49g to 45g while continuing to charge 59p. 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4071942"/>
            <a:ext cx="2047848" cy="1278254"/>
          </a:xfrm>
          <a:prstGeom prst="rect">
            <a:avLst/>
          </a:prstGeom>
          <a:noFill/>
        </p:spPr>
      </p:pic>
      <p:pic>
        <p:nvPicPr>
          <p:cNvPr id="1040" name="Picture 16" descr="Smash Instant Mashed Potato 280g tub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58082" y="571480"/>
            <a:ext cx="1619248" cy="1619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851648" cy="1143008"/>
          </a:xfrm>
        </p:spPr>
        <p:txBody>
          <a:bodyPr/>
          <a:lstStyle/>
          <a:p>
            <a:pPr algn="ctr"/>
            <a:r>
              <a:rPr lang="en-GB" dirty="0" smtClean="0">
                <a:latin typeface="Comic Sans MS" pitchFamily="66" charset="0"/>
              </a:rPr>
              <a:t>Breakfast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28802"/>
            <a:ext cx="7854696" cy="305233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dirty="0" smtClean="0">
                <a:latin typeface="Comic Sans MS" pitchFamily="66" charset="0"/>
              </a:rPr>
              <a:t>Porridge – buy instant porridge, put into a bag with some raisins to add interest, then make it in your cup.</a:t>
            </a:r>
          </a:p>
          <a:p>
            <a:pPr algn="l"/>
            <a:r>
              <a:rPr lang="en-GB" dirty="0" smtClean="0">
                <a:latin typeface="Comic Sans MS" pitchFamily="66" charset="0"/>
              </a:rPr>
              <a:t>Cereal – look for high energy content, put a portion in bag with some milk powder, then just add water.</a:t>
            </a:r>
          </a:p>
          <a:p>
            <a:pPr algn="l"/>
            <a:r>
              <a:rPr lang="en-GB" dirty="0" smtClean="0">
                <a:latin typeface="Comic Sans MS" pitchFamily="66" charset="0"/>
              </a:rPr>
              <a:t>Beans – weighty but can be very enjoyable on a cold wet morning!</a:t>
            </a:r>
          </a:p>
          <a:p>
            <a:pPr algn="l"/>
            <a:r>
              <a:rPr lang="en-GB" dirty="0" smtClean="0">
                <a:latin typeface="Comic Sans MS" pitchFamily="66" charset="0"/>
              </a:rPr>
              <a:t>Hard Boiled Eggs – Cook at home and bring with you, should be OK for 24hrs.</a:t>
            </a:r>
          </a:p>
          <a:p>
            <a:pPr algn="l"/>
            <a:endParaRPr lang="en-GB" dirty="0">
              <a:latin typeface="Comic Sans MS" pitchFamily="66" charset="0"/>
            </a:endParaRPr>
          </a:p>
        </p:txBody>
      </p:sp>
      <p:pic>
        <p:nvPicPr>
          <p:cNvPr id="4" name="Picture 3" descr="DofE expedi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6000768"/>
            <a:ext cx="1428760" cy="629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851648" cy="1143008"/>
          </a:xfrm>
        </p:spPr>
        <p:txBody>
          <a:bodyPr/>
          <a:lstStyle/>
          <a:p>
            <a:pPr algn="ctr"/>
            <a:r>
              <a:rPr lang="en-GB" dirty="0" smtClean="0">
                <a:latin typeface="Comic Sans MS" pitchFamily="66" charset="0"/>
              </a:rPr>
              <a:t>Lunch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785926"/>
            <a:ext cx="7854696" cy="3195210"/>
          </a:xfrm>
        </p:spPr>
        <p:txBody>
          <a:bodyPr/>
          <a:lstStyle/>
          <a:p>
            <a:pPr algn="l"/>
            <a:r>
              <a:rPr lang="en-GB" dirty="0" smtClean="0">
                <a:latin typeface="Comic Sans MS" pitchFamily="66" charset="0"/>
              </a:rPr>
              <a:t>Sandwiches – good for first day but will get squashed and go soggy for later on. Try croissants and pain au </a:t>
            </a:r>
            <a:r>
              <a:rPr lang="en-GB" dirty="0" err="1" smtClean="0">
                <a:latin typeface="Comic Sans MS" pitchFamily="66" charset="0"/>
              </a:rPr>
              <a:t>chocolat</a:t>
            </a:r>
            <a:r>
              <a:rPr lang="en-GB" dirty="0" smtClean="0">
                <a:latin typeface="Comic Sans MS" pitchFamily="66" charset="0"/>
              </a:rPr>
              <a:t>, they have high fat levels so provide lots of energy.</a:t>
            </a:r>
          </a:p>
          <a:p>
            <a:pPr algn="l"/>
            <a:r>
              <a:rPr lang="en-GB" dirty="0" smtClean="0">
                <a:latin typeface="Comic Sans MS" pitchFamily="66" charset="0"/>
              </a:rPr>
              <a:t>Try taking a bread product such as </a:t>
            </a:r>
            <a:r>
              <a:rPr lang="en-GB" dirty="0" err="1" smtClean="0">
                <a:latin typeface="Comic Sans MS" pitchFamily="66" charset="0"/>
              </a:rPr>
              <a:t>pitta</a:t>
            </a:r>
            <a:r>
              <a:rPr lang="en-GB" dirty="0" smtClean="0">
                <a:latin typeface="Comic Sans MS" pitchFamily="66" charset="0"/>
              </a:rPr>
              <a:t>, </a:t>
            </a:r>
            <a:r>
              <a:rPr lang="en-GB" dirty="0" err="1" smtClean="0">
                <a:latin typeface="Comic Sans MS" pitchFamily="66" charset="0"/>
              </a:rPr>
              <a:t>naan</a:t>
            </a:r>
            <a:r>
              <a:rPr lang="en-GB" dirty="0" smtClean="0">
                <a:latin typeface="Comic Sans MS" pitchFamily="66" charset="0"/>
              </a:rPr>
              <a:t>, oat cakes or thins then adding fillings such as tuna, mackerel, cold meat, cheese slices or wedges.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4" name="Picture 3" descr="DofE expedi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6000768"/>
            <a:ext cx="1428760" cy="629547"/>
          </a:xfrm>
          <a:prstGeom prst="rect">
            <a:avLst/>
          </a:prstGeom>
        </p:spPr>
      </p:pic>
      <p:pic>
        <p:nvPicPr>
          <p:cNvPr id="26626" name="Picture 2" descr="croissan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745162"/>
            <a:ext cx="3405157" cy="2112838"/>
          </a:xfrm>
          <a:prstGeom prst="rect">
            <a:avLst/>
          </a:prstGeom>
          <a:noFill/>
        </p:spPr>
      </p:pic>
      <p:pic>
        <p:nvPicPr>
          <p:cNvPr id="26628" name="Picture 4" descr="Image 2">
            <a:hlinkClick r:id="rId4" tooltip="Pain au chocolat Prime Saveur 60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630" y="428604"/>
            <a:ext cx="1675282" cy="1095377"/>
          </a:xfrm>
          <a:prstGeom prst="rect">
            <a:avLst/>
          </a:prstGeom>
          <a:noFill/>
        </p:spPr>
      </p:pic>
      <p:pic>
        <p:nvPicPr>
          <p:cNvPr id="26630" name="Picture 6" descr="Fish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4929198"/>
            <a:ext cx="2277697" cy="1571612"/>
          </a:xfrm>
          <a:prstGeom prst="rect">
            <a:avLst/>
          </a:prstGeom>
          <a:noFill/>
        </p:spPr>
      </p:pic>
      <p:pic>
        <p:nvPicPr>
          <p:cNvPr id="26632" name="Picture 8" descr="http://upload.wikimedia.org/wikipedia/commons/thumb/d/d0/Wrapped_American_cheese_slices.jpg/220px-Wrapped_American_cheese_slices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15206" y="285728"/>
            <a:ext cx="1569115" cy="1490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851648" cy="1143008"/>
          </a:xfrm>
        </p:spPr>
        <p:txBody>
          <a:bodyPr/>
          <a:lstStyle/>
          <a:p>
            <a:pPr algn="ctr"/>
            <a:r>
              <a:rPr lang="en-GB" dirty="0" smtClean="0">
                <a:latin typeface="Comic Sans MS" pitchFamily="66" charset="0"/>
              </a:rPr>
              <a:t>Dinner (2 courses)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785926"/>
            <a:ext cx="7854696" cy="4143404"/>
          </a:xfrm>
        </p:spPr>
        <p:txBody>
          <a:bodyPr/>
          <a:lstStyle/>
          <a:p>
            <a:pPr algn="l"/>
            <a:r>
              <a:rPr lang="en-GB" dirty="0" smtClean="0">
                <a:latin typeface="Comic Sans MS" pitchFamily="66" charset="0"/>
              </a:rPr>
              <a:t>Do not bring things that take a long time to cook, </a:t>
            </a:r>
            <a:r>
              <a:rPr lang="en-GB" dirty="0" err="1" smtClean="0">
                <a:latin typeface="Comic Sans MS" pitchFamily="66" charset="0"/>
              </a:rPr>
              <a:t>eg</a:t>
            </a:r>
            <a:r>
              <a:rPr lang="en-GB" dirty="0" smtClean="0">
                <a:latin typeface="Comic Sans MS" pitchFamily="66" charset="0"/>
              </a:rPr>
              <a:t> plain rice and pasta.</a:t>
            </a:r>
          </a:p>
          <a:p>
            <a:pPr algn="l"/>
            <a:r>
              <a:rPr lang="en-GB" dirty="0" smtClean="0">
                <a:latin typeface="Comic Sans MS" pitchFamily="66" charset="0"/>
              </a:rPr>
              <a:t>Use quick cook varieties with their own sauces.</a:t>
            </a:r>
          </a:p>
          <a:p>
            <a:pPr algn="l"/>
            <a:r>
              <a:rPr lang="en-GB" dirty="0" smtClean="0">
                <a:latin typeface="Comic Sans MS" pitchFamily="66" charset="0"/>
              </a:rPr>
              <a:t>Try instant potato or couscous.</a:t>
            </a:r>
          </a:p>
          <a:p>
            <a:pPr algn="l"/>
            <a:r>
              <a:rPr lang="en-GB" dirty="0" smtClean="0">
                <a:latin typeface="Comic Sans MS" pitchFamily="66" charset="0"/>
              </a:rPr>
              <a:t>Add variety and protein with tuna or smoked meats.</a:t>
            </a:r>
          </a:p>
          <a:p>
            <a:pPr algn="l"/>
            <a:r>
              <a:rPr lang="en-GB" dirty="0" smtClean="0">
                <a:latin typeface="Comic Sans MS" pitchFamily="66" charset="0"/>
              </a:rPr>
              <a:t>Cup of Soups are good starters and things like </a:t>
            </a:r>
            <a:r>
              <a:rPr lang="en-GB" dirty="0" err="1" smtClean="0">
                <a:latin typeface="Comic Sans MS" pitchFamily="66" charset="0"/>
              </a:rPr>
              <a:t>swiss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roll or chocolate cake </a:t>
            </a:r>
            <a:r>
              <a:rPr lang="en-GB" dirty="0" smtClean="0">
                <a:latin typeface="Comic Sans MS" pitchFamily="66" charset="0"/>
              </a:rPr>
              <a:t>and custard are nice </a:t>
            </a:r>
            <a:r>
              <a:rPr lang="en-GB" dirty="0" smtClean="0">
                <a:latin typeface="Comic Sans MS" pitchFamily="66" charset="0"/>
              </a:rPr>
              <a:t>treats at the end.</a:t>
            </a:r>
            <a:endParaRPr lang="en-GB" dirty="0" smtClean="0">
              <a:latin typeface="Comic Sans MS" pitchFamily="66" charset="0"/>
            </a:endParaRPr>
          </a:p>
          <a:p>
            <a:pPr algn="l"/>
            <a:endParaRPr lang="en-GB" dirty="0" smtClean="0">
              <a:latin typeface="Comic Sans MS" pitchFamily="66" charset="0"/>
            </a:endParaRPr>
          </a:p>
        </p:txBody>
      </p:sp>
      <p:pic>
        <p:nvPicPr>
          <p:cNvPr id="4" name="Picture 3" descr="DofE expedi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6000768"/>
            <a:ext cx="1428760" cy="629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851648" cy="1143008"/>
          </a:xfrm>
        </p:spPr>
        <p:txBody>
          <a:bodyPr/>
          <a:lstStyle/>
          <a:p>
            <a:pPr algn="ctr"/>
            <a:r>
              <a:rPr lang="en-GB" dirty="0" smtClean="0">
                <a:latin typeface="Comic Sans MS" pitchFamily="66" charset="0"/>
              </a:rPr>
              <a:t>Snacks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28802"/>
            <a:ext cx="7854696" cy="4000528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latin typeface="Comic Sans MS" pitchFamily="66" charset="0"/>
              </a:rPr>
              <a:t>It is important to keep your energy levels up during the day by snacking.</a:t>
            </a:r>
          </a:p>
          <a:p>
            <a:pPr algn="l"/>
            <a:r>
              <a:rPr lang="en-GB" dirty="0" smtClean="0">
                <a:latin typeface="Comic Sans MS" pitchFamily="66" charset="0"/>
              </a:rPr>
              <a:t>Nuts and trail mixes – lots of fats and energy.</a:t>
            </a:r>
          </a:p>
          <a:p>
            <a:pPr algn="l"/>
            <a:r>
              <a:rPr lang="en-GB" dirty="0" smtClean="0">
                <a:latin typeface="Comic Sans MS" pitchFamily="66" charset="0"/>
              </a:rPr>
              <a:t>Chocolate, except on the hottest of days.</a:t>
            </a:r>
          </a:p>
          <a:p>
            <a:pPr algn="l"/>
            <a:r>
              <a:rPr lang="en-GB" dirty="0" smtClean="0">
                <a:latin typeface="Comic Sans MS" pitchFamily="66" charset="0"/>
              </a:rPr>
              <a:t>Sweets – high sugar content will keep you going</a:t>
            </a:r>
          </a:p>
          <a:p>
            <a:pPr algn="l"/>
            <a:r>
              <a:rPr lang="en-GB" dirty="0" smtClean="0">
                <a:latin typeface="Comic Sans MS" pitchFamily="66" charset="0"/>
              </a:rPr>
              <a:t>Snack bars – look for high energy content.</a:t>
            </a:r>
          </a:p>
          <a:p>
            <a:pPr algn="l"/>
            <a:r>
              <a:rPr lang="en-GB" dirty="0" err="1" smtClean="0">
                <a:latin typeface="Comic Sans MS" pitchFamily="66" charset="0"/>
              </a:rPr>
              <a:t>Pepperami</a:t>
            </a:r>
            <a:r>
              <a:rPr lang="en-GB" dirty="0" smtClean="0">
                <a:latin typeface="Comic Sans MS" pitchFamily="66" charset="0"/>
              </a:rPr>
              <a:t> – or any other dried meat that does not need to be kept in a fridge.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4" name="Picture 3" descr="DofE expedi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6000768"/>
            <a:ext cx="1428760" cy="629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</TotalTime>
  <Words>641</Words>
  <Application>Microsoft Office PowerPoint</Application>
  <PresentationFormat>On-screen Show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Expedition Food</vt:lpstr>
      <vt:lpstr>What Do You Need?</vt:lpstr>
      <vt:lpstr>Planning a menu</vt:lpstr>
      <vt:lpstr>Planning a menu</vt:lpstr>
      <vt:lpstr>Planning a menu</vt:lpstr>
      <vt:lpstr>Breakfast </vt:lpstr>
      <vt:lpstr>Lunch</vt:lpstr>
      <vt:lpstr>Dinner (2 courses)</vt:lpstr>
      <vt:lpstr>Snacks</vt:lpstr>
      <vt:lpstr>Drinks</vt:lpstr>
      <vt:lpstr>Things to Avoid</vt:lpstr>
      <vt:lpstr>Finally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stewartp</dc:creator>
  <cp:lastModifiedBy>stewartp</cp:lastModifiedBy>
  <cp:revision>27</cp:revision>
  <dcterms:created xsi:type="dcterms:W3CDTF">2014-10-28T11:28:22Z</dcterms:created>
  <dcterms:modified xsi:type="dcterms:W3CDTF">2014-10-28T13:14:55Z</dcterms:modified>
</cp:coreProperties>
</file>