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9" r:id="rId3"/>
    <p:sldId id="284" r:id="rId4"/>
    <p:sldId id="285" r:id="rId5"/>
    <p:sldId id="286" r:id="rId6"/>
    <p:sldId id="287" r:id="rId7"/>
    <p:sldId id="288" r:id="rId8"/>
    <p:sldId id="290" r:id="rId9"/>
    <p:sldId id="289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8D63A1-738D-495E-BF38-02A9D911A435}">
          <p14:sldIdLst>
            <p14:sldId id="257"/>
            <p14:sldId id="269"/>
            <p14:sldId id="284"/>
            <p14:sldId id="285"/>
            <p14:sldId id="286"/>
            <p14:sldId id="287"/>
            <p14:sldId id="288"/>
            <p14:sldId id="290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mitchell1507@aol.com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78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2175BC-94A9-A3CC-7F76-43C6184490CB}" v="181" dt="2022-09-08T13:41:01.997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78668" autoAdjust="0"/>
  </p:normalViewPr>
  <p:slideViewPr>
    <p:cSldViewPr snapToGrid="0">
      <p:cViewPr varScale="1">
        <p:scale>
          <a:sx n="71" d="100"/>
          <a:sy n="71" d="100"/>
        </p:scale>
        <p:origin x="12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1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10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10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10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1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10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1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4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35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inginstincts.com/2012/07/stretching-tips-for-better-flexibility.html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8413" r="3066" b="8251"/>
          <a:stretch/>
        </p:blipFill>
        <p:spPr bwMode="auto">
          <a:xfrm>
            <a:off x="5889" y="0"/>
            <a:ext cx="12181009" cy="546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25847"/>
            <a:ext cx="12192000" cy="1216324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to Primary </a:t>
            </a:r>
            <a:r>
              <a:rPr lang="en-US" b="1" dirty="0" smtClean="0"/>
              <a:t>6</a:t>
            </a:r>
            <a:r>
              <a:rPr lang="en-US" b="1" dirty="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30B42-26B4-4C36-A778-1FDF50A8B453}"/>
              </a:ext>
            </a:extLst>
          </p:cNvPr>
          <p:cNvSpPr txBox="1"/>
          <p:nvPr/>
        </p:nvSpPr>
        <p:spPr>
          <a:xfrm>
            <a:off x="9661585" y="6165502"/>
            <a:ext cx="253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7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</a:t>
            </a:r>
            <a:r>
              <a:rPr lang="en-GB" sz="2400" b="1" dirty="0"/>
              <a:t>Sep </a:t>
            </a:r>
            <a:r>
              <a:rPr lang="en-GB" sz="2400" b="1" dirty="0" smtClean="0"/>
              <a:t>2023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1757-BF21-47C1-8908-6BD6D0BA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21" y="266700"/>
            <a:ext cx="10058402" cy="12192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Our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D7C25-646A-4394-82AE-C2C8828A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677841"/>
            <a:ext cx="7029915" cy="4678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Welcome to the Primary </a:t>
            </a:r>
            <a:r>
              <a:rPr lang="en-GB" sz="3200" dirty="0" smtClean="0">
                <a:solidFill>
                  <a:srgbClr val="FFFFFF"/>
                </a:solidFill>
              </a:rPr>
              <a:t>6 classroom</a:t>
            </a:r>
            <a:r>
              <a:rPr lang="en-GB" sz="3200" dirty="0">
                <a:solidFill>
                  <a:srgbClr val="FFFFFF"/>
                </a:solidFill>
              </a:rPr>
              <a:t>. </a:t>
            </a:r>
          </a:p>
          <a:p>
            <a:pPr>
              <a:buFontTx/>
              <a:buChar char="-"/>
            </a:pPr>
            <a:r>
              <a:rPr lang="en-GB" sz="3200" dirty="0" smtClean="0">
                <a:solidFill>
                  <a:srgbClr val="FFFFFF"/>
                </a:solidFill>
              </a:rPr>
              <a:t>We </a:t>
            </a:r>
            <a:r>
              <a:rPr lang="en-GB" sz="3200" dirty="0">
                <a:solidFill>
                  <a:srgbClr val="FFFFFF"/>
                </a:solidFill>
              </a:rPr>
              <a:t>take PRIDE in our </a:t>
            </a:r>
            <a:r>
              <a:rPr lang="en-GB" sz="3200" dirty="0" smtClean="0">
                <a:solidFill>
                  <a:srgbClr val="FFFFFF"/>
                </a:solidFill>
              </a:rPr>
              <a:t>classroom and </a:t>
            </a:r>
            <a:r>
              <a:rPr lang="en-GB" sz="3200" dirty="0">
                <a:solidFill>
                  <a:srgbClr val="FFFFFF"/>
                </a:solidFill>
              </a:rPr>
              <a:t>have a number of class jobs to ensure everyone respects our learning environment.</a:t>
            </a: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7859" y="1559859"/>
            <a:ext cx="3092823" cy="42358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0"/>
          <a:stretch/>
        </p:blipFill>
        <p:spPr>
          <a:xfrm>
            <a:off x="8417858" y="1559858"/>
            <a:ext cx="3092823" cy="42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4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1757-BF21-47C1-8908-6BD6D0BA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21" y="266700"/>
            <a:ext cx="10058402" cy="12192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Our Library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D7C25-646A-4394-82AE-C2C8828A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677841"/>
            <a:ext cx="7029915" cy="46786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Our library area is a cosy spot filled with great fiction and non-fiction books.</a:t>
            </a:r>
          </a:p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We have a library monitor who is in charge of keeping it looking great!</a:t>
            </a:r>
          </a:p>
          <a:p>
            <a:pPr>
              <a:buFontTx/>
              <a:buChar char="-"/>
            </a:pPr>
            <a:endParaRPr lang="en-GB" sz="32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0965" y="1734671"/>
            <a:ext cx="3415552" cy="37786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628093" y="3359095"/>
            <a:ext cx="192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photo</a:t>
            </a:r>
          </a:p>
        </p:txBody>
      </p:sp>
      <p:pic>
        <p:nvPicPr>
          <p:cNvPr id="4" name="Picture 6" descr="A picture containing text, indoor, floor&#10;&#10;Description automatically generated">
            <a:extLst>
              <a:ext uri="{FF2B5EF4-FFF2-40B4-BE49-F238E27FC236}">
                <a16:creationId xmlns:a16="http://schemas.microsoft.com/office/drawing/2014/main" id="{6AD1842E-0B90-8FC3-F30E-BE4772387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188" y="1710836"/>
            <a:ext cx="3448049" cy="385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1757-BF21-47C1-8908-6BD6D0BA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21" y="266700"/>
            <a:ext cx="10058402" cy="12192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Numeracy Working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D7C25-646A-4394-82AE-C2C8828A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677841"/>
            <a:ext cx="7029915" cy="46786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Our Numeracy working wall adapts with our current learning.</a:t>
            </a:r>
          </a:p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We are currently working on place value up to 5 digit numbers. </a:t>
            </a:r>
          </a:p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We are building up a bank of Numeracy resources to help us with our learning.</a:t>
            </a:r>
          </a:p>
          <a:p>
            <a:pPr>
              <a:buFontTx/>
              <a:buChar char="-"/>
            </a:pPr>
            <a:endParaRPr lang="en-GB" sz="32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0965" y="1734671"/>
            <a:ext cx="3415552" cy="37786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628093" y="3359095"/>
            <a:ext cx="192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photo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29" y="1734671"/>
            <a:ext cx="3711388" cy="4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1757-BF21-47C1-8908-6BD6D0BA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21" y="266700"/>
            <a:ext cx="10058402" cy="12192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Literacy Working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D7C25-646A-4394-82AE-C2C8828A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677841"/>
            <a:ext cx="7029915" cy="46786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Our Literacy working wall displays lots of helpful aids that we can use to help us in our Literacy work.</a:t>
            </a:r>
          </a:p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Why not have a go at some diacritical marking or spell using </a:t>
            </a:r>
            <a:r>
              <a:rPr lang="en-GB" sz="3200" dirty="0" err="1">
                <a:solidFill>
                  <a:srgbClr val="FFFFFF"/>
                </a:solidFill>
              </a:rPr>
              <a:t>Elkonin</a:t>
            </a:r>
            <a:r>
              <a:rPr lang="en-GB" sz="3200" dirty="0">
                <a:solidFill>
                  <a:srgbClr val="FFFFFF"/>
                </a:solidFill>
              </a:rPr>
              <a:t> boxes! </a:t>
            </a:r>
          </a:p>
          <a:p>
            <a:pPr>
              <a:buFontTx/>
              <a:buChar char="-"/>
            </a:pPr>
            <a:endParaRPr lang="en-GB" sz="32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sz="32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AutoShape 2" descr="A Guide to Active Phonics and Spelling in Muiredge Primary Stages 1-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A Guide to Active Phonics and Spelling in Muiredge Primary Stages 1-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A Guide to Active Phonics and Spelling in Muiredge Primary Stages 1-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A Guide to Active Phonics and Spelling in Muiredge Primary Stages 1-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29" y="4178111"/>
            <a:ext cx="3684480" cy="18596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29" y="1541088"/>
            <a:ext cx="3684480" cy="25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1757-BF21-47C1-8908-6BD6D0BA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0"/>
            <a:ext cx="11253963" cy="14859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FFFF"/>
                </a:solidFill>
              </a:rPr>
              <a:t>Divided City</a:t>
            </a:r>
            <a:endParaRPr lang="en-GB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D7C25-646A-4394-82AE-C2C8828A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677841"/>
            <a:ext cx="7029915" cy="46786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Our class novel this term is </a:t>
            </a:r>
            <a:r>
              <a:rPr lang="en-GB" sz="3200" dirty="0" smtClean="0">
                <a:solidFill>
                  <a:srgbClr val="FFFFFF"/>
                </a:solidFill>
              </a:rPr>
              <a:t>‘Divided City’ by Theresa </a:t>
            </a:r>
            <a:r>
              <a:rPr lang="en-GB" sz="3200" dirty="0" err="1" smtClean="0">
                <a:solidFill>
                  <a:srgbClr val="FFFFFF"/>
                </a:solidFill>
              </a:rPr>
              <a:t>Breslin</a:t>
            </a:r>
            <a:r>
              <a:rPr lang="en-GB" sz="3200" dirty="0" smtClean="0">
                <a:solidFill>
                  <a:srgbClr val="FFFFFF"/>
                </a:solidFill>
              </a:rPr>
              <a:t>. </a:t>
            </a:r>
            <a:endParaRPr lang="en-GB" sz="32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The novel is set </a:t>
            </a:r>
            <a:r>
              <a:rPr lang="en-GB" sz="3200" dirty="0" smtClean="0">
                <a:solidFill>
                  <a:srgbClr val="FFFFFF"/>
                </a:solidFill>
              </a:rPr>
              <a:t>in the city of Glasgow.</a:t>
            </a:r>
            <a:endParaRPr lang="en-GB" sz="32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Check out our jotters to see some of our Literacy work.</a:t>
            </a:r>
          </a:p>
          <a:p>
            <a:pPr>
              <a:buFontTx/>
              <a:buChar char="-"/>
            </a:pPr>
            <a:endParaRPr lang="en-GB" sz="32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sz="32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6" name="Picture 2" descr="Divided City eBook : Breslin, Theresa: Amazon.co.uk: Kindle Sto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r="18252"/>
          <a:stretch/>
        </p:blipFill>
        <p:spPr bwMode="auto">
          <a:xfrm>
            <a:off x="8673353" y="1775012"/>
            <a:ext cx="2662518" cy="41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1757-BF21-47C1-8908-6BD6D0BA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21" y="266700"/>
            <a:ext cx="10058402" cy="12192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FFFF"/>
                </a:solidFill>
              </a:rPr>
              <a:t>The Eighties</a:t>
            </a:r>
            <a:endParaRPr lang="en-GB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D7C25-646A-4394-82AE-C2C8828A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677841"/>
            <a:ext cx="7029915" cy="46786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We have chosen </a:t>
            </a:r>
            <a:r>
              <a:rPr lang="en-GB" sz="3200" dirty="0" smtClean="0">
                <a:solidFill>
                  <a:srgbClr val="FFFFFF"/>
                </a:solidFill>
              </a:rPr>
              <a:t>‘The 80’s’ </a:t>
            </a:r>
            <a:r>
              <a:rPr lang="en-GB" sz="3200" dirty="0">
                <a:solidFill>
                  <a:srgbClr val="FFFFFF"/>
                </a:solidFill>
              </a:rPr>
              <a:t>as our Term 1 topic. </a:t>
            </a:r>
          </a:p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We are investigating </a:t>
            </a:r>
            <a:r>
              <a:rPr lang="en-GB" sz="3200" dirty="0" smtClean="0">
                <a:solidFill>
                  <a:srgbClr val="FFFFFF"/>
                </a:solidFill>
              </a:rPr>
              <a:t>different aspects of the past and will be comparing them to modern times.</a:t>
            </a:r>
            <a:endParaRPr lang="en-GB" sz="32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sz="32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7421" r="-794" b="20136"/>
          <a:stretch/>
        </p:blipFill>
        <p:spPr>
          <a:xfrm>
            <a:off x="7933766" y="1623417"/>
            <a:ext cx="3361764" cy="32713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29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30E0-4B40-847E-3FE1-304ADFC6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 days</a:t>
            </a:r>
            <a:endParaRPr lang="en-US" dirty="0"/>
          </a:p>
        </p:txBody>
      </p:sp>
      <p:pic>
        <p:nvPicPr>
          <p:cNvPr id="9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7E6DE001-FDA5-614D-798F-2C6889FDE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8090" y="2003477"/>
            <a:ext cx="4845207" cy="419576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40762-E52E-1211-8237-FB105606B7D0}"/>
              </a:ext>
            </a:extLst>
          </p:cNvPr>
          <p:cNvSpPr txBox="1"/>
          <p:nvPr/>
        </p:nvSpPr>
        <p:spPr>
          <a:xfrm>
            <a:off x="1216742" y="2126225"/>
            <a:ext cx="4940709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Gym days are </a:t>
            </a:r>
            <a:r>
              <a:rPr lang="en-GB" sz="3200" dirty="0" smtClean="0"/>
              <a:t>Tuesday </a:t>
            </a:r>
            <a:r>
              <a:rPr lang="en-GB" sz="3200" dirty="0"/>
              <a:t>and Thursday. Please bring in a change of clothing.</a:t>
            </a:r>
          </a:p>
        </p:txBody>
      </p:sp>
    </p:spTree>
    <p:extLst>
      <p:ext uri="{BB962C8B-B14F-4D97-AF65-F5344CB8AC3E}">
        <p14:creationId xmlns:p14="http://schemas.microsoft.com/office/powerpoint/2010/main" val="4492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1757-BF21-47C1-8908-6BD6D0BA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21" y="266700"/>
            <a:ext cx="10058402" cy="1219200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D7C25-646A-4394-82AE-C2C8828A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677841"/>
            <a:ext cx="7029915" cy="46786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200" dirty="0" smtClean="0">
                <a:solidFill>
                  <a:srgbClr val="FFFFFF"/>
                </a:solidFill>
              </a:rPr>
              <a:t>Homework will </a:t>
            </a:r>
            <a:r>
              <a:rPr lang="en-GB" sz="3200" dirty="0">
                <a:solidFill>
                  <a:srgbClr val="FFFFFF"/>
                </a:solidFill>
              </a:rPr>
              <a:t>be a mixture of Literacy (Spelling and Reading), Numeracy and the occasional IDL related task.</a:t>
            </a:r>
          </a:p>
          <a:p>
            <a:pPr>
              <a:buFontTx/>
              <a:buChar char="-"/>
            </a:pPr>
            <a:r>
              <a:rPr lang="en-GB" sz="3200" dirty="0">
                <a:solidFill>
                  <a:srgbClr val="FFFFFF"/>
                </a:solidFill>
              </a:rPr>
              <a:t>Homework will be </a:t>
            </a:r>
            <a:r>
              <a:rPr lang="en-GB" sz="3200" dirty="0" smtClean="0">
                <a:solidFill>
                  <a:srgbClr val="FFFFFF"/>
                </a:solidFill>
              </a:rPr>
              <a:t>accessed via the school blog.</a:t>
            </a:r>
          </a:p>
          <a:p>
            <a:pPr marL="0" indent="0">
              <a:buNone/>
            </a:pPr>
            <a:endParaRPr lang="en-GB" sz="32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FFFF"/>
                </a:solidFill>
              </a:rPr>
              <a:t>*Search ‘Hillhead Blog’*</a:t>
            </a:r>
            <a:endParaRPr lang="en-GB" sz="3200" b="1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sz="32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sz="32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262" t="14643" r="36028" b="7502"/>
          <a:stretch/>
        </p:blipFill>
        <p:spPr>
          <a:xfrm>
            <a:off x="7839634" y="1485900"/>
            <a:ext cx="3993777" cy="48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1235</TotalTime>
  <Words>285</Words>
  <Application>Microsoft Office PowerPoint</Application>
  <PresentationFormat>Widescreen</PresentationFormat>
  <Paragraphs>48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Segoe Print</vt:lpstr>
      <vt:lpstr>Wingdings 3</vt:lpstr>
      <vt:lpstr>Ion</vt:lpstr>
      <vt:lpstr>to Primary 6!</vt:lpstr>
      <vt:lpstr>Our Classroom</vt:lpstr>
      <vt:lpstr>Our Library Area</vt:lpstr>
      <vt:lpstr>Numeracy Working Wall</vt:lpstr>
      <vt:lpstr>Literacy Working Wall</vt:lpstr>
      <vt:lpstr>Divided City</vt:lpstr>
      <vt:lpstr>The Eighties</vt:lpstr>
      <vt:lpstr>PE days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Hillhead Primary’s Journey Towards Becoming a Rights Respecting School</dc:title>
  <dc:creator>Louise Mitchell</dc:creator>
  <cp:lastModifiedBy>Mr McKay</cp:lastModifiedBy>
  <cp:revision>130</cp:revision>
  <cp:lastPrinted>2019-10-08T21:31:34Z</cp:lastPrinted>
  <dcterms:created xsi:type="dcterms:W3CDTF">2018-01-21T21:14:08Z</dcterms:created>
  <dcterms:modified xsi:type="dcterms:W3CDTF">2023-09-06T15:59:58Z</dcterms:modified>
</cp:coreProperties>
</file>