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2" r:id="rId3"/>
    <p:sldId id="275" r:id="rId4"/>
    <p:sldId id="276" r:id="rId5"/>
    <p:sldId id="277" r:id="rId6"/>
    <p:sldId id="278" r:id="rId7"/>
    <p:sldId id="279" r:id="rId8"/>
    <p:sldId id="280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9C"/>
    <a:srgbClr val="0076B0"/>
    <a:srgbClr val="90C8E5"/>
    <a:srgbClr val="47B1E5"/>
    <a:srgbClr val="E51E21"/>
    <a:srgbClr val="BF0A2A"/>
    <a:srgbClr val="009640"/>
    <a:srgbClr val="01407D"/>
    <a:srgbClr val="007AC2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84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early-social-studies/curriculum-for-excellence-early-social-studies-people-place-and-environment/scotland-people-place-and-environment-social-studies-early-scotland-cf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-social-studies/curriculum-for-excellence-early-social-studies-people-place-and-environment/scotland-people-place-and-environment-social-studies-early-scotland-cf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10A4AA63-1EEF-4250-841A-0435C9E6C9EC}"/>
              </a:ext>
            </a:extLst>
          </p:cNvPr>
          <p:cNvSpPr/>
          <p:nvPr userDrawn="1"/>
        </p:nvSpPr>
        <p:spPr>
          <a:xfrm>
            <a:off x="91440" y="6026727"/>
            <a:ext cx="1180408" cy="629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06487" y="3075709"/>
            <a:ext cx="1180408" cy="629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956" y="518538"/>
            <a:ext cx="8220075" cy="716795"/>
          </a:xfrm>
        </p:spPr>
        <p:txBody>
          <a:bodyPr>
            <a:noAutofit/>
          </a:bodyPr>
          <a:lstStyle/>
          <a:p>
            <a:r>
              <a:rPr lang="en-GB" i="0" u="none" strike="noStrike" dirty="0">
                <a:solidFill>
                  <a:srgbClr val="00649C"/>
                </a:solidFill>
                <a:effectLst/>
                <a:latin typeface="+mn-lt"/>
              </a:rPr>
              <a:t>Scottish Food and Drink</a:t>
            </a:r>
            <a:endParaRPr lang="en-GB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54A59E-CAAB-4C21-B08B-5056E13FF404}"/>
              </a:ext>
            </a:extLst>
          </p:cNvPr>
          <p:cNvSpPr txBox="1"/>
          <p:nvPr/>
        </p:nvSpPr>
        <p:spPr>
          <a:xfrm>
            <a:off x="1099333" y="1148673"/>
            <a:ext cx="7080308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1600" b="0" i="0" dirty="0">
                <a:effectLst/>
              </a:rPr>
              <a:t>Many parts of Scotland are covered in farmland. Those farms produce lots of ingredients that make some famous Scottish foods and drinks. Some of the farms keep animals.</a:t>
            </a:r>
          </a:p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1600" b="0" i="0" u="none" strike="noStrike" dirty="0">
                <a:effectLst/>
              </a:rPr>
              <a:t>Click on each animal to reveal text box.</a:t>
            </a:r>
            <a:endParaRPr lang="en-GB" sz="1600" b="0" dirty="0">
              <a:effectLst/>
            </a:endParaRPr>
          </a:p>
          <a:p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6" name="Rounded Rectangle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419957-27F3-482C-8FC1-CAAD9C6F01CF}"/>
              </a:ext>
            </a:extLst>
          </p:cNvPr>
          <p:cNvSpPr/>
          <p:nvPr/>
        </p:nvSpPr>
        <p:spPr>
          <a:xfrm>
            <a:off x="1587990" y="2598328"/>
            <a:ext cx="2581255" cy="983495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r>
              <a:rPr lang="en-GB" sz="1800" b="0" i="0" u="none" strike="noStrike" dirty="0">
                <a:solidFill>
                  <a:schemeClr val="tx1"/>
                </a:solidFill>
                <a:effectLst/>
              </a:rPr>
              <a:t>Sheep are used for meat and wool.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6388ED-48A8-4A61-9C3B-7F28E13B5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3" y="2520412"/>
            <a:ext cx="1061208" cy="1144268"/>
          </a:xfrm>
          <a:prstGeom prst="rect">
            <a:avLst/>
          </a:prstGeom>
        </p:spPr>
      </p:pic>
      <p:sp>
        <p:nvSpPr>
          <p:cNvPr id="37" name="Rounded Rectangle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0FF2434-EA9A-4879-891C-6CD579E11248}"/>
              </a:ext>
            </a:extLst>
          </p:cNvPr>
          <p:cNvSpPr/>
          <p:nvPr/>
        </p:nvSpPr>
        <p:spPr>
          <a:xfrm>
            <a:off x="1587989" y="3998206"/>
            <a:ext cx="2581255" cy="983495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Chickens are used for meat and eggs.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18B63F-C62A-46F0-A875-C293DA25D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4" y="3917386"/>
            <a:ext cx="1061208" cy="1081093"/>
          </a:xfrm>
          <a:prstGeom prst="rect">
            <a:avLst/>
          </a:prstGeom>
        </p:spPr>
      </p:pic>
      <p:sp>
        <p:nvSpPr>
          <p:cNvPr id="40" name="Rounded Rectangle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41EFDE6-6580-4946-A16E-C8775CF61798}"/>
              </a:ext>
            </a:extLst>
          </p:cNvPr>
          <p:cNvSpPr/>
          <p:nvPr/>
        </p:nvSpPr>
        <p:spPr>
          <a:xfrm>
            <a:off x="1670910" y="5255566"/>
            <a:ext cx="2581255" cy="983495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Cows are used for meat and milk.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FD33A9-F585-4AF5-9A5F-A3EA1DA4B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5" y="5242581"/>
            <a:ext cx="1450720" cy="1085149"/>
          </a:xfrm>
          <a:prstGeom prst="rect">
            <a:avLst/>
          </a:prstGeom>
        </p:spPr>
      </p:pic>
      <p:sp>
        <p:nvSpPr>
          <p:cNvPr id="41" name="Rounded Rectangle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656FEDBD-6108-41AA-9C4C-B938843CF466}"/>
              </a:ext>
            </a:extLst>
          </p:cNvPr>
          <p:cNvSpPr/>
          <p:nvPr/>
        </p:nvSpPr>
        <p:spPr>
          <a:xfrm>
            <a:off x="5405686" y="2598328"/>
            <a:ext cx="3217441" cy="1113332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72000" bIns="72000" anchor="ctr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Lots of different fruits and vegetables are grown on Scottish farms.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35D5902-322B-4CED-BA61-52175503A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55" y="2545486"/>
            <a:ext cx="1061207" cy="897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D171E11-62EE-47CF-B7B4-4BBD60EC60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573">
            <a:off x="4903015" y="2616717"/>
            <a:ext cx="1012318" cy="8462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B8E093D-9C8A-42B1-B9D8-8E474E5E30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98" y="3059547"/>
            <a:ext cx="812956" cy="6298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B4EED49-7A97-4620-AC0B-91DE2297C4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08" y="3106456"/>
            <a:ext cx="634380" cy="582972"/>
          </a:xfrm>
          <a:prstGeom prst="rect">
            <a:avLst/>
          </a:prstGeom>
        </p:spPr>
      </p:pic>
      <p:sp>
        <p:nvSpPr>
          <p:cNvPr id="42" name="Rounded Rectangle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F2729A-939D-47BC-908D-5D7B4777E0F1}"/>
              </a:ext>
            </a:extLst>
          </p:cNvPr>
          <p:cNvSpPr/>
          <p:nvPr/>
        </p:nvSpPr>
        <p:spPr>
          <a:xfrm>
            <a:off x="5344970" y="3836372"/>
            <a:ext cx="3278157" cy="1373008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Wheat, which is used in many cereals is also grown in Scotland.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F869916-0CB9-4009-AF5C-1A78E943C5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52" y="3917386"/>
            <a:ext cx="1236805" cy="13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i="0" u="none" strike="noStrike" dirty="0">
                <a:solidFill>
                  <a:srgbClr val="00649C"/>
                </a:solidFill>
                <a:effectLst/>
                <a:latin typeface="+mn-lt"/>
              </a:rPr>
              <a:t>Menu</a:t>
            </a:r>
            <a:endParaRPr lang="en-GB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20" name="Rounded Rectangle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B8CE7DAC-E240-410F-BC42-BCAF9EA52D77}"/>
              </a:ext>
            </a:extLst>
          </p:cNvPr>
          <p:cNvSpPr/>
          <p:nvPr/>
        </p:nvSpPr>
        <p:spPr>
          <a:xfrm>
            <a:off x="1396721" y="1438529"/>
            <a:ext cx="2365375" cy="593982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Breakfast</a:t>
            </a:r>
          </a:p>
        </p:txBody>
      </p:sp>
      <p:sp>
        <p:nvSpPr>
          <p:cNvPr id="21" name="Rounded Rectangle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F8E734D7-AA50-4EEE-88F0-2694EA7F2CC6}"/>
              </a:ext>
            </a:extLst>
          </p:cNvPr>
          <p:cNvSpPr/>
          <p:nvPr/>
        </p:nvSpPr>
        <p:spPr>
          <a:xfrm>
            <a:off x="1396720" y="2634802"/>
            <a:ext cx="2365375" cy="593982"/>
          </a:xfrm>
          <a:prstGeom prst="roundRect">
            <a:avLst>
              <a:gd name="adj" fmla="val 50000"/>
            </a:avLst>
          </a:prstGeom>
          <a:solidFill>
            <a:srgbClr val="47B1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Lunch</a:t>
            </a:r>
          </a:p>
        </p:txBody>
      </p:sp>
      <p:sp>
        <p:nvSpPr>
          <p:cNvPr id="24" name="Rounded Rectangle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7C847D2-CAB0-4E66-ABCD-4A4DDC79336B}"/>
              </a:ext>
            </a:extLst>
          </p:cNvPr>
          <p:cNvSpPr/>
          <p:nvPr/>
        </p:nvSpPr>
        <p:spPr>
          <a:xfrm>
            <a:off x="1396719" y="4665359"/>
            <a:ext cx="2365375" cy="593982"/>
          </a:xfrm>
          <a:prstGeom prst="roundRect">
            <a:avLst>
              <a:gd name="adj" fmla="val 50000"/>
            </a:avLst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Dinner</a:t>
            </a:r>
          </a:p>
        </p:txBody>
      </p:sp>
      <p:sp>
        <p:nvSpPr>
          <p:cNvPr id="25" name="Rounded Rectangle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7E82EA7D-5285-4078-94C3-41DB63862737}"/>
              </a:ext>
            </a:extLst>
          </p:cNvPr>
          <p:cNvSpPr/>
          <p:nvPr/>
        </p:nvSpPr>
        <p:spPr>
          <a:xfrm>
            <a:off x="5182269" y="1438529"/>
            <a:ext cx="2365375" cy="59398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Sweet Treats</a:t>
            </a:r>
          </a:p>
        </p:txBody>
      </p:sp>
      <p:sp>
        <p:nvSpPr>
          <p:cNvPr id="27" name="Rounded Rectangl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A49F67FB-983D-4C73-924B-3E461BA0D84A}"/>
              </a:ext>
            </a:extLst>
          </p:cNvPr>
          <p:cNvSpPr/>
          <p:nvPr/>
        </p:nvSpPr>
        <p:spPr>
          <a:xfrm>
            <a:off x="5182269" y="3601846"/>
            <a:ext cx="2365375" cy="593982"/>
          </a:xfrm>
          <a:prstGeom prst="roundRect">
            <a:avLst>
              <a:gd name="adj" fmla="val 50000"/>
            </a:avLst>
          </a:prstGeom>
          <a:solidFill>
            <a:srgbClr val="0140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To Drink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F9D1B8-72F0-4A6D-800E-5B560C13DC04}"/>
              </a:ext>
            </a:extLst>
          </p:cNvPr>
          <p:cNvSpPr txBox="1"/>
          <p:nvPr/>
        </p:nvSpPr>
        <p:spPr>
          <a:xfrm>
            <a:off x="1610583" y="2091544"/>
            <a:ext cx="15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Porridge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408CF1-28D8-4D47-BE56-914653747DD0}"/>
              </a:ext>
            </a:extLst>
          </p:cNvPr>
          <p:cNvSpPr txBox="1"/>
          <p:nvPr/>
        </p:nvSpPr>
        <p:spPr>
          <a:xfrm>
            <a:off x="1579230" y="3259846"/>
            <a:ext cx="2986689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Oatcakes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Cock-a-leekie soup</a:t>
            </a:r>
            <a:endParaRPr lang="en-GB" dirty="0">
              <a:solidFill>
                <a:srgbClr val="000000"/>
              </a:solidFill>
            </a:endParaRP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Cullen skink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487447F-3731-4201-B7BB-FFD48E4B35F8}"/>
              </a:ext>
            </a:extLst>
          </p:cNvPr>
          <p:cNvSpPr txBox="1"/>
          <p:nvPr/>
        </p:nvSpPr>
        <p:spPr>
          <a:xfrm>
            <a:off x="1518098" y="5184460"/>
            <a:ext cx="3322452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Haggis, neeps and tatties</a:t>
            </a: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Stovies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Scotch pie</a:t>
            </a: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07AA66E-87CC-448E-BCE5-75836B78FE97}"/>
              </a:ext>
            </a:extLst>
          </p:cNvPr>
          <p:cNvSpPr txBox="1"/>
          <p:nvPr/>
        </p:nvSpPr>
        <p:spPr>
          <a:xfrm>
            <a:off x="5485091" y="2057563"/>
            <a:ext cx="2986689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Shortbread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Tablet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Clootie dumpling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EC91B38-64F0-42C1-B1B9-496AF54C4992}"/>
              </a:ext>
            </a:extLst>
          </p:cNvPr>
          <p:cNvSpPr txBox="1"/>
          <p:nvPr/>
        </p:nvSpPr>
        <p:spPr>
          <a:xfrm>
            <a:off x="5514101" y="4296027"/>
            <a:ext cx="15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Irn</a:t>
            </a:r>
            <a:r>
              <a:rPr lang="en-GB" dirty="0"/>
              <a:t> Bru</a:t>
            </a:r>
          </a:p>
        </p:txBody>
      </p:sp>
    </p:spTree>
    <p:extLst>
      <p:ext uri="{BB962C8B-B14F-4D97-AF65-F5344CB8AC3E}">
        <p14:creationId xmlns:p14="http://schemas.microsoft.com/office/powerpoint/2010/main" val="35558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i="0" u="none" strike="noStrike" dirty="0">
                <a:solidFill>
                  <a:srgbClr val="00649C"/>
                </a:solidFill>
                <a:effectLst/>
                <a:latin typeface="+mn-lt"/>
              </a:rPr>
              <a:t>Breakfast</a:t>
            </a:r>
            <a:endParaRPr lang="en-GB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3C9E05A1-CA6C-4AB6-A860-D46ACAB0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9" y="505104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9F64EC0-3897-4C1B-8241-72611DD6114A}"/>
              </a:ext>
            </a:extLst>
          </p:cNvPr>
          <p:cNvSpPr/>
          <p:nvPr/>
        </p:nvSpPr>
        <p:spPr>
          <a:xfrm>
            <a:off x="531584" y="535434"/>
            <a:ext cx="215564" cy="215564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/>
              <a:t>&lt;</a:t>
            </a:r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4CBD97-F2DA-40E9-9F9A-371BF987BAEF}"/>
              </a:ext>
            </a:extLst>
          </p:cNvPr>
          <p:cNvSpPr/>
          <p:nvPr/>
        </p:nvSpPr>
        <p:spPr>
          <a:xfrm>
            <a:off x="531584" y="538596"/>
            <a:ext cx="716148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A021D87B-4541-4256-8308-79D9228E9EC7}"/>
              </a:ext>
            </a:extLst>
          </p:cNvPr>
          <p:cNvSpPr/>
          <p:nvPr/>
        </p:nvSpPr>
        <p:spPr>
          <a:xfrm>
            <a:off x="1247732" y="1490663"/>
            <a:ext cx="6732211" cy="2356502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Porridge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Porridge is made from oats grown on farms in Scotland. People mix the oats with hot water or warm milk to make porridge. Sometimes people add toppings to their porridge.</a:t>
            </a:r>
            <a:endParaRPr lang="en-GB" b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222DC2-8392-4E8D-8558-54651BF76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90" y="3008088"/>
            <a:ext cx="2236783" cy="1404870"/>
          </a:xfrm>
          <a:prstGeom prst="rect">
            <a:avLst/>
          </a:prstGeom>
        </p:spPr>
      </p:pic>
      <p:sp>
        <p:nvSpPr>
          <p:cNvPr id="25" name="Rounded Rectangle 19">
            <a:extLst>
              <a:ext uri="{FF2B5EF4-FFF2-40B4-BE49-F238E27FC236}">
                <a16:creationId xmlns:a16="http://schemas.microsoft.com/office/drawing/2014/main" xmlns="" id="{4AEC10E4-E02C-4066-BF73-03637EECFA7E}"/>
              </a:ext>
            </a:extLst>
          </p:cNvPr>
          <p:cNvSpPr/>
          <p:nvPr/>
        </p:nvSpPr>
        <p:spPr>
          <a:xfrm rot="10800000" flipV="1">
            <a:off x="2271179" y="4013733"/>
            <a:ext cx="4592111" cy="798450"/>
          </a:xfrm>
          <a:prstGeom prst="roundRect">
            <a:avLst>
              <a:gd name="adj" fmla="val 50000"/>
            </a:avLst>
          </a:prstGeom>
          <a:solidFill>
            <a:srgbClr val="47B1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Have you tried porridge?</a:t>
            </a:r>
            <a:endParaRPr lang="en-GB" b="0" dirty="0">
              <a:effectLst/>
            </a:endParaRP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68AD76FC-403E-44EE-9187-936969ECC5C0}"/>
              </a:ext>
            </a:extLst>
          </p:cNvPr>
          <p:cNvSpPr/>
          <p:nvPr/>
        </p:nvSpPr>
        <p:spPr>
          <a:xfrm rot="10800000" flipV="1">
            <a:off x="3044364" y="4882210"/>
            <a:ext cx="1041074" cy="798450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Yes</a:t>
            </a:r>
            <a:endParaRPr lang="en-GB" b="0" dirty="0">
              <a:effectLst/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xmlns="" id="{BCA80203-D725-41D8-B78E-69DDFB9489DE}"/>
              </a:ext>
            </a:extLst>
          </p:cNvPr>
          <p:cNvSpPr/>
          <p:nvPr/>
        </p:nvSpPr>
        <p:spPr>
          <a:xfrm rot="10800000" flipV="1">
            <a:off x="5399416" y="4882210"/>
            <a:ext cx="1041074" cy="798450"/>
          </a:xfrm>
          <a:prstGeom prst="roundRect">
            <a:avLst>
              <a:gd name="adj" fmla="val 50000"/>
            </a:avLst>
          </a:prstGeom>
          <a:solidFill>
            <a:srgbClr val="E51E2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No</a:t>
            </a:r>
            <a:endParaRPr lang="en-GB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0603BE-9AA0-4A55-A879-C79681D9D659}"/>
              </a:ext>
            </a:extLst>
          </p:cNvPr>
          <p:cNvSpPr txBox="1"/>
          <p:nvPr/>
        </p:nvSpPr>
        <p:spPr>
          <a:xfrm>
            <a:off x="5181207" y="5871925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Would you like to try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DB5D36-435B-467E-B997-664BE6253BEA}"/>
              </a:ext>
            </a:extLst>
          </p:cNvPr>
          <p:cNvSpPr txBox="1"/>
          <p:nvPr/>
        </p:nvSpPr>
        <p:spPr>
          <a:xfrm>
            <a:off x="2509833" y="5680661"/>
            <a:ext cx="411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What did you think?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Do you like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649C"/>
                </a:solidFill>
                <a:latin typeface="+mn-lt"/>
              </a:rPr>
              <a:t>Lunch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3C9E05A1-CA6C-4AB6-A860-D46ACAB0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9" y="505104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9F64EC0-3897-4C1B-8241-72611DD6114A}"/>
              </a:ext>
            </a:extLst>
          </p:cNvPr>
          <p:cNvSpPr/>
          <p:nvPr/>
        </p:nvSpPr>
        <p:spPr>
          <a:xfrm>
            <a:off x="531584" y="535434"/>
            <a:ext cx="215564" cy="215564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/>
              <a:t>&lt;</a:t>
            </a:r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4CBD97-F2DA-40E9-9F9A-371BF987BAEF}"/>
              </a:ext>
            </a:extLst>
          </p:cNvPr>
          <p:cNvSpPr/>
          <p:nvPr/>
        </p:nvSpPr>
        <p:spPr>
          <a:xfrm>
            <a:off x="531584" y="538596"/>
            <a:ext cx="716148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A021D87B-4541-4256-8308-79D9228E9EC7}"/>
              </a:ext>
            </a:extLst>
          </p:cNvPr>
          <p:cNvSpPr/>
          <p:nvPr/>
        </p:nvSpPr>
        <p:spPr>
          <a:xfrm>
            <a:off x="531584" y="1324607"/>
            <a:ext cx="3780357" cy="2356502"/>
          </a:xfrm>
          <a:prstGeom prst="roundRect">
            <a:avLst>
              <a:gd name="adj" fmla="val 50000"/>
            </a:avLst>
          </a:prstGeom>
          <a:solidFill>
            <a:srgbClr val="47B1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Oatcakes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Oatcakes are savoury biscuits made from oats. People often enjoy them with different types of cheese.</a:t>
            </a:r>
            <a:endParaRPr lang="en-GB" b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D1583E-7331-4FD8-AC06-365F5543C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2" y="3086690"/>
            <a:ext cx="1333101" cy="798451"/>
          </a:xfrm>
          <a:prstGeom prst="rect">
            <a:avLst/>
          </a:prstGeom>
        </p:spPr>
      </p:pic>
      <p:sp>
        <p:nvSpPr>
          <p:cNvPr id="17" name="Rounded Rectangle 19">
            <a:extLst>
              <a:ext uri="{FF2B5EF4-FFF2-40B4-BE49-F238E27FC236}">
                <a16:creationId xmlns:a16="http://schemas.microsoft.com/office/drawing/2014/main" xmlns="" id="{F2F9AB00-0796-46AE-9CED-1F9A4885B27B}"/>
              </a:ext>
            </a:extLst>
          </p:cNvPr>
          <p:cNvSpPr/>
          <p:nvPr/>
        </p:nvSpPr>
        <p:spPr>
          <a:xfrm>
            <a:off x="4430322" y="1846534"/>
            <a:ext cx="4246951" cy="2356502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Cock-a-Leekie Soup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Cock-a-leekie soup is a soup made from leeks, chicken stock and rice or barley to make it nice and thick.</a:t>
            </a:r>
            <a:endParaRPr lang="en-GB" b="0" dirty="0">
              <a:effectLst/>
            </a:endParaRP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xmlns="" id="{C266B024-6201-4B3E-9AB2-A1FAC6128523}"/>
              </a:ext>
            </a:extLst>
          </p:cNvPr>
          <p:cNvSpPr/>
          <p:nvPr/>
        </p:nvSpPr>
        <p:spPr>
          <a:xfrm>
            <a:off x="585108" y="3962902"/>
            <a:ext cx="4397952" cy="235650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Cullen Skink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Cullen skink is another Scottish soup made with haddock, potatoes and onions. It is a thick, creamy soup.</a:t>
            </a:r>
            <a:endParaRPr lang="en-GB" b="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A75704-D312-4099-9379-B7D232892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31" y="5533393"/>
            <a:ext cx="1080790" cy="932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7E58CC-479E-4FFF-94BC-3C57F86CA1A9}"/>
              </a:ext>
            </a:extLst>
          </p:cNvPr>
          <p:cNvSpPr txBox="1"/>
          <p:nvPr/>
        </p:nvSpPr>
        <p:spPr>
          <a:xfrm>
            <a:off x="5529873" y="4756558"/>
            <a:ext cx="26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Which food would you choose for lunch?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2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i="0" u="none" strike="noStrike" dirty="0">
                <a:solidFill>
                  <a:srgbClr val="00649C"/>
                </a:solidFill>
                <a:effectLst/>
                <a:latin typeface="+mn-lt"/>
              </a:rPr>
              <a:t>Dinner</a:t>
            </a:r>
            <a:endParaRPr lang="en-GB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3C9E05A1-CA6C-4AB6-A860-D46ACAB0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9" y="505104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9F64EC0-3897-4C1B-8241-72611DD6114A}"/>
              </a:ext>
            </a:extLst>
          </p:cNvPr>
          <p:cNvSpPr/>
          <p:nvPr/>
        </p:nvSpPr>
        <p:spPr>
          <a:xfrm>
            <a:off x="531584" y="535434"/>
            <a:ext cx="215564" cy="215564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/>
              <a:t>&lt;</a:t>
            </a:r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4CBD97-F2DA-40E9-9F9A-371BF987BAEF}"/>
              </a:ext>
            </a:extLst>
          </p:cNvPr>
          <p:cNvSpPr/>
          <p:nvPr/>
        </p:nvSpPr>
        <p:spPr>
          <a:xfrm>
            <a:off x="531584" y="538596"/>
            <a:ext cx="716148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A021D87B-4541-4256-8308-79D9228E9EC7}"/>
              </a:ext>
            </a:extLst>
          </p:cNvPr>
          <p:cNvSpPr/>
          <p:nvPr/>
        </p:nvSpPr>
        <p:spPr>
          <a:xfrm>
            <a:off x="359019" y="1511936"/>
            <a:ext cx="8508143" cy="1215567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Haggis, Neeps and Tatties</a:t>
            </a:r>
            <a:endParaRPr lang="en-GB" sz="14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Haggis is a traditional Scottish dish made from sheep, oats, onions and some seasoning. It is often served with mashed turnip and potatoes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400" b="0" dirty="0">
              <a:effectLst/>
            </a:endParaRP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xmlns="" id="{4AEC10E4-E02C-4066-BF73-03637EECFA7E}"/>
              </a:ext>
            </a:extLst>
          </p:cNvPr>
          <p:cNvSpPr/>
          <p:nvPr/>
        </p:nvSpPr>
        <p:spPr>
          <a:xfrm rot="10800000" flipV="1">
            <a:off x="2480242" y="4082322"/>
            <a:ext cx="4592111" cy="798450"/>
          </a:xfrm>
          <a:prstGeom prst="roundRect">
            <a:avLst>
              <a:gd name="adj" fmla="val 50000"/>
            </a:avLst>
          </a:prstGeom>
          <a:solidFill>
            <a:srgbClr val="47B1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Have you tried either of these dishes? </a:t>
            </a:r>
            <a:endParaRPr lang="en-GB" b="0" dirty="0">
              <a:effectLst/>
            </a:endParaRP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68AD76FC-403E-44EE-9187-936969ECC5C0}"/>
              </a:ext>
            </a:extLst>
          </p:cNvPr>
          <p:cNvSpPr/>
          <p:nvPr/>
        </p:nvSpPr>
        <p:spPr>
          <a:xfrm rot="10800000" flipV="1">
            <a:off x="3157358" y="4950399"/>
            <a:ext cx="1041074" cy="798450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Yes</a:t>
            </a:r>
            <a:endParaRPr lang="en-GB" b="0" dirty="0">
              <a:effectLst/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xmlns="" id="{BCA80203-D725-41D8-B78E-69DDFB9489DE}"/>
              </a:ext>
            </a:extLst>
          </p:cNvPr>
          <p:cNvSpPr/>
          <p:nvPr/>
        </p:nvSpPr>
        <p:spPr>
          <a:xfrm rot="10800000" flipV="1">
            <a:off x="5500084" y="4946839"/>
            <a:ext cx="1041074" cy="798450"/>
          </a:xfrm>
          <a:prstGeom prst="roundRect">
            <a:avLst>
              <a:gd name="adj" fmla="val 50000"/>
            </a:avLst>
          </a:prstGeom>
          <a:solidFill>
            <a:srgbClr val="E51E2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No</a:t>
            </a:r>
            <a:endParaRPr lang="en-GB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0603BE-9AA0-4A55-A879-C79681D9D659}"/>
              </a:ext>
            </a:extLst>
          </p:cNvPr>
          <p:cNvSpPr txBox="1"/>
          <p:nvPr/>
        </p:nvSpPr>
        <p:spPr>
          <a:xfrm>
            <a:off x="5229375" y="5715743"/>
            <a:ext cx="368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Would you like to try</a:t>
            </a:r>
          </a:p>
          <a:p>
            <a:r>
              <a:rPr lang="en-GB" dirty="0"/>
              <a:t> any of them?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DB5D36-435B-467E-B997-664BE6253BEA}"/>
              </a:ext>
            </a:extLst>
          </p:cNvPr>
          <p:cNvSpPr txBox="1"/>
          <p:nvPr/>
        </p:nvSpPr>
        <p:spPr>
          <a:xfrm>
            <a:off x="2653999" y="5715744"/>
            <a:ext cx="455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did you think? </a:t>
            </a:r>
          </a:p>
          <a:p>
            <a:r>
              <a:rPr lang="en-GB" dirty="0"/>
              <a:t>Do you like them?</a:t>
            </a: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xmlns="" id="{C58450AF-A6F8-4076-BD27-ADB66E68B514}"/>
              </a:ext>
            </a:extLst>
          </p:cNvPr>
          <p:cNvSpPr/>
          <p:nvPr/>
        </p:nvSpPr>
        <p:spPr>
          <a:xfrm>
            <a:off x="362528" y="2797129"/>
            <a:ext cx="8504634" cy="1215567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 err="1">
                <a:solidFill>
                  <a:srgbClr val="000000"/>
                </a:solidFill>
                <a:effectLst/>
              </a:rPr>
              <a:t>Stovies</a:t>
            </a:r>
            <a:endParaRPr lang="en-GB" sz="14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 err="1">
                <a:solidFill>
                  <a:srgbClr val="000000"/>
                </a:solidFill>
                <a:effectLst/>
              </a:rPr>
              <a:t>Stovies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 is a dish made from beef and potatoes. Sometimes people add other ingredients and vegetables to their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</a:rPr>
              <a:t>stovies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sz="1400" b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B7470A-1708-414F-A1C4-98A268D19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1442310"/>
            <a:ext cx="1828800" cy="590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01956C-68B8-4330-A790-1EA2D3527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29" y="3492849"/>
            <a:ext cx="1200629" cy="10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649C"/>
                </a:solidFill>
                <a:latin typeface="+mn-lt"/>
              </a:rPr>
              <a:t>Sweet Treats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3C9E05A1-CA6C-4AB6-A860-D46ACAB0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9" y="505104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9F64EC0-3897-4C1B-8241-72611DD6114A}"/>
              </a:ext>
            </a:extLst>
          </p:cNvPr>
          <p:cNvSpPr/>
          <p:nvPr/>
        </p:nvSpPr>
        <p:spPr>
          <a:xfrm>
            <a:off x="531584" y="535434"/>
            <a:ext cx="215564" cy="215564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/>
              <a:t>&lt;</a:t>
            </a:r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4CBD97-F2DA-40E9-9F9A-371BF987BAEF}"/>
              </a:ext>
            </a:extLst>
          </p:cNvPr>
          <p:cNvSpPr/>
          <p:nvPr/>
        </p:nvSpPr>
        <p:spPr>
          <a:xfrm>
            <a:off x="531584" y="538596"/>
            <a:ext cx="716148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A021D87B-4541-4256-8308-79D9228E9EC7}"/>
              </a:ext>
            </a:extLst>
          </p:cNvPr>
          <p:cNvSpPr/>
          <p:nvPr/>
        </p:nvSpPr>
        <p:spPr>
          <a:xfrm>
            <a:off x="531584" y="1519363"/>
            <a:ext cx="3780357" cy="1966989"/>
          </a:xfrm>
          <a:prstGeom prst="roundRect">
            <a:avLst>
              <a:gd name="adj" fmla="val 50000"/>
            </a:avLst>
          </a:prstGeom>
          <a:solidFill>
            <a:srgbClr val="47B1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Shortbread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Shortbread is a sweet biscuit made with sugar, flour and butter.</a:t>
            </a:r>
            <a:endParaRPr lang="en-GB" b="0" dirty="0">
              <a:effectLst/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xmlns="" id="{F2F9AB00-0796-46AE-9CED-1F9A4885B27B}"/>
              </a:ext>
            </a:extLst>
          </p:cNvPr>
          <p:cNvSpPr/>
          <p:nvPr/>
        </p:nvSpPr>
        <p:spPr>
          <a:xfrm>
            <a:off x="4430322" y="1799637"/>
            <a:ext cx="4246951" cy="2746015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Clootie Dumpling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Clootie dumpling is pudding made with dried fruit. Clootie is the word for cloth in Scots. Clootie dumpling is wrapped in a piece of cloth to cook it.</a:t>
            </a:r>
            <a:endParaRPr lang="en-GB" b="0" dirty="0">
              <a:effectLst/>
            </a:endParaRP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xmlns="" id="{C266B024-6201-4B3E-9AB2-A1FAC6128523}"/>
              </a:ext>
            </a:extLst>
          </p:cNvPr>
          <p:cNvSpPr/>
          <p:nvPr/>
        </p:nvSpPr>
        <p:spPr>
          <a:xfrm>
            <a:off x="585108" y="4352414"/>
            <a:ext cx="4397952" cy="1577476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Tablet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Tablet is very sweet. It is made with lots of sugar, milk and butter.</a:t>
            </a:r>
            <a:endParaRPr lang="en-GB" b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7E58CC-479E-4FFF-94BC-3C57F86CA1A9}"/>
              </a:ext>
            </a:extLst>
          </p:cNvPr>
          <p:cNvSpPr txBox="1"/>
          <p:nvPr/>
        </p:nvSpPr>
        <p:spPr>
          <a:xfrm>
            <a:off x="5583353" y="4966576"/>
            <a:ext cx="249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Which dessert would you choose?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3E47DF-EF0F-474F-8FCC-6269B2050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0" y="2878801"/>
            <a:ext cx="1309742" cy="1051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7C6B5E-FCDA-4A18-89C5-7A6357836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11" y="1252517"/>
            <a:ext cx="2142249" cy="1084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591F83-54FC-474F-ABE8-5F8A13E88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27" y="5290413"/>
            <a:ext cx="1368866" cy="101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i="0" u="none" strike="noStrike" dirty="0">
                <a:solidFill>
                  <a:srgbClr val="00649C"/>
                </a:solidFill>
                <a:effectLst/>
                <a:latin typeface="+mn-lt"/>
              </a:rPr>
              <a:t>To Drink</a:t>
            </a:r>
            <a:endParaRPr lang="en-GB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3C9E05A1-CA6C-4AB6-A860-D46ACAB0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9" y="505104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9F64EC0-3897-4C1B-8241-72611DD6114A}"/>
              </a:ext>
            </a:extLst>
          </p:cNvPr>
          <p:cNvSpPr/>
          <p:nvPr/>
        </p:nvSpPr>
        <p:spPr>
          <a:xfrm>
            <a:off x="531584" y="535434"/>
            <a:ext cx="215564" cy="215564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/>
              <a:t>&lt;</a:t>
            </a:r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4CBD97-F2DA-40E9-9F9A-371BF987BAEF}"/>
              </a:ext>
            </a:extLst>
          </p:cNvPr>
          <p:cNvSpPr/>
          <p:nvPr/>
        </p:nvSpPr>
        <p:spPr>
          <a:xfrm>
            <a:off x="531584" y="538596"/>
            <a:ext cx="716148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A021D87B-4541-4256-8308-79D9228E9EC7}"/>
              </a:ext>
            </a:extLst>
          </p:cNvPr>
          <p:cNvSpPr/>
          <p:nvPr/>
        </p:nvSpPr>
        <p:spPr>
          <a:xfrm>
            <a:off x="1247732" y="1880175"/>
            <a:ext cx="6732211" cy="1577476"/>
          </a:xfrm>
          <a:prstGeom prst="roundRect">
            <a:avLst>
              <a:gd name="adj" fmla="val 50000"/>
            </a:avLst>
          </a:prstGeom>
          <a:solidFill>
            <a:srgbClr val="90C8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000000"/>
                </a:solidFill>
                <a:effectLst/>
              </a:rPr>
              <a:t>Irn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 Bru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Irn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Bru is a fizzy drink made in Scotland. It is bright orange in colour.</a:t>
            </a:r>
            <a:endParaRPr lang="en-GB" b="0" dirty="0">
              <a:effectLst/>
            </a:endParaRP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xmlns="" id="{4AEC10E4-E02C-4066-BF73-03637EECFA7E}"/>
              </a:ext>
            </a:extLst>
          </p:cNvPr>
          <p:cNvSpPr/>
          <p:nvPr/>
        </p:nvSpPr>
        <p:spPr>
          <a:xfrm rot="10800000" flipV="1">
            <a:off x="2271179" y="4013733"/>
            <a:ext cx="4592111" cy="798450"/>
          </a:xfrm>
          <a:prstGeom prst="roundRect">
            <a:avLst>
              <a:gd name="adj" fmla="val 50000"/>
            </a:avLst>
          </a:prstGeom>
          <a:solidFill>
            <a:srgbClr val="47B1E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you tried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Irn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Bru?</a:t>
            </a:r>
            <a:endParaRPr lang="en-GB" b="0" dirty="0">
              <a:effectLst/>
            </a:endParaRP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68AD76FC-403E-44EE-9187-936969ECC5C0}"/>
              </a:ext>
            </a:extLst>
          </p:cNvPr>
          <p:cNvSpPr/>
          <p:nvPr/>
        </p:nvSpPr>
        <p:spPr>
          <a:xfrm rot="10800000" flipV="1">
            <a:off x="3044364" y="4882210"/>
            <a:ext cx="1041074" cy="798450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Yes</a:t>
            </a:r>
            <a:endParaRPr lang="en-GB" b="0" dirty="0">
              <a:effectLst/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xmlns="" id="{BCA80203-D725-41D8-B78E-69DDFB9489DE}"/>
              </a:ext>
            </a:extLst>
          </p:cNvPr>
          <p:cNvSpPr/>
          <p:nvPr/>
        </p:nvSpPr>
        <p:spPr>
          <a:xfrm rot="10800000" flipV="1">
            <a:off x="5399416" y="4882210"/>
            <a:ext cx="1041074" cy="798450"/>
          </a:xfrm>
          <a:prstGeom prst="roundRect">
            <a:avLst>
              <a:gd name="adj" fmla="val 50000"/>
            </a:avLst>
          </a:prstGeom>
          <a:solidFill>
            <a:srgbClr val="E51E2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anchor="ctr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No</a:t>
            </a:r>
            <a:endParaRPr lang="en-GB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0603BE-9AA0-4A55-A879-C79681D9D659}"/>
              </a:ext>
            </a:extLst>
          </p:cNvPr>
          <p:cNvSpPr txBox="1"/>
          <p:nvPr/>
        </p:nvSpPr>
        <p:spPr>
          <a:xfrm>
            <a:off x="4947249" y="5829980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Would you like to try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DB5D36-435B-467E-B997-664BE6253BEA}"/>
              </a:ext>
            </a:extLst>
          </p:cNvPr>
          <p:cNvSpPr txBox="1"/>
          <p:nvPr/>
        </p:nvSpPr>
        <p:spPr>
          <a:xfrm>
            <a:off x="2394051" y="5760966"/>
            <a:ext cx="411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What did you think?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Do you like it?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0259F9-79BD-4E03-A06C-B63B58A84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0" y="1132265"/>
            <a:ext cx="1236266" cy="44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286</TotalTime>
  <Words>471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Twinkl</vt:lpstr>
      <vt:lpstr>Sassoon Infant Rg</vt:lpstr>
      <vt:lpstr>Calibri</vt:lpstr>
      <vt:lpstr>Office Theme</vt:lpstr>
      <vt:lpstr>PowerPoint Presentation</vt:lpstr>
      <vt:lpstr>Scottish Food and Drink</vt:lpstr>
      <vt:lpstr>Menu</vt:lpstr>
      <vt:lpstr>Breakfast</vt:lpstr>
      <vt:lpstr>Lunch</vt:lpstr>
      <vt:lpstr>Dinner</vt:lpstr>
      <vt:lpstr>Sweet Treats</vt:lpstr>
      <vt:lpstr>To Drink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Paval Tara</dc:creator>
  <cp:lastModifiedBy>GargPrCampbellG</cp:lastModifiedBy>
  <cp:revision>14</cp:revision>
  <dcterms:created xsi:type="dcterms:W3CDTF">2021-01-11T08:48:37Z</dcterms:created>
  <dcterms:modified xsi:type="dcterms:W3CDTF">2021-01-19T10:20:47Z</dcterms:modified>
</cp:coreProperties>
</file>