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58" r:id="rId2"/>
    <p:sldId id="264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67" r:id="rId1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Twinkl" panose="020B0604020202020204" charset="0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A94A"/>
    <a:srgbClr val="E7E8E8"/>
    <a:srgbClr val="E51E21"/>
    <a:srgbClr val="18A0DB"/>
    <a:srgbClr val="DE1E5A"/>
    <a:srgbClr val="BC0105"/>
    <a:srgbClr val="4DB1E3"/>
    <a:srgbClr val="80C1EB"/>
    <a:srgbClr val="ACDDF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-1184" y="-72"/>
      </p:cViewPr>
      <p:guideLst>
        <p:guide orient="horz" pos="2160"/>
        <p:guide orient="horz" pos="3974"/>
        <p:guide orient="horz" pos="346"/>
        <p:guide orient="horz" pos="482"/>
        <p:guide orient="horz" pos="3838"/>
        <p:guide pos="2880"/>
        <p:guide pos="340"/>
        <p:guide pos="5420"/>
        <p:guide pos="476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curriculum-for-excellence-first/curriculum-for-excellence-first-events/curriculum-for-excellence-first-events-burns-night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curriculum-for-excellence-first/curriculum-for-excellence-first-events/curriculum-for-excellence-first-events-burns-night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/>
        </p:nvSpPr>
        <p:spPr>
          <a:xfrm>
            <a:off x="4102217" y="5536734"/>
            <a:ext cx="931177" cy="620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Robert Burns’ Death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55650" y="2094679"/>
            <a:ext cx="4747528" cy="854246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I died on 21st July 1796,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at the age of 37.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55650" y="3743434"/>
            <a:ext cx="4747528" cy="1160713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My funeral took place on the 25th of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July, the same day my twelfth child,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Maxwell, was born.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995" y="1270400"/>
            <a:ext cx="4341316" cy="494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1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Did You Know?</a:t>
            </a:r>
          </a:p>
        </p:txBody>
      </p:sp>
      <p:sp>
        <p:nvSpPr>
          <p:cNvPr id="6" name="Rectangle 5"/>
          <p:cNvSpPr/>
          <p:nvPr/>
        </p:nvSpPr>
        <p:spPr>
          <a:xfrm>
            <a:off x="908049" y="1490177"/>
            <a:ext cx="4351848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After Queen Victoria and Christopher Columbus, there are more statues of me around the world than any other non-religious person.  </a:t>
            </a:r>
          </a:p>
        </p:txBody>
      </p:sp>
      <p:sp>
        <p:nvSpPr>
          <p:cNvPr id="5" name="Rectangle 4"/>
          <p:cNvSpPr/>
          <p:nvPr/>
        </p:nvSpPr>
        <p:spPr>
          <a:xfrm>
            <a:off x="1281724" y="5031030"/>
            <a:ext cx="2967665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2000" dirty="0">
                <a:latin typeface="Twinkl" pitchFamily="50" charset="0"/>
              </a:rPr>
              <a:t>60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55649" y="3280097"/>
            <a:ext cx="5267645" cy="843300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/>
          <a:p>
            <a:r>
              <a:rPr lang="en-GB" dirty="0">
                <a:latin typeface="Twinkl" pitchFamily="50" charset="0"/>
              </a:rPr>
              <a:t>Guess how many there are?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4"/>
          <a:stretch/>
        </p:blipFill>
        <p:spPr>
          <a:xfrm>
            <a:off x="5073914" y="1022836"/>
            <a:ext cx="3307925" cy="583516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493728" y="4899200"/>
            <a:ext cx="2543656" cy="54777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5EA9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Click to reveal answer</a:t>
            </a:r>
          </a:p>
        </p:txBody>
      </p:sp>
    </p:spTree>
    <p:extLst>
      <p:ext uri="{BB962C8B-B14F-4D97-AF65-F5344CB8AC3E}">
        <p14:creationId xmlns:p14="http://schemas.microsoft.com/office/powerpoint/2010/main" val="224715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Burns’ Night</a:t>
            </a:r>
          </a:p>
        </p:txBody>
      </p:sp>
      <p:sp>
        <p:nvSpPr>
          <p:cNvPr id="6" name="Rectangle 5"/>
          <p:cNvSpPr/>
          <p:nvPr/>
        </p:nvSpPr>
        <p:spPr>
          <a:xfrm>
            <a:off x="908048" y="1490177"/>
            <a:ext cx="613870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The first Burns’ Supper was organised by my friends. They wanted to celebrate my life and read my poems.</a:t>
            </a:r>
          </a:p>
        </p:txBody>
      </p:sp>
      <p:sp>
        <p:nvSpPr>
          <p:cNvPr id="4" name="Rectangle 3"/>
          <p:cNvSpPr/>
          <p:nvPr/>
        </p:nvSpPr>
        <p:spPr>
          <a:xfrm>
            <a:off x="908049" y="2514599"/>
            <a:ext cx="6977602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Today, every year on what would have been my birthday, people all around the world celebrate Burns’ Night. </a:t>
            </a:r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They eat haggis, </a:t>
            </a:r>
            <a:r>
              <a:rPr lang="en-GB" sz="2000" dirty="0" err="1">
                <a:latin typeface="Twinkl" pitchFamily="50" charset="0"/>
              </a:rPr>
              <a:t>neeps</a:t>
            </a:r>
            <a:r>
              <a:rPr lang="en-GB" sz="2000" dirty="0">
                <a:latin typeface="Twinkl" pitchFamily="50" charset="0"/>
              </a:rPr>
              <a:t> and tatties and recite my poems!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293" y="3928698"/>
            <a:ext cx="6459523" cy="208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2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Selkirk Grace</a:t>
            </a:r>
          </a:p>
        </p:txBody>
      </p:sp>
      <p:sp>
        <p:nvSpPr>
          <p:cNvPr id="6" name="Rectangle 5"/>
          <p:cNvSpPr/>
          <p:nvPr/>
        </p:nvSpPr>
        <p:spPr>
          <a:xfrm>
            <a:off x="908048" y="1490177"/>
            <a:ext cx="6633655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Now it’s your turn to recite one of my famous poems. </a:t>
            </a:r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It is read at a Burns’ Night before people eat their haggis, </a:t>
            </a:r>
            <a:r>
              <a:rPr lang="en-GB" sz="2000" dirty="0" err="1">
                <a:latin typeface="Twinkl" pitchFamily="50" charset="0"/>
              </a:rPr>
              <a:t>neeps</a:t>
            </a:r>
            <a:r>
              <a:rPr lang="en-GB" sz="2000" dirty="0">
                <a:latin typeface="Twinkl" pitchFamily="50" charset="0"/>
              </a:rPr>
              <a:t> and tatties. It is called the Selkirk Grace.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258348" y="2564239"/>
            <a:ext cx="6669247" cy="4293761"/>
            <a:chOff x="1258348" y="2564239"/>
            <a:chExt cx="6669247" cy="429376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5257"/>
            <a:stretch/>
          </p:blipFill>
          <p:spPr>
            <a:xfrm>
              <a:off x="1372056" y="2564239"/>
              <a:ext cx="6390358" cy="4293761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258348" y="3932340"/>
              <a:ext cx="6669247" cy="215443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000" dirty="0">
                  <a:latin typeface="Twinkl" pitchFamily="50" charset="0"/>
                </a:rPr>
                <a:t>Some </a:t>
              </a:r>
              <a:r>
                <a:rPr lang="en-GB" sz="2000" dirty="0" err="1">
                  <a:latin typeface="Twinkl" pitchFamily="50" charset="0"/>
                </a:rPr>
                <a:t>hae</a:t>
              </a:r>
              <a:r>
                <a:rPr lang="en-GB" sz="2000" dirty="0">
                  <a:latin typeface="Twinkl" pitchFamily="50" charset="0"/>
                </a:rPr>
                <a:t> meat and canna eat,</a:t>
              </a:r>
            </a:p>
            <a:p>
              <a:pPr algn="ctr"/>
              <a:r>
                <a:rPr lang="en-GB" sz="2000" dirty="0">
                  <a:latin typeface="Twinkl" pitchFamily="50" charset="0"/>
                </a:rPr>
                <a:t> </a:t>
              </a:r>
            </a:p>
            <a:p>
              <a:pPr algn="ctr"/>
              <a:r>
                <a:rPr lang="en-GB" sz="2000" dirty="0">
                  <a:latin typeface="Twinkl" pitchFamily="50" charset="0"/>
                </a:rPr>
                <a:t>And some wad eat that want it,</a:t>
              </a:r>
            </a:p>
            <a:p>
              <a:pPr algn="ctr"/>
              <a:r>
                <a:rPr lang="en-GB" sz="2000" dirty="0">
                  <a:latin typeface="Twinkl" pitchFamily="50" charset="0"/>
                </a:rPr>
                <a:t> </a:t>
              </a:r>
            </a:p>
            <a:p>
              <a:pPr algn="ctr"/>
              <a:r>
                <a:rPr lang="en-GB" sz="2000" dirty="0">
                  <a:latin typeface="Twinkl" pitchFamily="50" charset="0"/>
                </a:rPr>
                <a:t>But we </a:t>
              </a:r>
              <a:r>
                <a:rPr lang="en-GB" sz="2000" dirty="0" err="1">
                  <a:latin typeface="Twinkl" pitchFamily="50" charset="0"/>
                </a:rPr>
                <a:t>hae</a:t>
              </a:r>
              <a:r>
                <a:rPr lang="en-GB" sz="2000" dirty="0">
                  <a:latin typeface="Twinkl" pitchFamily="50" charset="0"/>
                </a:rPr>
                <a:t> meat and we can eat, </a:t>
              </a:r>
            </a:p>
            <a:p>
              <a:pPr algn="ctr"/>
              <a:endParaRPr lang="en-GB" sz="2000" dirty="0">
                <a:latin typeface="Twinkl" pitchFamily="50" charset="0"/>
              </a:endParaRPr>
            </a:p>
            <a:p>
              <a:pPr algn="ctr"/>
              <a:r>
                <a:rPr lang="en-GB" sz="2000" dirty="0">
                  <a:latin typeface="Twinkl" pitchFamily="50" charset="0"/>
                </a:rPr>
                <a:t>Sae let the Lord be </a:t>
              </a:r>
              <a:r>
                <a:rPr lang="en-GB" sz="2000" dirty="0" err="1">
                  <a:latin typeface="Twinkl" pitchFamily="50" charset="0"/>
                </a:rPr>
                <a:t>thankit</a:t>
              </a:r>
              <a:r>
                <a:rPr lang="en-GB" sz="2000" dirty="0">
                  <a:latin typeface="Twinkl" pitchFamily="50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437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/>
        </p:nvSpPr>
        <p:spPr>
          <a:xfrm>
            <a:off x="4106411" y="3118607"/>
            <a:ext cx="931177" cy="620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All about Robert Burns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505557"/>
            <a:ext cx="7632700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My name is Robert Burns</a:t>
            </a:r>
            <a:r>
              <a:rPr lang="en-GB" sz="2000">
                <a:latin typeface="Twinkl" pitchFamily="50" charset="0"/>
              </a:rPr>
              <a:t>. I </a:t>
            </a:r>
            <a:r>
              <a:rPr lang="en-GB" sz="2000" dirty="0">
                <a:latin typeface="Twinkl" pitchFamily="50" charset="0"/>
              </a:rPr>
              <a:t>am a Scottish poet. </a:t>
            </a:r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I lived in Ayrshire, Scotland over 250 years ago. </a:t>
            </a:r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Most of my poems were written in Scots and standard English. </a:t>
            </a:r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My most famous poem, ‘Auld Lang </a:t>
            </a:r>
            <a:r>
              <a:rPr lang="en-GB" sz="2000" dirty="0" err="1">
                <a:latin typeface="Twinkl" pitchFamily="50" charset="0"/>
              </a:rPr>
              <a:t>Syne</a:t>
            </a:r>
            <a:r>
              <a:rPr lang="en-GB" sz="2000" dirty="0">
                <a:latin typeface="Twinkl" pitchFamily="50" charset="0"/>
              </a:rPr>
              <a:t>’, </a:t>
            </a:r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is sung all over the world on Hogmanay.</a:t>
            </a:r>
            <a:endParaRPr lang="en-GB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772" y="2605759"/>
            <a:ext cx="4617749" cy="42606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23470" y="3118741"/>
            <a:ext cx="3696608" cy="2594887"/>
            <a:chOff x="923470" y="3118741"/>
            <a:chExt cx="3696608" cy="259488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3470" y="3118741"/>
              <a:ext cx="3696608" cy="2594887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198053" y="3928521"/>
              <a:ext cx="3180999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GB" sz="2400" dirty="0">
                  <a:latin typeface="Twinkl" pitchFamily="50" charset="0"/>
                </a:rPr>
                <a:t>Have you heard the song ‘Auld Lang </a:t>
              </a:r>
              <a:r>
                <a:rPr lang="en-GB" sz="2400" dirty="0" err="1">
                  <a:latin typeface="Twinkl" pitchFamily="50" charset="0"/>
                </a:rPr>
                <a:t>Syne</a:t>
              </a:r>
              <a:r>
                <a:rPr lang="en-GB" sz="2400" dirty="0">
                  <a:latin typeface="Twinkl" pitchFamily="50" charset="0"/>
                </a:rPr>
                <a:t>’?</a:t>
              </a:r>
            </a:p>
          </p:txBody>
        </p:sp>
      </p:grpSp>
      <p:pic>
        <p:nvPicPr>
          <p:cNvPr id="8" name="dailydownload_20160101_128">
            <a:hlinkClick r:id="" action="ppaction://media"/>
            <a:extLst>
              <a:ext uri="{FF2B5EF4-FFF2-40B4-BE49-F238E27FC236}">
                <a16:creationId xmlns:a16="http://schemas.microsoft.com/office/drawing/2014/main" xmlns="" id="{A6BF8545-C949-4D81-94E2-304AAA5B5C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66974" y="47360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236440" y="3574498"/>
            <a:ext cx="4151909" cy="913612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    </a:t>
            </a:r>
            <a:r>
              <a:rPr lang="en-GB" sz="2000" dirty="0">
                <a:latin typeface="Twinkl" pitchFamily="50" charset="0"/>
              </a:rPr>
              <a:t>Can you guess which </a:t>
            </a:r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song is first?</a:t>
            </a:r>
            <a:endParaRPr lang="en-GB" dirty="0">
              <a:latin typeface="Twinkl" pitchFamily="50" charset="0"/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Did You Know?</a:t>
            </a:r>
          </a:p>
        </p:txBody>
      </p:sp>
      <p:sp>
        <p:nvSpPr>
          <p:cNvPr id="5" name="Rectangle 4"/>
          <p:cNvSpPr/>
          <p:nvPr/>
        </p:nvSpPr>
        <p:spPr>
          <a:xfrm>
            <a:off x="4674858" y="1473201"/>
            <a:ext cx="3713491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Auld Lang </a:t>
            </a:r>
            <a:r>
              <a:rPr lang="en-GB" sz="2000" dirty="0" err="1">
                <a:latin typeface="Twinkl" pitchFamily="50" charset="0"/>
              </a:rPr>
              <a:t>Syne</a:t>
            </a:r>
            <a:r>
              <a:rPr lang="en-GB" sz="2000" dirty="0">
                <a:latin typeface="Twinkl" pitchFamily="50" charset="0"/>
              </a:rPr>
              <a:t> is in the Guinness Book of World Records.  </a:t>
            </a:r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It is one of the three most popular songs sang in the </a:t>
            </a:r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English language.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0" y="5050524"/>
            <a:ext cx="341289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2000" dirty="0">
                <a:latin typeface="Twinkl" pitchFamily="50" charset="0"/>
              </a:rPr>
              <a:t>Happy Birthday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1473201"/>
            <a:ext cx="3656959" cy="448915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006617" y="4951344"/>
            <a:ext cx="2543656" cy="54777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5EA9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Click to reveal answer</a:t>
            </a:r>
          </a:p>
        </p:txBody>
      </p:sp>
    </p:spTree>
    <p:extLst>
      <p:ext uri="{BB962C8B-B14F-4D97-AF65-F5344CB8AC3E}">
        <p14:creationId xmlns:p14="http://schemas.microsoft.com/office/powerpoint/2010/main" val="415374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  <p:bldP spid="8" grpId="0" animBg="1"/>
      <p:bldP spid="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Robert Burns’ Early Life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55650" y="1747090"/>
            <a:ext cx="5351536" cy="547779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I was a born in </a:t>
            </a:r>
            <a:r>
              <a:rPr lang="en-GB" dirty="0" err="1">
                <a:latin typeface="Twinkl" pitchFamily="50" charset="0"/>
              </a:rPr>
              <a:t>Alloway</a:t>
            </a:r>
            <a:r>
              <a:rPr lang="en-GB" dirty="0">
                <a:latin typeface="Twinkl" pitchFamily="50" charset="0"/>
              </a:rPr>
              <a:t>, Ayrshire in 1759.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55650" y="2652541"/>
            <a:ext cx="5024365" cy="547779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My parents were called William and Agnes.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55648" y="3583160"/>
            <a:ext cx="5351538" cy="547779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>
                <a:latin typeface="Twinkl" pitchFamily="50" charset="0"/>
              </a:rPr>
              <a:t>I was the eldest of seven children. </a:t>
            </a:r>
            <a:endParaRPr lang="en-GB" dirty="0">
              <a:latin typeface="Twinkl" pitchFamily="50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55649" y="4514650"/>
            <a:ext cx="5787763" cy="854246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My family were poor, but my father taught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us how to read and write.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122" y="1505557"/>
            <a:ext cx="2589170" cy="4427324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6325302" y="5035959"/>
            <a:ext cx="192946" cy="192946"/>
          </a:xfrm>
          <a:prstGeom prst="ellipse">
            <a:avLst/>
          </a:prstGeom>
          <a:solidFill>
            <a:srgbClr val="E51E2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6484690" y="4943680"/>
            <a:ext cx="1132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Alloway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085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Did You Know?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526795" y="1406089"/>
            <a:ext cx="2659311" cy="2905852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t" anchorCtr="0">
            <a:noAutofit/>
          </a:bodyPr>
          <a:lstStyle/>
          <a:p>
            <a:r>
              <a:rPr lang="en-GB" dirty="0">
                <a:latin typeface="Twinkl" pitchFamily="50" charset="0"/>
              </a:rPr>
              <a:t>The house I was born in is now the Robert Burns Birthplace Museum.  It is visited by over 100,000 people every year!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469621" y="1406088"/>
            <a:ext cx="2348918" cy="3778308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t" anchorCtr="0">
            <a:noAutofit/>
          </a:bodyPr>
          <a:lstStyle/>
          <a:p>
            <a:r>
              <a:rPr lang="en-GB" dirty="0">
                <a:latin typeface="Twinkl" pitchFamily="50" charset="0"/>
              </a:rPr>
              <a:t>In the museum, there are hundreds of objects that belonged to me, such as the quills I used to write my famous poems.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33"/>
          <a:stretch/>
        </p:blipFill>
        <p:spPr>
          <a:xfrm>
            <a:off x="-28866" y="2522314"/>
            <a:ext cx="8929585" cy="433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3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Robert Burns’ Early Life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55649" y="2111458"/>
            <a:ext cx="5024365" cy="854246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My father was a tenant farmer and I had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to help him on the farm from a young age.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55649" y="3559689"/>
            <a:ext cx="4957254" cy="1467180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This inspired me to write poems about the different things I saw.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During this time, I wrote my famous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poems about a mouse and a woodlouse!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691" y="1510684"/>
            <a:ext cx="2639647" cy="443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1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755650" y="4454196"/>
            <a:ext cx="4265732" cy="547779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Who is the beastie?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55650" y="2941968"/>
            <a:ext cx="4265732" cy="854246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Can you guess what the first two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lines of the poem mean?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To a Mouse</a:t>
            </a:r>
          </a:p>
        </p:txBody>
      </p:sp>
      <p:sp>
        <p:nvSpPr>
          <p:cNvPr id="6" name="Rectangle 5"/>
          <p:cNvSpPr/>
          <p:nvPr/>
        </p:nvSpPr>
        <p:spPr>
          <a:xfrm>
            <a:off x="908049" y="1657957"/>
            <a:ext cx="373246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In 1785, I wrote ‘To a Mouse’ after I turned over a tiny field mouse’s nest with my plough.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35" y="1499605"/>
            <a:ext cx="3742265" cy="45932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18140" y="2853758"/>
            <a:ext cx="255025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Wee, </a:t>
            </a:r>
            <a:r>
              <a:rPr lang="en-GB" sz="2000" dirty="0" err="1">
                <a:latin typeface="Twinkl" pitchFamily="50" charset="0"/>
              </a:rPr>
              <a:t>sleekit</a:t>
            </a:r>
            <a:r>
              <a:rPr lang="en-GB" sz="2000" dirty="0">
                <a:latin typeface="Twinkl" pitchFamily="50" charset="0"/>
              </a:rPr>
              <a:t>, </a:t>
            </a:r>
            <a:r>
              <a:rPr lang="en-GB" sz="2000" dirty="0" err="1">
                <a:latin typeface="Twinkl" pitchFamily="50" charset="0"/>
              </a:rPr>
              <a:t>cowrin</a:t>
            </a:r>
            <a:r>
              <a:rPr lang="en-GB" sz="2000" dirty="0">
                <a:latin typeface="Twinkl" pitchFamily="50" charset="0"/>
              </a:rPr>
              <a:t>, </a:t>
            </a:r>
            <a:r>
              <a:rPr lang="en-GB" sz="2000" dirty="0" err="1">
                <a:latin typeface="Twinkl" pitchFamily="50" charset="0"/>
              </a:rPr>
              <a:t>tim’rous</a:t>
            </a:r>
            <a:r>
              <a:rPr lang="en-GB" sz="2000" dirty="0">
                <a:latin typeface="Twinkl" pitchFamily="50" charset="0"/>
              </a:rPr>
              <a:t> beastie,</a:t>
            </a:r>
          </a:p>
          <a:p>
            <a:r>
              <a:rPr lang="en-GB" sz="2000" dirty="0">
                <a:latin typeface="Twinkl" pitchFamily="50" charset="0"/>
              </a:rPr>
              <a:t/>
            </a:r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O, what a panic’s in thy </a:t>
            </a:r>
            <a:r>
              <a:rPr lang="en-GB" sz="2000" dirty="0" err="1">
                <a:latin typeface="Twinkl" pitchFamily="50" charset="0"/>
              </a:rPr>
              <a:t>breastie</a:t>
            </a:r>
            <a:r>
              <a:rPr lang="en-GB" sz="2000" dirty="0">
                <a:latin typeface="Twinkl" pitchFamily="50" charset="0"/>
              </a:rPr>
              <a:t>!</a:t>
            </a:r>
            <a:endParaRPr lang="en-GB" sz="2000" dirty="0">
              <a:solidFill>
                <a:srgbClr val="FF0000"/>
              </a:solidFill>
              <a:latin typeface="Twinkl" pitchFamily="50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505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50885" y="2517340"/>
            <a:ext cx="4265732" cy="1467180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A ballad is a type of poem, often a story set to music. 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Usually the second and fourth lines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in each stanza rhyme.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367" y="4273939"/>
            <a:ext cx="2198307" cy="1543133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A Red, Red Rose</a:t>
            </a:r>
          </a:p>
        </p:txBody>
      </p:sp>
      <p:sp>
        <p:nvSpPr>
          <p:cNvPr id="6" name="Rectangle 5"/>
          <p:cNvSpPr/>
          <p:nvPr/>
        </p:nvSpPr>
        <p:spPr>
          <a:xfrm>
            <a:off x="908049" y="1490177"/>
            <a:ext cx="366395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The inspiration for many of my poems and ballads was about falling in love.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35" y="1499605"/>
            <a:ext cx="3742265" cy="45932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18140" y="2249750"/>
            <a:ext cx="255025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latin typeface="Twinkl" pitchFamily="50" charset="0"/>
              </a:rPr>
              <a:t>O my </a:t>
            </a:r>
            <a:r>
              <a:rPr lang="en-GB" dirty="0" err="1">
                <a:latin typeface="Twinkl" pitchFamily="50" charset="0"/>
              </a:rPr>
              <a:t>Luve</a:t>
            </a:r>
            <a:r>
              <a:rPr lang="en-GB" dirty="0">
                <a:latin typeface="Twinkl" pitchFamily="50" charset="0"/>
              </a:rPr>
              <a:t> is like a red, red rose</a:t>
            </a:r>
            <a:br>
              <a:rPr lang="en-GB" dirty="0">
                <a:latin typeface="Twinkl" pitchFamily="50" charset="0"/>
              </a:rPr>
            </a:br>
            <a:endParaRPr lang="en-GB" dirty="0">
              <a:latin typeface="Twinkl" pitchFamily="50" charset="0"/>
            </a:endParaRPr>
          </a:p>
          <a:p>
            <a:pPr fontAlgn="base"/>
            <a:r>
              <a:rPr lang="en-GB" dirty="0">
                <a:latin typeface="Twinkl" pitchFamily="50" charset="0"/>
              </a:rPr>
              <a:t>That’s newly sprung in</a:t>
            </a:r>
          </a:p>
          <a:p>
            <a:pPr fontAlgn="base"/>
            <a:r>
              <a:rPr lang="en-GB" dirty="0">
                <a:latin typeface="Twinkl" pitchFamily="50" charset="0"/>
              </a:rPr>
              <a:t/>
            </a:r>
            <a:br>
              <a:rPr lang="en-GB" dirty="0">
                <a:latin typeface="Twinkl" pitchFamily="50" charset="0"/>
              </a:rPr>
            </a:br>
            <a:endParaRPr lang="en-GB" dirty="0">
              <a:latin typeface="Twinkl" pitchFamily="50" charset="0"/>
            </a:endParaRPr>
          </a:p>
          <a:p>
            <a:pPr fontAlgn="base"/>
            <a:r>
              <a:rPr lang="en-GB" dirty="0">
                <a:latin typeface="Twinkl" pitchFamily="50" charset="0"/>
              </a:rPr>
              <a:t>O my </a:t>
            </a:r>
            <a:r>
              <a:rPr lang="en-GB" dirty="0" err="1">
                <a:latin typeface="Twinkl" pitchFamily="50" charset="0"/>
              </a:rPr>
              <a:t>Luve</a:t>
            </a:r>
            <a:r>
              <a:rPr lang="en-GB" dirty="0">
                <a:latin typeface="Twinkl" pitchFamily="50" charset="0"/>
              </a:rPr>
              <a:t> is like the melody</a:t>
            </a:r>
            <a:br>
              <a:rPr lang="en-GB" dirty="0">
                <a:latin typeface="Twinkl" pitchFamily="50" charset="0"/>
              </a:rPr>
            </a:br>
            <a:endParaRPr lang="en-GB" dirty="0">
              <a:latin typeface="Twinkl" pitchFamily="50" charset="0"/>
            </a:endParaRPr>
          </a:p>
          <a:p>
            <a:pPr fontAlgn="base"/>
            <a:r>
              <a:rPr lang="en-GB" dirty="0">
                <a:latin typeface="Twinkl" pitchFamily="50" charset="0"/>
              </a:rPr>
              <a:t>That’s sweetly played in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604563" y="4654225"/>
            <a:ext cx="200859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Is ‘A Red, Red Rose’ a ballad?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365" y="4345497"/>
            <a:ext cx="2727758" cy="25168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11567" y="4995557"/>
            <a:ext cx="780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winkl" pitchFamily="50" charset="0"/>
              </a:rPr>
              <a:t>tune.</a:t>
            </a:r>
          </a:p>
          <a:p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218140" y="3349351"/>
            <a:ext cx="780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winkl" pitchFamily="50" charset="0"/>
              </a:rPr>
              <a:t>June;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899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6" dur="indefinite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755091" y="4137472"/>
            <a:ext cx="5367304" cy="547779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Can you name them?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55649" y="3016841"/>
            <a:ext cx="4932087" cy="854246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Here are just some of the places I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travelled to. 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Robert Burns’ Life </a:t>
            </a:r>
          </a:p>
        </p:txBody>
      </p:sp>
      <p:sp>
        <p:nvSpPr>
          <p:cNvPr id="6" name="Rectangle 5"/>
          <p:cNvSpPr/>
          <p:nvPr/>
        </p:nvSpPr>
        <p:spPr>
          <a:xfrm>
            <a:off x="908049" y="1490177"/>
            <a:ext cx="3848509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In 1788 I married Jean Armour.</a:t>
            </a:r>
          </a:p>
          <a:p>
            <a:r>
              <a:rPr lang="en-GB" sz="2000" dirty="0">
                <a:latin typeface="Twinkl" pitchFamily="50" charset="0"/>
              </a:rPr>
              <a:t>That year, I also travelled around Scotland collecting local songs and writing about my travels. 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171" y="1367406"/>
            <a:ext cx="2795799" cy="4780647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6862195" y="4613945"/>
            <a:ext cx="192946" cy="192946"/>
          </a:xfrm>
          <a:prstGeom prst="ellipse">
            <a:avLst/>
          </a:prstGeom>
          <a:solidFill>
            <a:srgbClr val="E51E2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/>
          <p:cNvSpPr/>
          <p:nvPr/>
        </p:nvSpPr>
        <p:spPr>
          <a:xfrm>
            <a:off x="6123966" y="4643306"/>
            <a:ext cx="192946" cy="192946"/>
          </a:xfrm>
          <a:prstGeom prst="ellipse">
            <a:avLst/>
          </a:prstGeom>
          <a:solidFill>
            <a:srgbClr val="E51E2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Oval 8"/>
          <p:cNvSpPr/>
          <p:nvPr/>
        </p:nvSpPr>
        <p:spPr>
          <a:xfrm>
            <a:off x="6720713" y="3888660"/>
            <a:ext cx="192946" cy="192946"/>
          </a:xfrm>
          <a:prstGeom prst="ellipse">
            <a:avLst/>
          </a:prstGeom>
          <a:solidFill>
            <a:srgbClr val="E51E2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Oval 9"/>
          <p:cNvSpPr/>
          <p:nvPr/>
        </p:nvSpPr>
        <p:spPr>
          <a:xfrm>
            <a:off x="7519066" y="2916935"/>
            <a:ext cx="192946" cy="192946"/>
          </a:xfrm>
          <a:prstGeom prst="ellipse">
            <a:avLst/>
          </a:prstGeom>
          <a:solidFill>
            <a:srgbClr val="E51E2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Oval 11"/>
          <p:cNvSpPr/>
          <p:nvPr/>
        </p:nvSpPr>
        <p:spPr>
          <a:xfrm>
            <a:off x="6153328" y="2754154"/>
            <a:ext cx="192946" cy="192946"/>
          </a:xfrm>
          <a:prstGeom prst="ellipse">
            <a:avLst/>
          </a:prstGeom>
          <a:solidFill>
            <a:srgbClr val="E51E2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1" name="Group 50"/>
          <p:cNvGrpSpPr/>
          <p:nvPr/>
        </p:nvGrpSpPr>
        <p:grpSpPr>
          <a:xfrm>
            <a:off x="4320370" y="4807996"/>
            <a:ext cx="1831852" cy="1025110"/>
            <a:chOff x="4320370" y="4807996"/>
            <a:chExt cx="1831852" cy="1025110"/>
          </a:xfrm>
        </p:grpSpPr>
        <p:sp>
          <p:nvSpPr>
            <p:cNvPr id="13" name="TextBox 12"/>
            <p:cNvSpPr txBox="1"/>
            <p:nvPr/>
          </p:nvSpPr>
          <p:spPr>
            <a:xfrm>
              <a:off x="4320370" y="5432996"/>
              <a:ext cx="11946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000" dirty="0"/>
                <a:t>Glasgow</a:t>
              </a:r>
            </a:p>
          </p:txBody>
        </p:sp>
        <p:cxnSp>
          <p:nvCxnSpPr>
            <p:cNvPr id="18" name="Straight Connector 17"/>
            <p:cNvCxnSpPr>
              <a:stCxn id="8" idx="3"/>
              <a:endCxn id="13" idx="3"/>
            </p:cNvCxnSpPr>
            <p:nvPr/>
          </p:nvCxnSpPr>
          <p:spPr>
            <a:xfrm flipH="1">
              <a:off x="5515009" y="4807996"/>
              <a:ext cx="637213" cy="82505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7026885" y="4778635"/>
            <a:ext cx="1450365" cy="1359389"/>
            <a:chOff x="7026885" y="4778635"/>
            <a:chExt cx="1450365" cy="1359389"/>
          </a:xfrm>
        </p:grpSpPr>
        <p:sp>
          <p:nvSpPr>
            <p:cNvPr id="3" name="TextBox 2"/>
            <p:cNvSpPr txBox="1"/>
            <p:nvPr/>
          </p:nvSpPr>
          <p:spPr>
            <a:xfrm>
              <a:off x="7105153" y="5737914"/>
              <a:ext cx="13720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Edinburgh</a:t>
              </a:r>
            </a:p>
          </p:txBody>
        </p:sp>
        <p:cxnSp>
          <p:nvCxnSpPr>
            <p:cNvPr id="20" name="Straight Connector 19"/>
            <p:cNvCxnSpPr>
              <a:stCxn id="3" idx="0"/>
              <a:endCxn id="2" idx="5"/>
            </p:cNvCxnSpPr>
            <p:nvPr/>
          </p:nvCxnSpPr>
          <p:spPr>
            <a:xfrm flipH="1" flipV="1">
              <a:off x="7026885" y="4778635"/>
              <a:ext cx="764317" cy="9592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6249801" y="1600939"/>
            <a:ext cx="2240166" cy="1153215"/>
            <a:chOff x="6249801" y="1600939"/>
            <a:chExt cx="2240166" cy="1153215"/>
          </a:xfrm>
        </p:grpSpPr>
        <p:sp>
          <p:nvSpPr>
            <p:cNvPr id="16" name="TextBox 15"/>
            <p:cNvSpPr txBox="1"/>
            <p:nvPr/>
          </p:nvSpPr>
          <p:spPr>
            <a:xfrm>
              <a:off x="7216362" y="1600939"/>
              <a:ext cx="12736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Inverness</a:t>
              </a:r>
            </a:p>
          </p:txBody>
        </p:sp>
        <p:cxnSp>
          <p:nvCxnSpPr>
            <p:cNvPr id="23" name="Straight Connector 22"/>
            <p:cNvCxnSpPr>
              <a:stCxn id="12" idx="0"/>
              <a:endCxn id="16" idx="1"/>
            </p:cNvCxnSpPr>
            <p:nvPr/>
          </p:nvCxnSpPr>
          <p:spPr>
            <a:xfrm flipV="1">
              <a:off x="6249801" y="1800994"/>
              <a:ext cx="966561" cy="95316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7243214" y="2045294"/>
            <a:ext cx="1208653" cy="871641"/>
            <a:chOff x="7243214" y="2045294"/>
            <a:chExt cx="1208653" cy="871641"/>
          </a:xfrm>
        </p:grpSpPr>
        <p:sp>
          <p:nvSpPr>
            <p:cNvPr id="15" name="TextBox 14"/>
            <p:cNvSpPr txBox="1"/>
            <p:nvPr/>
          </p:nvSpPr>
          <p:spPr>
            <a:xfrm>
              <a:off x="7243214" y="2045294"/>
              <a:ext cx="12086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000" dirty="0"/>
                <a:t>Aberdeen</a:t>
              </a:r>
            </a:p>
          </p:txBody>
        </p:sp>
        <p:cxnSp>
          <p:nvCxnSpPr>
            <p:cNvPr id="26" name="Straight Connector 25"/>
            <p:cNvCxnSpPr>
              <a:stCxn id="10" idx="0"/>
              <a:endCxn id="15" idx="2"/>
            </p:cNvCxnSpPr>
            <p:nvPr/>
          </p:nvCxnSpPr>
          <p:spPr>
            <a:xfrm flipV="1">
              <a:off x="7615539" y="2445404"/>
              <a:ext cx="232002" cy="47153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6885403" y="4053350"/>
            <a:ext cx="1659915" cy="509343"/>
            <a:chOff x="6885403" y="4053350"/>
            <a:chExt cx="1659915" cy="509343"/>
          </a:xfrm>
        </p:grpSpPr>
        <p:sp>
          <p:nvSpPr>
            <p:cNvPr id="14" name="TextBox 13"/>
            <p:cNvSpPr txBox="1"/>
            <p:nvPr/>
          </p:nvSpPr>
          <p:spPr>
            <a:xfrm>
              <a:off x="7712012" y="4162583"/>
              <a:ext cx="8333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Perth</a:t>
              </a:r>
            </a:p>
          </p:txBody>
        </p:sp>
        <p:cxnSp>
          <p:nvCxnSpPr>
            <p:cNvPr id="29" name="Straight Connector 28"/>
            <p:cNvCxnSpPr>
              <a:stCxn id="9" idx="5"/>
              <a:endCxn id="14" idx="1"/>
            </p:cNvCxnSpPr>
            <p:nvPr/>
          </p:nvCxnSpPr>
          <p:spPr>
            <a:xfrm>
              <a:off x="6885403" y="4053350"/>
              <a:ext cx="826609" cy="309288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Rounded Rectangle 27"/>
          <p:cNvSpPr/>
          <p:nvPr/>
        </p:nvSpPr>
        <p:spPr>
          <a:xfrm>
            <a:off x="1146695" y="4989095"/>
            <a:ext cx="2803456" cy="8542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5EA9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Click on the red dot to reveal the place name!</a:t>
            </a:r>
          </a:p>
        </p:txBody>
      </p:sp>
      <p:sp>
        <p:nvSpPr>
          <p:cNvPr id="32" name="Oval 31"/>
          <p:cNvSpPr/>
          <p:nvPr/>
        </p:nvSpPr>
        <p:spPr>
          <a:xfrm>
            <a:off x="7106609" y="3737659"/>
            <a:ext cx="192946" cy="192946"/>
          </a:xfrm>
          <a:prstGeom prst="ellipse">
            <a:avLst/>
          </a:prstGeom>
          <a:solidFill>
            <a:srgbClr val="E51E2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8" name="Group 37"/>
          <p:cNvGrpSpPr/>
          <p:nvPr/>
        </p:nvGrpSpPr>
        <p:grpSpPr>
          <a:xfrm>
            <a:off x="7299555" y="3642465"/>
            <a:ext cx="1205012" cy="400110"/>
            <a:chOff x="7299555" y="3642465"/>
            <a:chExt cx="1205012" cy="400110"/>
          </a:xfrm>
        </p:grpSpPr>
        <p:sp>
          <p:nvSpPr>
            <p:cNvPr id="35" name="TextBox 34"/>
            <p:cNvSpPr txBox="1"/>
            <p:nvPr/>
          </p:nvSpPr>
          <p:spPr>
            <a:xfrm>
              <a:off x="7479710" y="3642465"/>
              <a:ext cx="10248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Dundee</a:t>
              </a:r>
            </a:p>
          </p:txBody>
        </p:sp>
        <p:cxnSp>
          <p:nvCxnSpPr>
            <p:cNvPr id="36" name="Straight Connector 35"/>
            <p:cNvCxnSpPr>
              <a:stCxn id="32" idx="6"/>
              <a:endCxn id="35" idx="1"/>
            </p:cNvCxnSpPr>
            <p:nvPr/>
          </p:nvCxnSpPr>
          <p:spPr>
            <a:xfrm>
              <a:off x="7299555" y="3834132"/>
              <a:ext cx="180155" cy="8388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667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1" grpId="0" animBg="1"/>
      <p:bldP spid="30" grpId="0" animBg="1"/>
      <p:bldP spid="2" grpId="0" animBg="1"/>
      <p:bldP spid="8" grpId="0" animBg="1"/>
      <p:bldP spid="9" grpId="0" animBg="1"/>
      <p:bldP spid="10" grpId="0" animBg="1"/>
      <p:bldP spid="12" grpId="0" animBg="1"/>
      <p:bldP spid="28" grpId="0" animBg="1"/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PowerPoint Guidance.pptx" id="{34442D15-F5BB-4F73-9606-C8812E688AB8}" vid="{28CC8FB8-836C-49DA-A823-EC8BE3E520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528</TotalTime>
  <Words>491</Words>
  <Application>Microsoft Office PowerPoint</Application>
  <PresentationFormat>On-screen Show (4:3)</PresentationFormat>
  <Paragraphs>69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Twinkl</vt:lpstr>
      <vt:lpstr>Office Theme</vt:lpstr>
      <vt:lpstr>PowerPoint Presentation</vt:lpstr>
      <vt:lpstr>All about Robert Burns</vt:lpstr>
      <vt:lpstr>Did You Know?</vt:lpstr>
      <vt:lpstr>Robert Burns’ Early Life </vt:lpstr>
      <vt:lpstr>Did You Know?</vt:lpstr>
      <vt:lpstr>Robert Burns’ Early Life </vt:lpstr>
      <vt:lpstr>To a Mouse</vt:lpstr>
      <vt:lpstr>A Red, Red Rose</vt:lpstr>
      <vt:lpstr>Robert Burns’ Life </vt:lpstr>
      <vt:lpstr>Robert Burns’ Death</vt:lpstr>
      <vt:lpstr>Did You Know?</vt:lpstr>
      <vt:lpstr>Burns’ Night</vt:lpstr>
      <vt:lpstr>Selkirk Grace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Eleanor Clough</dc:creator>
  <cp:lastModifiedBy>GargPrCampbellG</cp:lastModifiedBy>
  <cp:revision>53</cp:revision>
  <dcterms:created xsi:type="dcterms:W3CDTF">2019-12-06T15:24:10Z</dcterms:created>
  <dcterms:modified xsi:type="dcterms:W3CDTF">2021-01-15T14:39:37Z</dcterms:modified>
</cp:coreProperties>
</file>