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58" r:id="rId2"/>
    <p:sldId id="264" r:id="rId3"/>
    <p:sldId id="274" r:id="rId4"/>
    <p:sldId id="275" r:id="rId5"/>
    <p:sldId id="276" r:id="rId6"/>
    <p:sldId id="277" r:id="rId7"/>
    <p:sldId id="278" r:id="rId8"/>
    <p:sldId id="279" r:id="rId9"/>
    <p:sldId id="288" r:id="rId10"/>
    <p:sldId id="280" r:id="rId11"/>
    <p:sldId id="281" r:id="rId12"/>
    <p:sldId id="282" r:id="rId13"/>
    <p:sldId id="285" r:id="rId14"/>
    <p:sldId id="283" r:id="rId15"/>
    <p:sldId id="287" r:id="rId16"/>
    <p:sldId id="267"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Twinkl" panose="020B0604020202020204"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BD31"/>
    <a:srgbClr val="8D358B"/>
    <a:srgbClr val="00A8E7"/>
    <a:srgbClr val="ED74A7"/>
    <a:srgbClr val="F08213"/>
    <a:srgbClr val="18A0DB"/>
    <a:srgbClr val="DE1E5A"/>
    <a:srgbClr val="BC0105"/>
    <a:srgbClr val="4DB1E3"/>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showGuides="1">
      <p:cViewPr varScale="1">
        <p:scale>
          <a:sx n="98" d="100"/>
          <a:sy n="98" d="100"/>
        </p:scale>
        <p:origin x="1046" y="8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03/05/2020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03/05/2020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Twinkl" pitchFamily="50" charset="0"/>
              </a:rPr>
              <a:t>Benefits and Risks</a:t>
            </a:r>
            <a:endParaRPr lang="en-GB" sz="3600" dirty="0">
              <a:latin typeface="+mn-lt"/>
            </a:endParaRPr>
          </a:p>
        </p:txBody>
      </p:sp>
      <p:sp>
        <p:nvSpPr>
          <p:cNvPr id="8" name="Rectangle 7">
            <a:extLst>
              <a:ext uri="{FF2B5EF4-FFF2-40B4-BE49-F238E27FC236}">
                <a16:creationId xmlns:a16="http://schemas.microsoft.com/office/drawing/2014/main" id="{A680B29B-82F1-4289-9794-E4D2FC73F160}"/>
              </a:ext>
            </a:extLst>
          </p:cNvPr>
          <p:cNvSpPr/>
          <p:nvPr/>
        </p:nvSpPr>
        <p:spPr>
          <a:xfrm>
            <a:off x="755650" y="2142634"/>
            <a:ext cx="7632700" cy="830997"/>
          </a:xfrm>
          <a:prstGeom prst="rect">
            <a:avLst/>
          </a:prstGeom>
        </p:spPr>
        <p:txBody>
          <a:bodyPr wrap="square" lIns="0" tIns="0" rIns="0" bIns="0">
            <a:spAutoFit/>
          </a:bodyPr>
          <a:lstStyle/>
          <a:p>
            <a:pPr marL="285750" indent="-285750">
              <a:buFont typeface="Arial" panose="020B0604020202020204" pitchFamily="34" charset="0"/>
              <a:buChar char="•"/>
            </a:pPr>
            <a:r>
              <a:rPr lang="en-GB" dirty="0">
                <a:latin typeface="Twinkl" pitchFamily="50" charset="0"/>
              </a:rPr>
              <a:t>You can only spend what you have.</a:t>
            </a:r>
          </a:p>
          <a:p>
            <a:pPr marL="285750" indent="-285750">
              <a:buFont typeface="Arial" panose="020B0604020202020204" pitchFamily="34" charset="0"/>
              <a:buChar char="•"/>
            </a:pPr>
            <a:r>
              <a:rPr lang="en-GB" dirty="0">
                <a:latin typeface="Twinkl" pitchFamily="50" charset="0"/>
              </a:rPr>
              <a:t>It is easier to know exactly how much money you to spend if you have your money in cash. </a:t>
            </a:r>
          </a:p>
        </p:txBody>
      </p:sp>
      <p:sp>
        <p:nvSpPr>
          <p:cNvPr id="5" name="Rectangle 4">
            <a:extLst>
              <a:ext uri="{FF2B5EF4-FFF2-40B4-BE49-F238E27FC236}">
                <a16:creationId xmlns:a16="http://schemas.microsoft.com/office/drawing/2014/main" id="{19115A63-D778-48E6-B775-41C538845016}"/>
              </a:ext>
            </a:extLst>
          </p:cNvPr>
          <p:cNvSpPr/>
          <p:nvPr/>
        </p:nvSpPr>
        <p:spPr>
          <a:xfrm>
            <a:off x="755650" y="4111793"/>
            <a:ext cx="5473134" cy="1384995"/>
          </a:xfrm>
          <a:prstGeom prst="rect">
            <a:avLst/>
          </a:prstGeom>
        </p:spPr>
        <p:txBody>
          <a:bodyPr wrap="square" lIns="0" tIns="0" rIns="0" bIns="0">
            <a:spAutoFit/>
          </a:bodyPr>
          <a:lstStyle/>
          <a:p>
            <a:pPr marL="285750" indent="-285750">
              <a:buFont typeface="Arial" panose="020B0604020202020204" pitchFamily="34" charset="0"/>
              <a:buChar char="•"/>
            </a:pPr>
            <a:r>
              <a:rPr lang="en-GB" dirty="0">
                <a:latin typeface="Twinkl" pitchFamily="50" charset="0"/>
              </a:rPr>
              <a:t>If you lose it or it is stolen, unless you find it, there is no way to get it back.</a:t>
            </a:r>
          </a:p>
          <a:p>
            <a:pPr marL="285750" indent="-285750">
              <a:buFont typeface="Arial" panose="020B0604020202020204" pitchFamily="34" charset="0"/>
              <a:buChar char="•"/>
            </a:pPr>
            <a:r>
              <a:rPr lang="en-GB" dirty="0">
                <a:latin typeface="Twinkl" pitchFamily="50" charset="0"/>
              </a:rPr>
              <a:t>Particularly if you are planning on making a large purchase, it is not generally wise to walk around with a lot of money on your person.</a:t>
            </a:r>
          </a:p>
        </p:txBody>
      </p:sp>
      <p:sp>
        <p:nvSpPr>
          <p:cNvPr id="6" name="Rectangle 5"/>
          <p:cNvSpPr/>
          <p:nvPr/>
        </p:nvSpPr>
        <p:spPr>
          <a:xfrm>
            <a:off x="444617" y="1473201"/>
            <a:ext cx="8242185" cy="614145"/>
          </a:xfrm>
          <a:prstGeom prst="rect">
            <a:avLst/>
          </a:prstGeom>
          <a:solidFill>
            <a:srgbClr val="00A8E7"/>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GB" b="1" dirty="0">
                <a:latin typeface="Twinkl" pitchFamily="50" charset="0"/>
              </a:rPr>
              <a:t>Benefits of Cash</a:t>
            </a:r>
          </a:p>
        </p:txBody>
      </p:sp>
      <p:sp>
        <p:nvSpPr>
          <p:cNvPr id="7" name="Rectangle 6"/>
          <p:cNvSpPr/>
          <p:nvPr/>
        </p:nvSpPr>
        <p:spPr>
          <a:xfrm>
            <a:off x="444617" y="3429000"/>
            <a:ext cx="8242185" cy="614145"/>
          </a:xfrm>
          <a:prstGeom prst="rect">
            <a:avLst/>
          </a:prstGeom>
          <a:solidFill>
            <a:srgbClr val="00A8E7"/>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GB" b="1" dirty="0">
                <a:latin typeface="Twinkl" pitchFamily="50" charset="0"/>
              </a:rPr>
              <a:t>Risks of Cash</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3779" y="2973631"/>
            <a:ext cx="2624571" cy="2657100"/>
          </a:xfrm>
          <a:prstGeom prst="rect">
            <a:avLst/>
          </a:prstGeom>
        </p:spPr>
      </p:pic>
    </p:spTree>
    <p:extLst>
      <p:ext uri="{BB962C8B-B14F-4D97-AF65-F5344CB8AC3E}">
        <p14:creationId xmlns:p14="http://schemas.microsoft.com/office/powerpoint/2010/main" val="211089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Twinkl" pitchFamily="50" charset="0"/>
              </a:rPr>
              <a:t>Benefits and Risks</a:t>
            </a:r>
            <a:endParaRPr lang="en-GB" sz="3600" dirty="0">
              <a:latin typeface="+mn-lt"/>
            </a:endParaRPr>
          </a:p>
        </p:txBody>
      </p:sp>
      <p:sp>
        <p:nvSpPr>
          <p:cNvPr id="8" name="Rectangle 7">
            <a:extLst>
              <a:ext uri="{FF2B5EF4-FFF2-40B4-BE49-F238E27FC236}">
                <a16:creationId xmlns:a16="http://schemas.microsoft.com/office/drawing/2014/main" id="{A680B29B-82F1-4289-9794-E4D2FC73F160}"/>
              </a:ext>
            </a:extLst>
          </p:cNvPr>
          <p:cNvSpPr/>
          <p:nvPr/>
        </p:nvSpPr>
        <p:spPr>
          <a:xfrm>
            <a:off x="749359" y="2265383"/>
            <a:ext cx="7632700" cy="2769989"/>
          </a:xfrm>
          <a:prstGeom prst="rect">
            <a:avLst/>
          </a:prstGeom>
        </p:spPr>
        <p:txBody>
          <a:bodyPr wrap="square" lIns="0" tIns="0" rIns="0" bIns="0">
            <a:spAutoFit/>
          </a:bodyPr>
          <a:lstStyle/>
          <a:p>
            <a:pPr marL="285750" indent="-285750">
              <a:buFont typeface="Arial" panose="020B0604020202020204" pitchFamily="34" charset="0"/>
              <a:buChar char="•"/>
            </a:pPr>
            <a:r>
              <a:rPr lang="en-GB" dirty="0">
                <a:latin typeface="Twinkl" pitchFamily="50" charset="0"/>
              </a:rPr>
              <a:t>A debit card is linked to your bank account. This means that you can only spend money you already have.</a:t>
            </a:r>
          </a:p>
          <a:p>
            <a:pPr marL="285750" indent="-285750">
              <a:buFont typeface="Arial" panose="020B0604020202020204" pitchFamily="34" charset="0"/>
              <a:buChar char="•"/>
            </a:pPr>
            <a:r>
              <a:rPr lang="en-GB" dirty="0">
                <a:latin typeface="Twinkl" pitchFamily="50" charset="0"/>
              </a:rPr>
              <a:t>It is safer than carrying cash around, as it is protected by a 4-digit code.</a:t>
            </a:r>
          </a:p>
          <a:p>
            <a:pPr marL="285750" indent="-285750">
              <a:buFont typeface="Arial" panose="020B0604020202020204" pitchFamily="34" charset="0"/>
              <a:buChar char="•"/>
            </a:pPr>
            <a:r>
              <a:rPr lang="en-GB" dirty="0">
                <a:latin typeface="Twinkl" pitchFamily="50" charset="0"/>
              </a:rPr>
              <a:t>If someone steals your debit card and manages to use it, you can often get the money back because debit cards are protected by fraud prevention schemes. </a:t>
            </a:r>
          </a:p>
          <a:p>
            <a:pPr marL="285750" indent="-285750">
              <a:buFont typeface="Arial" panose="020B0604020202020204" pitchFamily="34" charset="0"/>
              <a:buChar char="•"/>
            </a:pPr>
            <a:r>
              <a:rPr lang="en-GB" dirty="0">
                <a:latin typeface="Twinkl" pitchFamily="50" charset="0"/>
              </a:rPr>
              <a:t>Debit cards are easier to get than credit cards as the vast majority of banks will give you one as soon as you open a bank account with them.</a:t>
            </a:r>
          </a:p>
          <a:p>
            <a:pPr marL="285750" indent="-285750">
              <a:buFont typeface="Arial" panose="020B0604020202020204" pitchFamily="34" charset="0"/>
              <a:buChar char="•"/>
            </a:pPr>
            <a:r>
              <a:rPr lang="en-GB" dirty="0">
                <a:latin typeface="Twinkl" pitchFamily="50" charset="0"/>
              </a:rPr>
              <a:t>You are able to take cash out using a debit card.</a:t>
            </a:r>
          </a:p>
        </p:txBody>
      </p:sp>
      <p:sp>
        <p:nvSpPr>
          <p:cNvPr id="4" name="Rectangle 3"/>
          <p:cNvSpPr/>
          <p:nvPr/>
        </p:nvSpPr>
        <p:spPr>
          <a:xfrm>
            <a:off x="444617" y="1473201"/>
            <a:ext cx="8242185" cy="614145"/>
          </a:xfrm>
          <a:prstGeom prst="rect">
            <a:avLst/>
          </a:prstGeom>
          <a:solidFill>
            <a:srgbClr val="F0821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GB" b="1" dirty="0">
                <a:latin typeface="Twinkl" pitchFamily="50" charset="0"/>
              </a:rPr>
              <a:t>The Benefits of Debit Cards</a:t>
            </a:r>
          </a:p>
        </p:txBody>
      </p:sp>
    </p:spTree>
    <p:extLst>
      <p:ext uri="{BB962C8B-B14F-4D97-AF65-F5344CB8AC3E}">
        <p14:creationId xmlns:p14="http://schemas.microsoft.com/office/powerpoint/2010/main" val="215532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Twinkl" pitchFamily="50" charset="0"/>
              </a:rPr>
              <a:t>Benefits and Risks</a:t>
            </a:r>
            <a:endParaRPr lang="en-GB" sz="3600" dirty="0">
              <a:latin typeface="+mn-lt"/>
            </a:endParaRPr>
          </a:p>
        </p:txBody>
      </p:sp>
      <p:sp>
        <p:nvSpPr>
          <p:cNvPr id="8" name="Rectangle 7">
            <a:extLst>
              <a:ext uri="{FF2B5EF4-FFF2-40B4-BE49-F238E27FC236}">
                <a16:creationId xmlns:a16="http://schemas.microsoft.com/office/drawing/2014/main" id="{A680B29B-82F1-4289-9794-E4D2FC73F160}"/>
              </a:ext>
            </a:extLst>
          </p:cNvPr>
          <p:cNvSpPr/>
          <p:nvPr/>
        </p:nvSpPr>
        <p:spPr>
          <a:xfrm>
            <a:off x="755650" y="2256330"/>
            <a:ext cx="7632700" cy="1384995"/>
          </a:xfrm>
          <a:prstGeom prst="rect">
            <a:avLst/>
          </a:prstGeom>
        </p:spPr>
        <p:txBody>
          <a:bodyPr wrap="square" lIns="0" tIns="0" rIns="0" bIns="0">
            <a:spAutoFit/>
          </a:bodyPr>
          <a:lstStyle/>
          <a:p>
            <a:pPr marL="285750" indent="-285750">
              <a:buFont typeface="Arial" panose="020B0604020202020204" pitchFamily="34" charset="0"/>
              <a:buChar char="•"/>
            </a:pPr>
            <a:r>
              <a:rPr lang="en-GB" dirty="0">
                <a:latin typeface="Twinkl" pitchFamily="50" charset="0"/>
              </a:rPr>
              <a:t>Particularly when shopping online, debit cards do not offer the same level of protection as credit cards.</a:t>
            </a:r>
          </a:p>
          <a:p>
            <a:pPr marL="285750" indent="-285750">
              <a:buFont typeface="Arial" panose="020B0604020202020204" pitchFamily="34" charset="0"/>
              <a:buChar char="•"/>
            </a:pPr>
            <a:r>
              <a:rPr lang="en-GB" dirty="0">
                <a:latin typeface="Twinkl" pitchFamily="50" charset="0"/>
              </a:rPr>
              <a:t>If you do not have enough money in your account to pay for an item, you might end up in an overdraft and your bank will usually charge you fees until you pay the debt. </a:t>
            </a:r>
          </a:p>
        </p:txBody>
      </p:sp>
      <p:sp>
        <p:nvSpPr>
          <p:cNvPr id="4" name="Rectangle 3"/>
          <p:cNvSpPr/>
          <p:nvPr/>
        </p:nvSpPr>
        <p:spPr>
          <a:xfrm>
            <a:off x="444617" y="1473201"/>
            <a:ext cx="8242185" cy="614145"/>
          </a:xfrm>
          <a:prstGeom prst="rect">
            <a:avLst/>
          </a:prstGeom>
          <a:solidFill>
            <a:srgbClr val="F08213"/>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GB" b="1" dirty="0">
                <a:latin typeface="Twinkl" pitchFamily="50" charset="0"/>
              </a:rPr>
              <a:t>Risks of Debit Cards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116" t="-6371" r="-4406" b="-7664"/>
          <a:stretch/>
        </p:blipFill>
        <p:spPr>
          <a:xfrm>
            <a:off x="6357668" y="4764357"/>
            <a:ext cx="2030878" cy="1328468"/>
          </a:xfrm>
          <a:prstGeom prst="rect">
            <a:avLst/>
          </a:prstGeom>
          <a:solidFill>
            <a:schemeClr val="bg1"/>
          </a:solidFill>
          <a:ln w="28575">
            <a:noFill/>
          </a:ln>
        </p:spPr>
      </p:pic>
    </p:spTree>
    <p:extLst>
      <p:ext uri="{BB962C8B-B14F-4D97-AF65-F5344CB8AC3E}">
        <p14:creationId xmlns:p14="http://schemas.microsoft.com/office/powerpoint/2010/main" val="172160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Twinkl" pitchFamily="50" charset="0"/>
              </a:rPr>
              <a:t>Benefits and Risks</a:t>
            </a:r>
            <a:endParaRPr lang="en-GB" sz="3600" dirty="0">
              <a:latin typeface="+mn-lt"/>
            </a:endParaRPr>
          </a:p>
        </p:txBody>
      </p:sp>
      <p:sp>
        <p:nvSpPr>
          <p:cNvPr id="8" name="Rectangle 7">
            <a:extLst>
              <a:ext uri="{FF2B5EF4-FFF2-40B4-BE49-F238E27FC236}">
                <a16:creationId xmlns:a16="http://schemas.microsoft.com/office/drawing/2014/main" id="{A680B29B-82F1-4289-9794-E4D2FC73F160}"/>
              </a:ext>
            </a:extLst>
          </p:cNvPr>
          <p:cNvSpPr/>
          <p:nvPr/>
        </p:nvSpPr>
        <p:spPr>
          <a:xfrm>
            <a:off x="755650" y="2135167"/>
            <a:ext cx="7632700" cy="1107996"/>
          </a:xfrm>
          <a:prstGeom prst="rect">
            <a:avLst/>
          </a:prstGeom>
        </p:spPr>
        <p:txBody>
          <a:bodyPr wrap="square" lIns="0" tIns="0" rIns="0" bIns="0">
            <a:spAutoFit/>
          </a:bodyPr>
          <a:lstStyle/>
          <a:p>
            <a:pPr marL="285750" indent="-285750">
              <a:buFont typeface="Arial" panose="020B0604020202020204" pitchFamily="34" charset="0"/>
              <a:buChar char="•"/>
            </a:pPr>
            <a:r>
              <a:rPr lang="en-GB" dirty="0">
                <a:latin typeface="Twinkl" pitchFamily="50" charset="0"/>
              </a:rPr>
              <a:t>It is safer to send a cheque in the post to someone rather than cash.</a:t>
            </a:r>
          </a:p>
          <a:p>
            <a:pPr marL="285750" indent="-285750">
              <a:buFont typeface="Arial" panose="020B0604020202020204" pitchFamily="34" charset="0"/>
              <a:buChar char="•"/>
            </a:pPr>
            <a:r>
              <a:rPr lang="en-GB" dirty="0">
                <a:latin typeface="Twinkl" pitchFamily="50" charset="0"/>
              </a:rPr>
              <a:t>You can date a cheque later than when you sign it so that it can’t be used until money is in your bank.</a:t>
            </a:r>
          </a:p>
          <a:p>
            <a:pPr marL="285750" indent="-285750">
              <a:buFont typeface="Arial" panose="020B0604020202020204" pitchFamily="34" charset="0"/>
              <a:buChar char="•"/>
            </a:pPr>
            <a:r>
              <a:rPr lang="en-GB" dirty="0">
                <a:latin typeface="Twinkl" pitchFamily="50" charset="0"/>
              </a:rPr>
              <a:t>They are free to use.</a:t>
            </a:r>
          </a:p>
        </p:txBody>
      </p:sp>
      <p:sp>
        <p:nvSpPr>
          <p:cNvPr id="4" name="Rectangle 3"/>
          <p:cNvSpPr/>
          <p:nvPr/>
        </p:nvSpPr>
        <p:spPr>
          <a:xfrm>
            <a:off x="444617" y="1473201"/>
            <a:ext cx="8242185" cy="614145"/>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GB" b="1" dirty="0">
                <a:latin typeface="Twinkl" pitchFamily="50" charset="0"/>
              </a:rPr>
              <a:t>Benefits of Cheques</a:t>
            </a:r>
          </a:p>
        </p:txBody>
      </p:sp>
      <p:sp>
        <p:nvSpPr>
          <p:cNvPr id="5" name="Rectangle 4"/>
          <p:cNvSpPr/>
          <p:nvPr/>
        </p:nvSpPr>
        <p:spPr>
          <a:xfrm>
            <a:off x="444617" y="3429000"/>
            <a:ext cx="8242185" cy="614145"/>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GB" b="1" dirty="0">
                <a:latin typeface="Twinkl" pitchFamily="50" charset="0"/>
              </a:rPr>
              <a:t>Risks of Cheques</a:t>
            </a:r>
          </a:p>
        </p:txBody>
      </p:sp>
      <p:sp>
        <p:nvSpPr>
          <p:cNvPr id="6" name="Rectangle 5"/>
          <p:cNvSpPr/>
          <p:nvPr/>
        </p:nvSpPr>
        <p:spPr>
          <a:xfrm>
            <a:off x="755650" y="4153629"/>
            <a:ext cx="7632700" cy="1384995"/>
          </a:xfrm>
          <a:prstGeom prst="rect">
            <a:avLst/>
          </a:prstGeom>
        </p:spPr>
        <p:txBody>
          <a:bodyPr wrap="square" lIns="0" tIns="0" rIns="0" bIns="0">
            <a:spAutoFit/>
          </a:bodyPr>
          <a:lstStyle/>
          <a:p>
            <a:pPr marL="285750" indent="-285750">
              <a:buFont typeface="Arial" panose="020B0604020202020204" pitchFamily="34" charset="0"/>
              <a:buChar char="•"/>
            </a:pPr>
            <a:r>
              <a:rPr lang="en-GB" dirty="0">
                <a:latin typeface="Twinkl" pitchFamily="50" charset="0"/>
              </a:rPr>
              <a:t>Cheques take a while to process so the person or organisation being paid doesn’t get the money immediately.</a:t>
            </a:r>
          </a:p>
          <a:p>
            <a:pPr marL="285750" indent="-285750">
              <a:buFont typeface="Arial" panose="020B0604020202020204" pitchFamily="34" charset="0"/>
              <a:buChar char="•"/>
            </a:pPr>
            <a:r>
              <a:rPr lang="en-GB" dirty="0">
                <a:latin typeface="Twinkl" pitchFamily="50" charset="0"/>
              </a:rPr>
              <a:t>People can create fake cheques.</a:t>
            </a:r>
          </a:p>
          <a:p>
            <a:pPr marL="285750" indent="-285750">
              <a:buFont typeface="Arial" panose="020B0604020202020204" pitchFamily="34" charset="0"/>
              <a:buChar char="•"/>
            </a:pPr>
            <a:r>
              <a:rPr lang="en-GB" dirty="0">
                <a:latin typeface="Twinkl" pitchFamily="50" charset="0"/>
              </a:rPr>
              <a:t>Most banks will refuse to accept cheques that were dated over </a:t>
            </a:r>
            <a:br>
              <a:rPr lang="en-GB" dirty="0">
                <a:latin typeface="Twinkl" pitchFamily="50" charset="0"/>
              </a:rPr>
            </a:br>
            <a:r>
              <a:rPr lang="en-GB" dirty="0">
                <a:latin typeface="Twinkl" pitchFamily="50" charset="0"/>
              </a:rPr>
              <a:t>6 months ago. </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40" t="-21519" r="-3369" b="-14903"/>
          <a:stretch/>
        </p:blipFill>
        <p:spPr>
          <a:xfrm>
            <a:off x="6400802" y="2526355"/>
            <a:ext cx="2053086" cy="1706340"/>
          </a:xfrm>
          <a:prstGeom prst="rect">
            <a:avLst/>
          </a:prstGeom>
          <a:noFill/>
          <a:ln w="28575">
            <a:noFill/>
          </a:ln>
        </p:spPr>
      </p:pic>
    </p:spTree>
    <p:extLst>
      <p:ext uri="{BB962C8B-B14F-4D97-AF65-F5344CB8AC3E}">
        <p14:creationId xmlns:p14="http://schemas.microsoft.com/office/powerpoint/2010/main" val="375470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Twinkl" pitchFamily="50" charset="0"/>
              </a:rPr>
              <a:t>Benefits and Risks</a:t>
            </a:r>
            <a:endParaRPr lang="en-GB" sz="3600" dirty="0">
              <a:latin typeface="+mn-lt"/>
            </a:endParaRPr>
          </a:p>
        </p:txBody>
      </p:sp>
      <p:sp>
        <p:nvSpPr>
          <p:cNvPr id="8" name="Rectangle 7">
            <a:extLst>
              <a:ext uri="{FF2B5EF4-FFF2-40B4-BE49-F238E27FC236}">
                <a16:creationId xmlns:a16="http://schemas.microsoft.com/office/drawing/2014/main" id="{A680B29B-82F1-4289-9794-E4D2FC73F160}"/>
              </a:ext>
            </a:extLst>
          </p:cNvPr>
          <p:cNvSpPr/>
          <p:nvPr/>
        </p:nvSpPr>
        <p:spPr>
          <a:xfrm>
            <a:off x="755650" y="2174101"/>
            <a:ext cx="7632700" cy="553998"/>
          </a:xfrm>
          <a:prstGeom prst="rect">
            <a:avLst/>
          </a:prstGeom>
        </p:spPr>
        <p:txBody>
          <a:bodyPr wrap="square" lIns="0" tIns="0" rIns="0" bIns="0">
            <a:spAutoFit/>
          </a:bodyPr>
          <a:lstStyle/>
          <a:p>
            <a:pPr marL="285750" indent="-285750">
              <a:buFont typeface="Arial" panose="020B0604020202020204" pitchFamily="34" charset="0"/>
              <a:buChar char="•"/>
            </a:pPr>
            <a:r>
              <a:rPr lang="en-GB" dirty="0">
                <a:latin typeface="Twinkl" pitchFamily="50" charset="0"/>
              </a:rPr>
              <a:t>Credit cards can be helpful to spread out the cost of larger payments.</a:t>
            </a:r>
          </a:p>
          <a:p>
            <a:pPr marL="285750" indent="-285750">
              <a:buFont typeface="Arial" panose="020B0604020202020204" pitchFamily="34" charset="0"/>
              <a:buChar char="•"/>
            </a:pPr>
            <a:r>
              <a:rPr lang="en-GB" dirty="0">
                <a:latin typeface="Twinkl" pitchFamily="50" charset="0"/>
              </a:rPr>
              <a:t>Any purchases over £100 you make on a credit card are protected. </a:t>
            </a:r>
          </a:p>
        </p:txBody>
      </p:sp>
      <p:sp>
        <p:nvSpPr>
          <p:cNvPr id="4" name="Rectangle 3"/>
          <p:cNvSpPr/>
          <p:nvPr/>
        </p:nvSpPr>
        <p:spPr>
          <a:xfrm>
            <a:off x="450907" y="1473201"/>
            <a:ext cx="8242185" cy="614145"/>
          </a:xfrm>
          <a:prstGeom prst="rect">
            <a:avLst/>
          </a:prstGeom>
          <a:solidFill>
            <a:srgbClr val="ED74A7"/>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GB" b="1" dirty="0">
                <a:latin typeface="Twinkl" pitchFamily="50" charset="0"/>
              </a:rPr>
              <a:t>Benefits of Credit Cards</a:t>
            </a:r>
          </a:p>
        </p:txBody>
      </p:sp>
      <p:sp>
        <p:nvSpPr>
          <p:cNvPr id="5" name="Rectangle 4"/>
          <p:cNvSpPr/>
          <p:nvPr/>
        </p:nvSpPr>
        <p:spPr>
          <a:xfrm>
            <a:off x="450907" y="2937294"/>
            <a:ext cx="8242185" cy="614145"/>
          </a:xfrm>
          <a:prstGeom prst="rect">
            <a:avLst/>
          </a:prstGeom>
          <a:solidFill>
            <a:srgbClr val="ED74A7"/>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GB" b="1" dirty="0">
                <a:latin typeface="Twinkl" pitchFamily="50" charset="0"/>
              </a:rPr>
              <a:t>Risks of Credit Cards</a:t>
            </a:r>
          </a:p>
        </p:txBody>
      </p:sp>
      <p:sp>
        <p:nvSpPr>
          <p:cNvPr id="6" name="Rectangle 5"/>
          <p:cNvSpPr/>
          <p:nvPr/>
        </p:nvSpPr>
        <p:spPr>
          <a:xfrm>
            <a:off x="755650" y="3603925"/>
            <a:ext cx="7758622" cy="2492990"/>
          </a:xfrm>
          <a:prstGeom prst="rect">
            <a:avLst/>
          </a:prstGeom>
        </p:spPr>
        <p:txBody>
          <a:bodyPr wrap="square" lIns="0" tIns="0" rIns="0" bIns="0">
            <a:spAutoFit/>
          </a:bodyPr>
          <a:lstStyle/>
          <a:p>
            <a:pPr marL="285750" indent="-285750">
              <a:buFont typeface="Arial" panose="020B0604020202020204" pitchFamily="34" charset="0"/>
              <a:buChar char="•"/>
            </a:pPr>
            <a:r>
              <a:rPr lang="en-GB" dirty="0">
                <a:latin typeface="Twinkl" pitchFamily="50" charset="0"/>
              </a:rPr>
              <a:t>You have to pay interest on what you spend on a credit card</a:t>
            </a:r>
          </a:p>
          <a:p>
            <a:pPr marL="285750" indent="-285750">
              <a:buFont typeface="Arial" panose="020B0604020202020204" pitchFamily="34" charset="0"/>
              <a:buChar char="•"/>
            </a:pPr>
            <a:r>
              <a:rPr lang="en-GB" dirty="0">
                <a:latin typeface="Twinkl" pitchFamily="50" charset="0"/>
              </a:rPr>
              <a:t>Credit cards have to be used carefully as it is easy for debt to build up.</a:t>
            </a:r>
          </a:p>
          <a:p>
            <a:pPr marL="285750" indent="-285750">
              <a:buFont typeface="Arial" panose="020B0604020202020204" pitchFamily="34" charset="0"/>
              <a:buChar char="•"/>
            </a:pPr>
            <a:r>
              <a:rPr lang="en-GB" dirty="0">
                <a:latin typeface="Twinkl" pitchFamily="50" charset="0"/>
              </a:rPr>
              <a:t>If you miss a payment on a credit card, you are fined, which adds to the cost of using the card.</a:t>
            </a:r>
          </a:p>
          <a:p>
            <a:pPr marL="285750" indent="-285750">
              <a:buFont typeface="Arial" panose="020B0604020202020204" pitchFamily="34" charset="0"/>
              <a:buChar char="•"/>
            </a:pPr>
            <a:r>
              <a:rPr lang="en-GB" dirty="0">
                <a:latin typeface="Twinkl" pitchFamily="50" charset="0"/>
              </a:rPr>
              <a:t>There are age restrictions on credit cards. You have to be over 18 to apply for most but some companies insist you are over 21.</a:t>
            </a:r>
          </a:p>
          <a:p>
            <a:pPr marL="285750" indent="-285750">
              <a:buFont typeface="Arial" panose="020B0604020202020204" pitchFamily="34" charset="0"/>
              <a:buChar char="•"/>
            </a:pPr>
            <a:r>
              <a:rPr lang="en-GB" dirty="0">
                <a:latin typeface="Twinkl" pitchFamily="50" charset="0"/>
              </a:rPr>
              <a:t>Not everyone is able to get a credit card as it </a:t>
            </a:r>
            <a:br>
              <a:rPr lang="en-GB" dirty="0">
                <a:latin typeface="Twinkl" pitchFamily="50" charset="0"/>
              </a:rPr>
            </a:br>
            <a:r>
              <a:rPr lang="en-GB" dirty="0">
                <a:latin typeface="Twinkl" pitchFamily="50" charset="0"/>
              </a:rPr>
              <a:t>depends on your credit history (this is how </a:t>
            </a:r>
            <a:br>
              <a:rPr lang="en-GB" dirty="0">
                <a:latin typeface="Twinkl" pitchFamily="50" charset="0"/>
              </a:rPr>
            </a:br>
            <a:r>
              <a:rPr lang="en-GB" dirty="0">
                <a:latin typeface="Twinkl" pitchFamily="50" charset="0"/>
              </a:rPr>
              <a:t>you have managed any loans in the past).</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7834" y="4900909"/>
            <a:ext cx="1875403" cy="1326127"/>
          </a:xfrm>
          <a:prstGeom prst="rect">
            <a:avLst/>
          </a:prstGeom>
        </p:spPr>
      </p:pic>
    </p:spTree>
    <p:extLst>
      <p:ext uri="{BB962C8B-B14F-4D97-AF65-F5344CB8AC3E}">
        <p14:creationId xmlns:p14="http://schemas.microsoft.com/office/powerpoint/2010/main" val="377767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a:latin typeface="Twinkl" pitchFamily="50" charset="0"/>
              </a:rPr>
              <a:t>Challenge</a:t>
            </a:r>
            <a:endParaRPr lang="en-GB" sz="3600" dirty="0">
              <a:latin typeface="+mn-lt"/>
            </a:endParaRPr>
          </a:p>
        </p:txBody>
      </p:sp>
      <p:sp>
        <p:nvSpPr>
          <p:cNvPr id="8" name="Rectangle 7">
            <a:extLst>
              <a:ext uri="{FF2B5EF4-FFF2-40B4-BE49-F238E27FC236}">
                <a16:creationId xmlns:a16="http://schemas.microsoft.com/office/drawing/2014/main" id="{A680B29B-82F1-4289-9794-E4D2FC73F160}"/>
              </a:ext>
            </a:extLst>
          </p:cNvPr>
          <p:cNvSpPr/>
          <p:nvPr/>
        </p:nvSpPr>
        <p:spPr>
          <a:xfrm>
            <a:off x="755650" y="1513946"/>
            <a:ext cx="7632700" cy="276999"/>
          </a:xfrm>
          <a:prstGeom prst="rect">
            <a:avLst/>
          </a:prstGeom>
        </p:spPr>
        <p:txBody>
          <a:bodyPr wrap="square" lIns="0" tIns="0" rIns="0" bIns="0">
            <a:spAutoFit/>
          </a:bodyPr>
          <a:lstStyle/>
          <a:p>
            <a:pPr algn="ctr"/>
            <a:r>
              <a:rPr lang="en-GB" b="1" dirty="0">
                <a:latin typeface="Twinkl" pitchFamily="50" charset="0"/>
              </a:rPr>
              <a:t>One Minute Challenge</a:t>
            </a:r>
          </a:p>
        </p:txBody>
      </p:sp>
      <p:sp>
        <p:nvSpPr>
          <p:cNvPr id="4" name="Rectangle 3">
            <a:extLst>
              <a:ext uri="{FF2B5EF4-FFF2-40B4-BE49-F238E27FC236}">
                <a16:creationId xmlns:a16="http://schemas.microsoft.com/office/drawing/2014/main" id="{233EB594-B268-4EE8-AA30-0FB9D283505E}"/>
              </a:ext>
            </a:extLst>
          </p:cNvPr>
          <p:cNvSpPr/>
          <p:nvPr/>
        </p:nvSpPr>
        <p:spPr>
          <a:xfrm>
            <a:off x="755650" y="2025675"/>
            <a:ext cx="7632700" cy="830997"/>
          </a:xfrm>
          <a:prstGeom prst="rect">
            <a:avLst/>
          </a:prstGeom>
        </p:spPr>
        <p:txBody>
          <a:bodyPr wrap="square" lIns="0" tIns="0" rIns="0" bIns="0">
            <a:spAutoFit/>
          </a:bodyPr>
          <a:lstStyle/>
          <a:p>
            <a:r>
              <a:rPr lang="en-GB" dirty="0">
                <a:latin typeface="Twinkl" pitchFamily="50" charset="0"/>
              </a:rPr>
              <a:t>You have one minute to tell your partner everything you have learnt about goods and services, needs and wants, the different ways of payment and the benefits and risks that go along with these.</a:t>
            </a:r>
          </a:p>
        </p:txBody>
      </p:sp>
      <p:sp>
        <p:nvSpPr>
          <p:cNvPr id="5" name="Rectangle 4">
            <a:extLst>
              <a:ext uri="{FF2B5EF4-FFF2-40B4-BE49-F238E27FC236}">
                <a16:creationId xmlns:a16="http://schemas.microsoft.com/office/drawing/2014/main" id="{9B2DB481-C1C5-44CE-BC1D-6172397C70B2}"/>
              </a:ext>
            </a:extLst>
          </p:cNvPr>
          <p:cNvSpPr/>
          <p:nvPr/>
        </p:nvSpPr>
        <p:spPr>
          <a:xfrm>
            <a:off x="755650" y="5791950"/>
            <a:ext cx="7632700" cy="276999"/>
          </a:xfrm>
          <a:prstGeom prst="rect">
            <a:avLst/>
          </a:prstGeom>
        </p:spPr>
        <p:txBody>
          <a:bodyPr wrap="square" lIns="0" tIns="0" rIns="0" bIns="0">
            <a:spAutoFit/>
          </a:bodyPr>
          <a:lstStyle/>
          <a:p>
            <a:r>
              <a:rPr lang="en-GB" dirty="0">
                <a:latin typeface="Twinkl" pitchFamily="50" charset="0"/>
              </a:rPr>
              <a:t>Remember to then reset the timer and swap!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865" y="3133670"/>
            <a:ext cx="2964485" cy="2959155"/>
          </a:xfrm>
          <a:prstGeom prst="rect">
            <a:avLst/>
          </a:prstGeom>
        </p:spPr>
      </p:pic>
      <p:grpSp>
        <p:nvGrpSpPr>
          <p:cNvPr id="9" name="Group 8"/>
          <p:cNvGrpSpPr/>
          <p:nvPr/>
        </p:nvGrpSpPr>
        <p:grpSpPr>
          <a:xfrm>
            <a:off x="6824397" y="3769851"/>
            <a:ext cx="207034" cy="1726921"/>
            <a:chOff x="6814868" y="3648973"/>
            <a:chExt cx="207034" cy="1856478"/>
          </a:xfrm>
        </p:grpSpPr>
        <p:sp>
          <p:nvSpPr>
            <p:cNvPr id="6" name="Arrow: Up 5"/>
            <p:cNvSpPr/>
            <p:nvPr/>
          </p:nvSpPr>
          <p:spPr>
            <a:xfrm>
              <a:off x="6814868" y="3648973"/>
              <a:ext cx="207034" cy="1052423"/>
            </a:xfrm>
            <a:prstGeom prst="upArrow">
              <a:avLst>
                <a:gd name="adj1" fmla="val 50000"/>
                <a:gd name="adj2" fmla="val 87500"/>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865620" y="4699665"/>
              <a:ext cx="102869" cy="805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 name="Rectangle: Rounded Corners 9"/>
          <p:cNvSpPr/>
          <p:nvPr/>
        </p:nvSpPr>
        <p:spPr>
          <a:xfrm>
            <a:off x="755650" y="4747219"/>
            <a:ext cx="2098645" cy="749553"/>
          </a:xfrm>
          <a:prstGeom prst="roundRect">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Start timer</a:t>
            </a:r>
          </a:p>
        </p:txBody>
      </p:sp>
      <p:sp>
        <p:nvSpPr>
          <p:cNvPr id="2" name="Rectangle: Rounded Corners 1"/>
          <p:cNvSpPr/>
          <p:nvPr/>
        </p:nvSpPr>
        <p:spPr>
          <a:xfrm>
            <a:off x="755651" y="3050869"/>
            <a:ext cx="3108984" cy="715089"/>
          </a:xfrm>
          <a:prstGeom prst="roundRect">
            <a:avLst/>
          </a:prstGeom>
          <a:ln w="28575">
            <a:solidFill>
              <a:srgbClr val="87BD31"/>
            </a:solidFill>
          </a:ln>
        </p:spPr>
        <p:txBody>
          <a:bodyPr wrap="square">
            <a:spAutoFit/>
          </a:bodyPr>
          <a:lstStyle/>
          <a:p>
            <a:pPr algn="ctr"/>
            <a:r>
              <a:rPr lang="en-GB" dirty="0">
                <a:latin typeface="Twinkl" pitchFamily="50" charset="0"/>
              </a:rPr>
              <a:t>See how many facts you can fit in one minute! </a:t>
            </a:r>
          </a:p>
        </p:txBody>
      </p:sp>
    </p:spTree>
    <p:extLst>
      <p:ext uri="{BB962C8B-B14F-4D97-AF65-F5344CB8AC3E}">
        <p14:creationId xmlns:p14="http://schemas.microsoft.com/office/powerpoint/2010/main" val="408736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8" presetClass="emph" presetSubtype="0" fill="hold" nodeType="clickEffect">
                                  <p:stCondLst>
                                    <p:cond delay="0"/>
                                  </p:stCondLst>
                                  <p:childTnLst>
                                    <p:animRot by="21600000">
                                      <p:cBhvr>
                                        <p:cTn id="12" dur="59000" fill="hold"/>
                                        <p:tgtEl>
                                          <p:spTgt spid="9"/>
                                        </p:tgtEl>
                                        <p:attrNameLst>
                                          <p:attrName>r</p:attrName>
                                        </p:attrNameLst>
                                      </p:cBhvr>
                                    </p:animRot>
                                  </p:childTnLst>
                                </p:cTn>
                              </p:par>
                            </p:childTnLst>
                          </p:cTn>
                        </p:par>
                      </p:childTnLst>
                    </p:cTn>
                  </p:par>
                </p:childTnLst>
              </p:cTn>
              <p:nextCondLst>
                <p:cond evt="onClick" delay="0">
                  <p:tgtEl>
                    <p:spTgt spid="10"/>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882393" y="2537403"/>
            <a:ext cx="2877424" cy="3485893"/>
            <a:chOff x="4810764" y="2537403"/>
            <a:chExt cx="2877424" cy="3485893"/>
          </a:xfrm>
        </p:grpSpPr>
        <p:sp>
          <p:nvSpPr>
            <p:cNvPr id="13" name="Rectangle: Rounded Corners 12">
              <a:extLst>
                <a:ext uri="{FF2B5EF4-FFF2-40B4-BE49-F238E27FC236}">
                  <a16:creationId xmlns:a16="http://schemas.microsoft.com/office/drawing/2014/main" id="{8A933E0A-29CD-4C2C-B121-B2E9BD01B8AB}"/>
                </a:ext>
              </a:extLst>
            </p:cNvPr>
            <p:cNvSpPr/>
            <p:nvPr/>
          </p:nvSpPr>
          <p:spPr>
            <a:xfrm>
              <a:off x="4810764" y="2537403"/>
              <a:ext cx="2877424" cy="3485893"/>
            </a:xfrm>
            <a:prstGeom prst="roundRect">
              <a:avLst>
                <a:gd name="adj" fmla="val 9670"/>
              </a:avLst>
            </a:prstGeom>
            <a:solidFill>
              <a:schemeClr val="bg1"/>
            </a:solidFill>
            <a:ln w="28575">
              <a:solidFill>
                <a:srgbClr val="F08213"/>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285750" indent="-285750">
                <a:buFont typeface="Arial" panose="020B0604020202020204" pitchFamily="34" charset="0"/>
                <a:buChar char="•"/>
              </a:pPr>
              <a:r>
                <a:rPr lang="en-GB" dirty="0">
                  <a:solidFill>
                    <a:schemeClr val="tx1"/>
                  </a:solidFill>
                  <a:latin typeface="Twinkl" pitchFamily="50" charset="0"/>
                </a:rPr>
                <a:t>water supply</a:t>
              </a:r>
            </a:p>
            <a:p>
              <a:pPr marL="285750" indent="-285750">
                <a:buFont typeface="Arial" panose="020B0604020202020204" pitchFamily="34" charset="0"/>
                <a:buChar char="•"/>
              </a:pPr>
              <a:r>
                <a:rPr lang="en-GB" dirty="0">
                  <a:solidFill>
                    <a:schemeClr val="tx1"/>
                  </a:solidFill>
                  <a:latin typeface="Twinkl" pitchFamily="50" charset="0"/>
                </a:rPr>
                <a:t>railway services</a:t>
              </a:r>
            </a:p>
            <a:p>
              <a:pPr marL="285750" indent="-285750">
                <a:buFont typeface="Arial" panose="020B0604020202020204" pitchFamily="34" charset="0"/>
                <a:buChar char="•"/>
              </a:pPr>
              <a:r>
                <a:rPr lang="en-GB" dirty="0">
                  <a:solidFill>
                    <a:schemeClr val="tx1"/>
                  </a:solidFill>
                  <a:latin typeface="Twinkl" pitchFamily="50" charset="0"/>
                </a:rPr>
                <a:t>hairdressers </a:t>
              </a:r>
            </a:p>
            <a:p>
              <a:pPr marL="285750" indent="-285750">
                <a:buFont typeface="Arial" panose="020B0604020202020204" pitchFamily="34" charset="0"/>
                <a:buChar char="•"/>
              </a:pPr>
              <a:r>
                <a:rPr lang="en-GB" dirty="0">
                  <a:solidFill>
                    <a:schemeClr val="tx1"/>
                  </a:solidFill>
                  <a:latin typeface="Twinkl" pitchFamily="50" charset="0"/>
                </a:rPr>
                <a:t>education </a:t>
              </a:r>
            </a:p>
            <a:p>
              <a:pPr marL="285750" indent="-285750">
                <a:buFont typeface="Arial" panose="020B0604020202020204" pitchFamily="34" charset="0"/>
                <a:buChar char="•"/>
              </a:pPr>
              <a:r>
                <a:rPr lang="en-GB" dirty="0">
                  <a:solidFill>
                    <a:schemeClr val="tx1"/>
                  </a:solidFill>
                  <a:latin typeface="Twinkl" pitchFamily="50" charset="0"/>
                </a:rPr>
                <a:t>road building</a:t>
              </a:r>
            </a:p>
            <a:p>
              <a:pPr marL="285750" indent="-285750">
                <a:buFont typeface="Arial" panose="020B0604020202020204" pitchFamily="34" charset="0"/>
                <a:buChar char="•"/>
              </a:pPr>
              <a:r>
                <a:rPr lang="en-GB" dirty="0">
                  <a:solidFill>
                    <a:schemeClr val="tx1"/>
                  </a:solidFill>
                  <a:latin typeface="Twinkl" pitchFamily="50" charset="0"/>
                </a:rPr>
                <a:t>health </a:t>
              </a:r>
            </a:p>
            <a:p>
              <a:pPr marL="285750" indent="-285750">
                <a:buFont typeface="Arial" panose="020B0604020202020204" pitchFamily="34" charset="0"/>
                <a:buChar char="•"/>
              </a:pPr>
              <a:r>
                <a:rPr lang="en-GB" dirty="0">
                  <a:solidFill>
                    <a:schemeClr val="tx1"/>
                  </a:solidFill>
                  <a:latin typeface="Twinkl" pitchFamily="50" charset="0"/>
                </a:rPr>
                <a:t>telephone services</a:t>
              </a:r>
            </a:p>
          </p:txBody>
        </p:sp>
        <p:sp>
          <p:nvSpPr>
            <p:cNvPr id="14" name="Rectangle: Top Corners Rounded 13">
              <a:extLst>
                <a:ext uri="{FF2B5EF4-FFF2-40B4-BE49-F238E27FC236}">
                  <a16:creationId xmlns:a16="http://schemas.microsoft.com/office/drawing/2014/main" id="{9FFA6946-16E0-486C-AFEE-8A3B3F013DEA}"/>
                </a:ext>
              </a:extLst>
            </p:cNvPr>
            <p:cNvSpPr/>
            <p:nvPr/>
          </p:nvSpPr>
          <p:spPr>
            <a:xfrm>
              <a:off x="4810764" y="2537403"/>
              <a:ext cx="2877424" cy="625247"/>
            </a:xfrm>
            <a:prstGeom prst="round2SameRect">
              <a:avLst>
                <a:gd name="adj1" fmla="val 40608"/>
                <a:gd name="adj2" fmla="val 0"/>
              </a:avLst>
            </a:prstGeom>
            <a:solidFill>
              <a:srgbClr val="F08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Twinkl" pitchFamily="50" charset="0"/>
                </a:rPr>
                <a:t>Services</a:t>
              </a:r>
            </a:p>
          </p:txBody>
        </p:sp>
      </p:grpSp>
      <p:grpSp>
        <p:nvGrpSpPr>
          <p:cNvPr id="7" name="Group 6"/>
          <p:cNvGrpSpPr/>
          <p:nvPr/>
        </p:nvGrpSpPr>
        <p:grpSpPr>
          <a:xfrm>
            <a:off x="1384183" y="2537403"/>
            <a:ext cx="2877424" cy="3485893"/>
            <a:chOff x="1384183" y="2537403"/>
            <a:chExt cx="2877424" cy="3485893"/>
          </a:xfrm>
        </p:grpSpPr>
        <p:sp>
          <p:nvSpPr>
            <p:cNvPr id="3" name="Rectangle: Rounded Corners 2">
              <a:extLst>
                <a:ext uri="{FF2B5EF4-FFF2-40B4-BE49-F238E27FC236}">
                  <a16:creationId xmlns:a16="http://schemas.microsoft.com/office/drawing/2014/main" id="{043BD5B4-9376-4680-B064-A8FA8E18F1E4}"/>
                </a:ext>
              </a:extLst>
            </p:cNvPr>
            <p:cNvSpPr/>
            <p:nvPr/>
          </p:nvSpPr>
          <p:spPr>
            <a:xfrm>
              <a:off x="1384183" y="2537403"/>
              <a:ext cx="2877424" cy="3485893"/>
            </a:xfrm>
            <a:prstGeom prst="roundRect">
              <a:avLst>
                <a:gd name="adj" fmla="val 9670"/>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tIns="396000" rtlCol="0" anchor="ctr"/>
            <a:lstStyle/>
            <a:p>
              <a:pPr marL="285750" indent="-285750">
                <a:buFont typeface="Arial" panose="020B0604020202020204" pitchFamily="34" charset="0"/>
                <a:buChar char="•"/>
              </a:pPr>
              <a:r>
                <a:rPr lang="en-GB" dirty="0">
                  <a:solidFill>
                    <a:schemeClr val="tx1"/>
                  </a:solidFill>
                  <a:latin typeface="Twinkl" pitchFamily="50" charset="0"/>
                </a:rPr>
                <a:t>trainers</a:t>
              </a:r>
            </a:p>
            <a:p>
              <a:pPr marL="285750" indent="-285750">
                <a:buFont typeface="Arial" panose="020B0604020202020204" pitchFamily="34" charset="0"/>
                <a:buChar char="•"/>
              </a:pPr>
              <a:r>
                <a:rPr lang="en-GB" dirty="0">
                  <a:solidFill>
                    <a:schemeClr val="tx1"/>
                  </a:solidFill>
                  <a:latin typeface="Twinkl" pitchFamily="50" charset="0"/>
                </a:rPr>
                <a:t>picture frames</a:t>
              </a:r>
            </a:p>
            <a:p>
              <a:pPr marL="285750" indent="-285750">
                <a:buFont typeface="Arial" panose="020B0604020202020204" pitchFamily="34" charset="0"/>
                <a:buChar char="•"/>
              </a:pPr>
              <a:r>
                <a:rPr lang="en-GB" dirty="0">
                  <a:solidFill>
                    <a:schemeClr val="tx1"/>
                  </a:solidFill>
                  <a:latin typeface="Twinkl" pitchFamily="50" charset="0"/>
                </a:rPr>
                <a:t>books</a:t>
              </a:r>
            </a:p>
            <a:p>
              <a:pPr marL="285750" indent="-285750">
                <a:buFont typeface="Arial" panose="020B0604020202020204" pitchFamily="34" charset="0"/>
                <a:buChar char="•"/>
              </a:pPr>
              <a:r>
                <a:rPr lang="en-GB" dirty="0">
                  <a:solidFill>
                    <a:schemeClr val="tx1"/>
                  </a:solidFill>
                  <a:latin typeface="Twinkl" pitchFamily="50" charset="0"/>
                </a:rPr>
                <a:t>laptops</a:t>
              </a:r>
            </a:p>
            <a:p>
              <a:pPr marL="285750" indent="-285750">
                <a:buFont typeface="Arial" panose="020B0604020202020204" pitchFamily="34" charset="0"/>
                <a:buChar char="•"/>
              </a:pPr>
              <a:r>
                <a:rPr lang="en-GB" dirty="0">
                  <a:solidFill>
                    <a:schemeClr val="tx1"/>
                  </a:solidFill>
                  <a:latin typeface="Twinkl" pitchFamily="50" charset="0"/>
                </a:rPr>
                <a:t>ovens</a:t>
              </a:r>
            </a:p>
            <a:p>
              <a:pPr marL="285750" indent="-285750">
                <a:buFont typeface="Arial" panose="020B0604020202020204" pitchFamily="34" charset="0"/>
                <a:buChar char="•"/>
              </a:pPr>
              <a:r>
                <a:rPr lang="en-GB" dirty="0">
                  <a:solidFill>
                    <a:schemeClr val="tx1"/>
                  </a:solidFill>
                  <a:latin typeface="Twinkl" pitchFamily="50" charset="0"/>
                </a:rPr>
                <a:t>chairs</a:t>
              </a:r>
            </a:p>
            <a:p>
              <a:pPr marL="285750" indent="-285750">
                <a:buFont typeface="Arial" panose="020B0604020202020204" pitchFamily="34" charset="0"/>
                <a:buChar char="•"/>
              </a:pPr>
              <a:r>
                <a:rPr lang="en-GB" dirty="0">
                  <a:solidFill>
                    <a:schemeClr val="tx1"/>
                  </a:solidFill>
                  <a:latin typeface="Twinkl" pitchFamily="50" charset="0"/>
                </a:rPr>
                <a:t>sofas </a:t>
              </a:r>
            </a:p>
            <a:p>
              <a:pPr marL="285750" indent="-285750">
                <a:buFont typeface="Arial" panose="020B0604020202020204" pitchFamily="34" charset="0"/>
                <a:buChar char="•"/>
              </a:pPr>
              <a:r>
                <a:rPr lang="en-GB" dirty="0">
                  <a:solidFill>
                    <a:schemeClr val="tx1"/>
                  </a:solidFill>
                  <a:latin typeface="Twinkl" pitchFamily="50" charset="0"/>
                </a:rPr>
                <a:t>mugs</a:t>
              </a:r>
            </a:p>
          </p:txBody>
        </p:sp>
        <p:sp>
          <p:nvSpPr>
            <p:cNvPr id="4" name="Rectangle: Top Corners Rounded 3">
              <a:extLst>
                <a:ext uri="{FF2B5EF4-FFF2-40B4-BE49-F238E27FC236}">
                  <a16:creationId xmlns:a16="http://schemas.microsoft.com/office/drawing/2014/main" id="{5F4B2A41-57EC-485D-B956-935D4C898986}"/>
                </a:ext>
              </a:extLst>
            </p:cNvPr>
            <p:cNvSpPr/>
            <p:nvPr/>
          </p:nvSpPr>
          <p:spPr>
            <a:xfrm>
              <a:off x="1384183" y="2537403"/>
              <a:ext cx="2877424" cy="625247"/>
            </a:xfrm>
            <a:prstGeom prst="round2SameRect">
              <a:avLst>
                <a:gd name="adj1" fmla="val 40608"/>
                <a:gd name="adj2" fmla="val 0"/>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Twinkl" pitchFamily="50" charset="0"/>
                </a:rPr>
                <a:t>Goods</a:t>
              </a:r>
            </a:p>
          </p:txBody>
        </p:sp>
      </p:grpSp>
      <p:sp>
        <p:nvSpPr>
          <p:cNvPr id="2" name="Rectangle 1">
            <a:extLst>
              <a:ext uri="{FF2B5EF4-FFF2-40B4-BE49-F238E27FC236}">
                <a16:creationId xmlns:a16="http://schemas.microsoft.com/office/drawing/2014/main" id="{E1F374DD-2191-42C7-99DC-4AD8B811A470}"/>
              </a:ext>
            </a:extLst>
          </p:cNvPr>
          <p:cNvSpPr/>
          <p:nvPr/>
        </p:nvSpPr>
        <p:spPr>
          <a:xfrm>
            <a:off x="444617" y="1375795"/>
            <a:ext cx="8242185" cy="822122"/>
          </a:xfrm>
          <a:prstGeom prst="rect">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latin typeface="Twinkl" pitchFamily="50" charset="0"/>
              </a:rPr>
              <a:t>Goods and Services</a:t>
            </a:r>
            <a:endParaRPr lang="en-GB" sz="3600" dirty="0">
              <a:latin typeface="+mn-lt"/>
            </a:endParaRPr>
          </a:p>
        </p:txBody>
      </p:sp>
      <p:sp>
        <p:nvSpPr>
          <p:cNvPr id="5" name="Rectangle 4"/>
          <p:cNvSpPr/>
          <p:nvPr/>
        </p:nvSpPr>
        <p:spPr>
          <a:xfrm>
            <a:off x="1384183" y="1513946"/>
            <a:ext cx="6375634" cy="553998"/>
          </a:xfrm>
          <a:prstGeom prst="rect">
            <a:avLst/>
          </a:prstGeom>
        </p:spPr>
        <p:txBody>
          <a:bodyPr wrap="square" lIns="0" tIns="0" rIns="0" bIns="0">
            <a:spAutoFit/>
          </a:bodyPr>
          <a:lstStyle/>
          <a:p>
            <a:pPr algn="ctr"/>
            <a:r>
              <a:rPr lang="en-GB" dirty="0">
                <a:solidFill>
                  <a:schemeClr val="bg1"/>
                </a:solidFill>
                <a:latin typeface="Twinkl" pitchFamily="50" charset="0"/>
              </a:rPr>
              <a:t>Look at the lists below and see if you can come up with definitions of goods and services. </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Twinkl" pitchFamily="50" charset="0"/>
              </a:rPr>
              <a:t>Goods and Services</a:t>
            </a:r>
            <a:endParaRPr lang="en-GB" sz="3600" dirty="0">
              <a:latin typeface="+mn-lt"/>
            </a:endParaRPr>
          </a:p>
        </p:txBody>
      </p:sp>
      <p:grpSp>
        <p:nvGrpSpPr>
          <p:cNvPr id="4" name="Group 3"/>
          <p:cNvGrpSpPr/>
          <p:nvPr/>
        </p:nvGrpSpPr>
        <p:grpSpPr>
          <a:xfrm>
            <a:off x="755649" y="1943818"/>
            <a:ext cx="7632701" cy="1674055"/>
            <a:chOff x="755649" y="1943818"/>
            <a:chExt cx="7632701" cy="1674055"/>
          </a:xfrm>
        </p:grpSpPr>
        <p:sp>
          <p:nvSpPr>
            <p:cNvPr id="5" name="Rectangle: Rounded Corners 4"/>
            <p:cNvSpPr/>
            <p:nvPr/>
          </p:nvSpPr>
          <p:spPr>
            <a:xfrm>
              <a:off x="2072081" y="2353722"/>
              <a:ext cx="6316269" cy="854246"/>
            </a:xfrm>
            <a:prstGeom prst="roundRect">
              <a:avLst/>
            </a:prstGeom>
            <a:solidFill>
              <a:srgbClr val="00A8E7"/>
            </a:solidFill>
          </p:spPr>
          <p:txBody>
            <a:bodyPr wrap="square" lIns="576000" tIns="108000" rIns="108000" bIns="108000">
              <a:spAutoFit/>
            </a:bodyPr>
            <a:lstStyle/>
            <a:p>
              <a:r>
                <a:rPr lang="en-GB" dirty="0">
                  <a:solidFill>
                    <a:schemeClr val="bg1"/>
                  </a:solidFill>
                  <a:latin typeface="Twinkl" pitchFamily="50" charset="0"/>
                </a:rPr>
                <a:t>Goods are items that fulfil human wants or needs, such as clothing and food. </a:t>
              </a:r>
              <a:endParaRPr lang="en-GB" dirty="0">
                <a:solidFill>
                  <a:schemeClr val="bg1"/>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9386" t="-10304" r="-17432" b="-2773"/>
            <a:stretch/>
          </p:blipFill>
          <p:spPr>
            <a:xfrm>
              <a:off x="755649" y="1943818"/>
              <a:ext cx="1655251" cy="1674055"/>
            </a:xfrm>
            <a:prstGeom prst="ellipse">
              <a:avLst/>
            </a:prstGeom>
            <a:solidFill>
              <a:schemeClr val="bg1"/>
            </a:solidFill>
            <a:ln w="28575">
              <a:solidFill>
                <a:srgbClr val="18A0DB"/>
              </a:solidFill>
            </a:ln>
          </p:spPr>
        </p:pic>
      </p:grpSp>
      <p:grpSp>
        <p:nvGrpSpPr>
          <p:cNvPr id="9" name="Group 8"/>
          <p:cNvGrpSpPr/>
          <p:nvPr/>
        </p:nvGrpSpPr>
        <p:grpSpPr>
          <a:xfrm>
            <a:off x="755649" y="3774173"/>
            <a:ext cx="7632701" cy="1666550"/>
            <a:chOff x="755649" y="3774173"/>
            <a:chExt cx="7632701" cy="1666550"/>
          </a:xfrm>
        </p:grpSpPr>
        <p:sp>
          <p:nvSpPr>
            <p:cNvPr id="7" name="Rectangle: Rounded Corners 6">
              <a:extLst>
                <a:ext uri="{FF2B5EF4-FFF2-40B4-BE49-F238E27FC236}">
                  <a16:creationId xmlns:a16="http://schemas.microsoft.com/office/drawing/2014/main" id="{4662A872-EA05-4B9D-9463-D49025071CD7}"/>
                </a:ext>
              </a:extLst>
            </p:cNvPr>
            <p:cNvSpPr/>
            <p:nvPr/>
          </p:nvSpPr>
          <p:spPr>
            <a:xfrm>
              <a:off x="755649" y="4221395"/>
              <a:ext cx="6207213" cy="854246"/>
            </a:xfrm>
            <a:prstGeom prst="roundRect">
              <a:avLst/>
            </a:prstGeom>
            <a:solidFill>
              <a:srgbClr val="F08213"/>
            </a:solidFill>
          </p:spPr>
          <p:txBody>
            <a:bodyPr wrap="square" lIns="108000" tIns="108000" rIns="288000" bIns="108000">
              <a:spAutoFit/>
            </a:bodyPr>
            <a:lstStyle/>
            <a:p>
              <a:r>
                <a:rPr lang="en-GB" dirty="0">
                  <a:solidFill>
                    <a:schemeClr val="bg1"/>
                  </a:solidFill>
                  <a:latin typeface="Twinkl" pitchFamily="50" charset="0"/>
                </a:rPr>
                <a:t>A service is the action of doing work for someone in order to satisfy a need or want.  </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8456"/>
            <a:stretch/>
          </p:blipFill>
          <p:spPr>
            <a:xfrm>
              <a:off x="6702163" y="3774173"/>
              <a:ext cx="1686187" cy="1666550"/>
            </a:xfrm>
            <a:prstGeom prst="ellipse">
              <a:avLst/>
            </a:prstGeom>
            <a:ln w="28575">
              <a:solidFill>
                <a:srgbClr val="F08213"/>
              </a:solidFill>
            </a:ln>
          </p:spPr>
        </p:pic>
      </p:grpSp>
    </p:spTree>
    <p:extLst>
      <p:ext uri="{BB962C8B-B14F-4D97-AF65-F5344CB8AC3E}">
        <p14:creationId xmlns:p14="http://schemas.microsoft.com/office/powerpoint/2010/main" val="46803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Twinkl" pitchFamily="50" charset="0"/>
              </a:rPr>
              <a:t>Essential</a:t>
            </a:r>
            <a:endParaRPr lang="en-GB" sz="3600" dirty="0">
              <a:latin typeface="+mn-lt"/>
            </a:endParaRPr>
          </a:p>
        </p:txBody>
      </p:sp>
      <p:sp>
        <p:nvSpPr>
          <p:cNvPr id="5" name="Rectangle 4"/>
          <p:cNvSpPr/>
          <p:nvPr/>
        </p:nvSpPr>
        <p:spPr>
          <a:xfrm>
            <a:off x="755650" y="1473201"/>
            <a:ext cx="7632700" cy="663053"/>
          </a:xfrm>
          <a:prstGeom prst="rect">
            <a:avLst/>
          </a:prstGeom>
        </p:spPr>
        <p:txBody>
          <a:bodyPr wrap="square" lIns="0" tIns="108000" rIns="108000" bIns="0">
            <a:spAutoFit/>
          </a:bodyPr>
          <a:lstStyle/>
          <a:p>
            <a:r>
              <a:rPr lang="en-GB" dirty="0">
                <a:latin typeface="Twinkl" pitchFamily="50" charset="0"/>
              </a:rPr>
              <a:t>Some goods and services are essential </a:t>
            </a:r>
          </a:p>
          <a:p>
            <a:r>
              <a:rPr lang="en-GB" dirty="0">
                <a:latin typeface="Twinkl" pitchFamily="50" charset="0"/>
              </a:rPr>
              <a:t>and some are non-essential. </a:t>
            </a:r>
          </a:p>
        </p:txBody>
      </p:sp>
      <p:sp>
        <p:nvSpPr>
          <p:cNvPr id="7" name="Rectangle: Rounded Corners 6">
            <a:extLst>
              <a:ext uri="{FF2B5EF4-FFF2-40B4-BE49-F238E27FC236}">
                <a16:creationId xmlns:a16="http://schemas.microsoft.com/office/drawing/2014/main" id="{4662A872-EA05-4B9D-9463-D49025071CD7}"/>
              </a:ext>
            </a:extLst>
          </p:cNvPr>
          <p:cNvSpPr/>
          <p:nvPr/>
        </p:nvSpPr>
        <p:spPr>
          <a:xfrm>
            <a:off x="755650" y="2302674"/>
            <a:ext cx="7632700" cy="547779"/>
          </a:xfrm>
          <a:prstGeom prst="roundRect">
            <a:avLst/>
          </a:prstGeom>
          <a:solidFill>
            <a:srgbClr val="87BD31"/>
          </a:solidFill>
        </p:spPr>
        <p:txBody>
          <a:bodyPr wrap="square" lIns="108000" tIns="108000" rIns="108000" bIns="108000">
            <a:spAutoFit/>
          </a:bodyPr>
          <a:lstStyle/>
          <a:p>
            <a:r>
              <a:rPr lang="en-GB" dirty="0">
                <a:solidFill>
                  <a:schemeClr val="bg1"/>
                </a:solidFill>
                <a:latin typeface="Twinkl" pitchFamily="50" charset="0"/>
              </a:rPr>
              <a:t>These are often called needs and wants.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8399" y="1577130"/>
            <a:ext cx="1827997" cy="451569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8724" y="3428738"/>
            <a:ext cx="2395849" cy="2664087"/>
          </a:xfrm>
          <a:prstGeom prst="rect">
            <a:avLst/>
          </a:prstGeom>
        </p:spPr>
      </p:pic>
    </p:spTree>
    <p:extLst>
      <p:ext uri="{BB962C8B-B14F-4D97-AF65-F5344CB8AC3E}">
        <p14:creationId xmlns:p14="http://schemas.microsoft.com/office/powerpoint/2010/main" val="40327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44" y="3695575"/>
            <a:ext cx="2895247" cy="1751387"/>
          </a:xfrm>
          <a:prstGeom prst="rect">
            <a:avLst/>
          </a:prstGeom>
        </p:spPr>
      </p:pic>
      <p:sp>
        <p:nvSpPr>
          <p:cNvPr id="21" name="Title 20"/>
          <p:cNvSpPr>
            <a:spLocks noGrp="1"/>
          </p:cNvSpPr>
          <p:nvPr>
            <p:ph type="title"/>
          </p:nvPr>
        </p:nvSpPr>
        <p:spPr/>
        <p:txBody>
          <a:bodyPr/>
          <a:lstStyle/>
          <a:p>
            <a:r>
              <a:rPr lang="en-GB" sz="3600" dirty="0">
                <a:latin typeface="Twinkl" pitchFamily="50" charset="0"/>
              </a:rPr>
              <a:t>Needs and Wants</a:t>
            </a:r>
            <a:endParaRPr lang="en-GB" sz="3600" dirty="0">
              <a:latin typeface="+mn-lt"/>
            </a:endParaRPr>
          </a:p>
        </p:txBody>
      </p:sp>
      <p:sp>
        <p:nvSpPr>
          <p:cNvPr id="5" name="Rectangle 4"/>
          <p:cNvSpPr/>
          <p:nvPr/>
        </p:nvSpPr>
        <p:spPr>
          <a:xfrm>
            <a:off x="755650" y="1473201"/>
            <a:ext cx="7632700" cy="553998"/>
          </a:xfrm>
          <a:prstGeom prst="rect">
            <a:avLst/>
          </a:prstGeom>
        </p:spPr>
        <p:txBody>
          <a:bodyPr wrap="square" lIns="0" tIns="0" rIns="0" bIns="0">
            <a:spAutoFit/>
          </a:bodyPr>
          <a:lstStyle/>
          <a:p>
            <a:r>
              <a:rPr lang="en-GB" dirty="0">
                <a:latin typeface="Twinkl" pitchFamily="50" charset="0"/>
              </a:rPr>
              <a:t>Needs are things that are crucial to living. </a:t>
            </a:r>
          </a:p>
          <a:p>
            <a:r>
              <a:rPr lang="en-GB" dirty="0">
                <a:latin typeface="Twinkl" pitchFamily="50" charset="0"/>
              </a:rPr>
              <a:t>Wants are things we don’t need to live but that we would like. </a:t>
            </a:r>
          </a:p>
        </p:txBody>
      </p:sp>
      <p:grpSp>
        <p:nvGrpSpPr>
          <p:cNvPr id="8" name="Group 7"/>
          <p:cNvGrpSpPr/>
          <p:nvPr/>
        </p:nvGrpSpPr>
        <p:grpSpPr>
          <a:xfrm>
            <a:off x="755650" y="5334824"/>
            <a:ext cx="7632700" cy="758001"/>
            <a:chOff x="755650" y="4311940"/>
            <a:chExt cx="7632700" cy="758001"/>
          </a:xfrm>
        </p:grpSpPr>
        <p:sp>
          <p:nvSpPr>
            <p:cNvPr id="2" name="Rectangle: Rounded Corners 1"/>
            <p:cNvSpPr/>
            <p:nvPr/>
          </p:nvSpPr>
          <p:spPr>
            <a:xfrm>
              <a:off x="755650" y="4311940"/>
              <a:ext cx="7632700" cy="758001"/>
            </a:xfrm>
            <a:prstGeom prst="roundRect">
              <a:avLst/>
            </a:prstGeom>
            <a:solidFill>
              <a:schemeClr val="bg1"/>
            </a:solidFill>
            <a:ln w="28575">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r>
                <a:rPr lang="en-GB" dirty="0">
                  <a:solidFill>
                    <a:schemeClr val="tx1"/>
                  </a:solidFill>
                </a:rPr>
                <a:t>		      Will every human have the same wants and needs? What sorts of factors might influence our needs and wants?</a:t>
              </a:r>
            </a:p>
          </p:txBody>
        </p:sp>
        <p:sp>
          <p:nvSpPr>
            <p:cNvPr id="4" name="Rectangle: Diagonal Corners Rounded 3"/>
            <p:cNvSpPr/>
            <p:nvPr/>
          </p:nvSpPr>
          <p:spPr>
            <a:xfrm>
              <a:off x="755650" y="4311941"/>
              <a:ext cx="2289554" cy="394283"/>
            </a:xfrm>
            <a:prstGeom prst="round2DiagRect">
              <a:avLst>
                <a:gd name="adj1" fmla="val 37750"/>
                <a:gd name="adj2" fmla="val 0"/>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Discussion Point</a:t>
              </a:r>
            </a:p>
          </p:txBody>
        </p:sp>
      </p:grpSp>
      <p:sp>
        <p:nvSpPr>
          <p:cNvPr id="10" name="Rectangle 9"/>
          <p:cNvSpPr/>
          <p:nvPr/>
        </p:nvSpPr>
        <p:spPr>
          <a:xfrm>
            <a:off x="448575" y="2187898"/>
            <a:ext cx="8246854" cy="614145"/>
          </a:xfrm>
          <a:prstGeom prst="rect">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winkl" pitchFamily="50" charset="0"/>
              </a:rPr>
              <a:t>Make a list of 5 of your needs and 5 wants.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7668" y="2369733"/>
            <a:ext cx="2158884" cy="2956464"/>
          </a:xfrm>
          <a:prstGeom prst="rect">
            <a:avLst/>
          </a:prstGeom>
        </p:spPr>
      </p:pic>
    </p:spTree>
    <p:extLst>
      <p:ext uri="{BB962C8B-B14F-4D97-AF65-F5344CB8AC3E}">
        <p14:creationId xmlns:p14="http://schemas.microsoft.com/office/powerpoint/2010/main" val="300147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Twinkl" pitchFamily="50" charset="0"/>
              </a:rPr>
              <a:t>Needs and Wants</a:t>
            </a:r>
            <a:endParaRPr lang="en-GB" sz="3600" dirty="0">
              <a:latin typeface="+mn-lt"/>
            </a:endParaRPr>
          </a:p>
        </p:txBody>
      </p:sp>
      <p:sp>
        <p:nvSpPr>
          <p:cNvPr id="8" name="Rectangle 7">
            <a:extLst>
              <a:ext uri="{FF2B5EF4-FFF2-40B4-BE49-F238E27FC236}">
                <a16:creationId xmlns:a16="http://schemas.microsoft.com/office/drawing/2014/main" id="{A680B29B-82F1-4289-9794-E4D2FC73F160}"/>
              </a:ext>
            </a:extLst>
          </p:cNvPr>
          <p:cNvSpPr/>
          <p:nvPr/>
        </p:nvSpPr>
        <p:spPr>
          <a:xfrm>
            <a:off x="755650" y="1513946"/>
            <a:ext cx="7632700" cy="276999"/>
          </a:xfrm>
          <a:prstGeom prst="rect">
            <a:avLst/>
          </a:prstGeom>
        </p:spPr>
        <p:txBody>
          <a:bodyPr wrap="square" lIns="0" tIns="0" rIns="0" bIns="0">
            <a:spAutoFit/>
          </a:bodyPr>
          <a:lstStyle/>
          <a:p>
            <a:pPr algn="ctr"/>
            <a:r>
              <a:rPr lang="en-GB" dirty="0"/>
              <a:t>These are some examples of needs and wants.</a:t>
            </a:r>
          </a:p>
        </p:txBody>
      </p:sp>
      <p:grpSp>
        <p:nvGrpSpPr>
          <p:cNvPr id="6" name="Group 5"/>
          <p:cNvGrpSpPr/>
          <p:nvPr/>
        </p:nvGrpSpPr>
        <p:grpSpPr>
          <a:xfrm>
            <a:off x="4889660" y="2274853"/>
            <a:ext cx="2877424" cy="3485893"/>
            <a:chOff x="4810764" y="2537403"/>
            <a:chExt cx="2877424" cy="3485893"/>
          </a:xfrm>
        </p:grpSpPr>
        <p:sp>
          <p:nvSpPr>
            <p:cNvPr id="7" name="Rectangle: Rounded Corners 6"/>
            <p:cNvSpPr/>
            <p:nvPr/>
          </p:nvSpPr>
          <p:spPr>
            <a:xfrm>
              <a:off x="4810764" y="2537403"/>
              <a:ext cx="2877424" cy="3485893"/>
            </a:xfrm>
            <a:prstGeom prst="roundRect">
              <a:avLst>
                <a:gd name="adj" fmla="val 9670"/>
              </a:avLst>
            </a:prstGeom>
            <a:solidFill>
              <a:schemeClr val="bg1"/>
            </a:solidFill>
            <a:ln w="28575">
              <a:solidFill>
                <a:srgbClr val="F08213"/>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285750" indent="-285750">
                <a:buFont typeface="Arial" panose="020B0604020202020204" pitchFamily="34" charset="0"/>
                <a:buChar char="•"/>
              </a:pPr>
              <a:r>
                <a:rPr lang="en-GB" dirty="0">
                  <a:solidFill>
                    <a:schemeClr val="tx1"/>
                  </a:solidFill>
                  <a:latin typeface="Twinkl" pitchFamily="50" charset="0"/>
                </a:rPr>
                <a:t>jewellery</a:t>
              </a:r>
            </a:p>
            <a:p>
              <a:pPr marL="285750" indent="-285750">
                <a:buFont typeface="Arial" panose="020B0604020202020204" pitchFamily="34" charset="0"/>
                <a:buChar char="•"/>
              </a:pPr>
              <a:r>
                <a:rPr lang="en-GB" dirty="0">
                  <a:solidFill>
                    <a:schemeClr val="tx1"/>
                  </a:solidFill>
                  <a:latin typeface="Twinkl" pitchFamily="50" charset="0"/>
                </a:rPr>
                <a:t>designer clothes</a:t>
              </a:r>
            </a:p>
            <a:p>
              <a:pPr marL="285750" indent="-285750">
                <a:buFont typeface="Arial" panose="020B0604020202020204" pitchFamily="34" charset="0"/>
                <a:buChar char="•"/>
              </a:pPr>
              <a:r>
                <a:rPr lang="en-GB" dirty="0">
                  <a:solidFill>
                    <a:schemeClr val="tx1"/>
                  </a:solidFill>
                  <a:latin typeface="Twinkl" pitchFamily="50" charset="0"/>
                </a:rPr>
                <a:t>mobile phones</a:t>
              </a:r>
            </a:p>
            <a:p>
              <a:pPr marL="285750" indent="-285750">
                <a:buFont typeface="Arial" panose="020B0604020202020204" pitchFamily="34" charset="0"/>
                <a:buChar char="•"/>
              </a:pPr>
              <a:r>
                <a:rPr lang="en-GB" dirty="0">
                  <a:solidFill>
                    <a:schemeClr val="tx1"/>
                  </a:solidFill>
                  <a:latin typeface="Twinkl" pitchFamily="50" charset="0"/>
                </a:rPr>
                <a:t>pieces of art</a:t>
              </a:r>
            </a:p>
            <a:p>
              <a:pPr marL="285750" indent="-285750">
                <a:buFont typeface="Arial" panose="020B0604020202020204" pitchFamily="34" charset="0"/>
                <a:buChar char="•"/>
              </a:pPr>
              <a:r>
                <a:rPr lang="en-GB" dirty="0">
                  <a:solidFill>
                    <a:schemeClr val="tx1"/>
                  </a:solidFill>
                  <a:latin typeface="Twinkl" pitchFamily="50" charset="0"/>
                </a:rPr>
                <a:t>football</a:t>
              </a:r>
            </a:p>
            <a:p>
              <a:pPr marL="285750" indent="-285750">
                <a:buFont typeface="Arial" panose="020B0604020202020204" pitchFamily="34" charset="0"/>
                <a:buChar char="•"/>
              </a:pPr>
              <a:r>
                <a:rPr lang="en-GB" dirty="0">
                  <a:solidFill>
                    <a:schemeClr val="tx1"/>
                  </a:solidFill>
                  <a:latin typeface="Twinkl" pitchFamily="50" charset="0"/>
                </a:rPr>
                <a:t>broadband</a:t>
              </a:r>
            </a:p>
          </p:txBody>
        </p:sp>
        <p:sp>
          <p:nvSpPr>
            <p:cNvPr id="11" name="Rectangle: Top Corners Rounded 10"/>
            <p:cNvSpPr/>
            <p:nvPr/>
          </p:nvSpPr>
          <p:spPr>
            <a:xfrm>
              <a:off x="4810764" y="2537403"/>
              <a:ext cx="2877424" cy="625247"/>
            </a:xfrm>
            <a:prstGeom prst="round2SameRect">
              <a:avLst>
                <a:gd name="adj1" fmla="val 40608"/>
                <a:gd name="adj2" fmla="val 0"/>
              </a:avLst>
            </a:prstGeom>
            <a:solidFill>
              <a:srgbClr val="F08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Twinkl" pitchFamily="50" charset="0"/>
                </a:rPr>
                <a:t>Wants</a:t>
              </a:r>
            </a:p>
          </p:txBody>
        </p:sp>
      </p:grpSp>
      <p:grpSp>
        <p:nvGrpSpPr>
          <p:cNvPr id="12" name="Group 11"/>
          <p:cNvGrpSpPr/>
          <p:nvPr/>
        </p:nvGrpSpPr>
        <p:grpSpPr>
          <a:xfrm>
            <a:off x="1391450" y="2274853"/>
            <a:ext cx="2877424" cy="3485893"/>
            <a:chOff x="1384183" y="2537403"/>
            <a:chExt cx="2877424" cy="3485893"/>
          </a:xfrm>
        </p:grpSpPr>
        <p:sp>
          <p:nvSpPr>
            <p:cNvPr id="13" name="Rectangle: Rounded Corners 12"/>
            <p:cNvSpPr/>
            <p:nvPr/>
          </p:nvSpPr>
          <p:spPr>
            <a:xfrm>
              <a:off x="1384183" y="2537403"/>
              <a:ext cx="2877424" cy="3485893"/>
            </a:xfrm>
            <a:prstGeom prst="roundRect">
              <a:avLst>
                <a:gd name="adj" fmla="val 9670"/>
              </a:avLst>
            </a:prstGeom>
            <a:solidFill>
              <a:schemeClr val="bg1"/>
            </a:solidFill>
            <a:ln w="28575">
              <a:solidFill>
                <a:srgbClr val="ED74A7"/>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285750" indent="-285750">
                <a:buFont typeface="Arial" panose="020B0604020202020204" pitchFamily="34" charset="0"/>
                <a:buChar char="•"/>
              </a:pPr>
              <a:r>
                <a:rPr lang="en-GB" dirty="0">
                  <a:solidFill>
                    <a:schemeClr val="tx1"/>
                  </a:solidFill>
                  <a:latin typeface="Twinkl" pitchFamily="50" charset="0"/>
                </a:rPr>
                <a:t>food</a:t>
              </a:r>
            </a:p>
            <a:p>
              <a:pPr marL="285750" indent="-285750">
                <a:buFont typeface="Arial" panose="020B0604020202020204" pitchFamily="34" charset="0"/>
                <a:buChar char="•"/>
              </a:pPr>
              <a:r>
                <a:rPr lang="en-GB" dirty="0">
                  <a:solidFill>
                    <a:schemeClr val="tx1"/>
                  </a:solidFill>
                  <a:latin typeface="Twinkl" pitchFamily="50" charset="0"/>
                </a:rPr>
                <a:t>water</a:t>
              </a:r>
            </a:p>
            <a:p>
              <a:pPr marL="285750" indent="-285750">
                <a:buFont typeface="Arial" panose="020B0604020202020204" pitchFamily="34" charset="0"/>
                <a:buChar char="•"/>
              </a:pPr>
              <a:r>
                <a:rPr lang="en-GB" dirty="0">
                  <a:solidFill>
                    <a:schemeClr val="tx1"/>
                  </a:solidFill>
                  <a:latin typeface="Twinkl" pitchFamily="50" charset="0"/>
                </a:rPr>
                <a:t>shelter</a:t>
              </a:r>
            </a:p>
            <a:p>
              <a:pPr marL="285750" indent="-285750">
                <a:buFont typeface="Arial" panose="020B0604020202020204" pitchFamily="34" charset="0"/>
                <a:buChar char="•"/>
              </a:pPr>
              <a:r>
                <a:rPr lang="en-GB" dirty="0">
                  <a:solidFill>
                    <a:schemeClr val="tx1"/>
                  </a:solidFill>
                  <a:latin typeface="Twinkl" pitchFamily="50" charset="0"/>
                </a:rPr>
                <a:t>warmth</a:t>
              </a:r>
            </a:p>
            <a:p>
              <a:pPr marL="285750" indent="-285750">
                <a:buFont typeface="Arial" panose="020B0604020202020204" pitchFamily="34" charset="0"/>
                <a:buChar char="•"/>
              </a:pPr>
              <a:r>
                <a:rPr lang="en-GB" dirty="0">
                  <a:solidFill>
                    <a:schemeClr val="tx1"/>
                  </a:solidFill>
                  <a:latin typeface="Twinkl" pitchFamily="50" charset="0"/>
                </a:rPr>
                <a:t>health care</a:t>
              </a:r>
            </a:p>
            <a:p>
              <a:pPr marL="285750" indent="-285750">
                <a:buFont typeface="Arial" panose="020B0604020202020204" pitchFamily="34" charset="0"/>
                <a:buChar char="•"/>
              </a:pPr>
              <a:r>
                <a:rPr lang="en-GB" dirty="0">
                  <a:solidFill>
                    <a:schemeClr val="tx1"/>
                  </a:solidFill>
                  <a:latin typeface="Twinkl" pitchFamily="50" charset="0"/>
                </a:rPr>
                <a:t>clothes  </a:t>
              </a:r>
            </a:p>
          </p:txBody>
        </p:sp>
        <p:sp>
          <p:nvSpPr>
            <p:cNvPr id="14" name="Rectangle: Top Corners Rounded 13"/>
            <p:cNvSpPr/>
            <p:nvPr/>
          </p:nvSpPr>
          <p:spPr>
            <a:xfrm>
              <a:off x="1384183" y="2537403"/>
              <a:ext cx="2877424" cy="625247"/>
            </a:xfrm>
            <a:prstGeom prst="round2SameRect">
              <a:avLst>
                <a:gd name="adj1" fmla="val 40608"/>
                <a:gd name="adj2" fmla="val 0"/>
              </a:avLst>
            </a:prstGeom>
            <a:solidFill>
              <a:srgbClr val="ED7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Twinkl" pitchFamily="50" charset="0"/>
                </a:rPr>
                <a:t>Needs</a:t>
              </a:r>
            </a:p>
          </p:txBody>
        </p:sp>
      </p:grpSp>
    </p:spTree>
    <p:extLst>
      <p:ext uri="{BB962C8B-B14F-4D97-AF65-F5344CB8AC3E}">
        <p14:creationId xmlns:p14="http://schemas.microsoft.com/office/powerpoint/2010/main" val="50287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Twinkl" pitchFamily="50" charset="0"/>
              </a:rPr>
              <a:t>Payment</a:t>
            </a:r>
            <a:endParaRPr lang="en-GB" sz="3600" dirty="0">
              <a:latin typeface="+mn-lt"/>
            </a:endParaRPr>
          </a:p>
        </p:txBody>
      </p:sp>
      <p:sp>
        <p:nvSpPr>
          <p:cNvPr id="8" name="Rectangle 7">
            <a:extLst>
              <a:ext uri="{FF2B5EF4-FFF2-40B4-BE49-F238E27FC236}">
                <a16:creationId xmlns:a16="http://schemas.microsoft.com/office/drawing/2014/main" id="{A680B29B-82F1-4289-9794-E4D2FC73F160}"/>
              </a:ext>
            </a:extLst>
          </p:cNvPr>
          <p:cNvSpPr/>
          <p:nvPr/>
        </p:nvSpPr>
        <p:spPr>
          <a:xfrm>
            <a:off x="755650" y="3059668"/>
            <a:ext cx="7632700" cy="738664"/>
          </a:xfrm>
          <a:prstGeom prst="rect">
            <a:avLst/>
          </a:prstGeom>
        </p:spPr>
        <p:txBody>
          <a:bodyPr wrap="square" lIns="0" tIns="0" rIns="0" bIns="0">
            <a:spAutoFit/>
          </a:bodyPr>
          <a:lstStyle/>
          <a:p>
            <a:pPr algn="ctr"/>
            <a:r>
              <a:rPr lang="en-GB" sz="2400" dirty="0">
                <a:latin typeface="Twinkl" pitchFamily="50" charset="0"/>
              </a:rPr>
              <a:t>How many ways can you think of paying for goods and services, things you want and things you need?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2489" y="4033614"/>
            <a:ext cx="1427174" cy="282438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337" y="4028290"/>
            <a:ext cx="1371943" cy="2829710"/>
          </a:xfrm>
          <a:prstGeom prst="rect">
            <a:avLst/>
          </a:prstGeom>
        </p:spPr>
      </p:pic>
    </p:spTree>
    <p:extLst>
      <p:ext uri="{BB962C8B-B14F-4D97-AF65-F5344CB8AC3E}">
        <p14:creationId xmlns:p14="http://schemas.microsoft.com/office/powerpoint/2010/main" val="1478540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Twinkl" pitchFamily="50" charset="0"/>
              </a:rPr>
              <a:t>Methods of Payment</a:t>
            </a:r>
            <a:endParaRPr lang="en-GB" sz="3600" dirty="0">
              <a:latin typeface="+mn-lt"/>
            </a:endParaRPr>
          </a:p>
        </p:txBody>
      </p:sp>
      <p:grpSp>
        <p:nvGrpSpPr>
          <p:cNvPr id="16" name="Group 15"/>
          <p:cNvGrpSpPr/>
          <p:nvPr/>
        </p:nvGrpSpPr>
        <p:grpSpPr>
          <a:xfrm>
            <a:off x="755650" y="1714901"/>
            <a:ext cx="7632701" cy="1330152"/>
            <a:chOff x="755650" y="2115769"/>
            <a:chExt cx="7632701" cy="1330152"/>
          </a:xfrm>
        </p:grpSpPr>
        <p:sp>
          <p:nvSpPr>
            <p:cNvPr id="14" name="Rectangle: Rounded Corners 13"/>
            <p:cNvSpPr/>
            <p:nvPr/>
          </p:nvSpPr>
          <p:spPr>
            <a:xfrm>
              <a:off x="1593411" y="2353722"/>
              <a:ext cx="6794940" cy="854246"/>
            </a:xfrm>
            <a:prstGeom prst="roundRect">
              <a:avLst/>
            </a:prstGeom>
            <a:solidFill>
              <a:srgbClr val="00A8E7"/>
            </a:solidFill>
          </p:spPr>
          <p:txBody>
            <a:bodyPr wrap="square" lIns="576000" tIns="108000" rIns="108000" bIns="108000">
              <a:spAutoFit/>
            </a:bodyPr>
            <a:lstStyle/>
            <a:p>
              <a:r>
                <a:rPr lang="en-GB" b="1" dirty="0">
                  <a:solidFill>
                    <a:schemeClr val="bg1"/>
                  </a:solidFill>
                  <a:latin typeface="Twinkl" pitchFamily="50" charset="0"/>
                </a:rPr>
                <a:t>Cash</a:t>
              </a:r>
              <a:r>
                <a:rPr lang="en-GB" dirty="0">
                  <a:solidFill>
                    <a:schemeClr val="bg1"/>
                  </a:solidFill>
                  <a:latin typeface="Twinkl" pitchFamily="50" charset="0"/>
                </a:rPr>
                <a:t> - notes and coins. A person has to have the physical money before they can spend it.  </a:t>
              </a:r>
              <a:endParaRPr lang="en-GB" dirty="0">
                <a:solidFill>
                  <a:schemeClr val="bg1"/>
                </a:solidFil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486" r="292"/>
            <a:stretch/>
          </p:blipFill>
          <p:spPr>
            <a:xfrm>
              <a:off x="755650" y="2115769"/>
              <a:ext cx="1316431" cy="1330152"/>
            </a:xfrm>
            <a:prstGeom prst="ellipse">
              <a:avLst/>
            </a:prstGeom>
            <a:solidFill>
              <a:schemeClr val="bg1"/>
            </a:solidFill>
            <a:ln w="28575">
              <a:solidFill>
                <a:srgbClr val="00A8E7"/>
              </a:solidFill>
            </a:ln>
          </p:spPr>
        </p:pic>
      </p:grpSp>
      <p:grpSp>
        <p:nvGrpSpPr>
          <p:cNvPr id="29" name="Group 28"/>
          <p:cNvGrpSpPr/>
          <p:nvPr/>
        </p:nvGrpSpPr>
        <p:grpSpPr>
          <a:xfrm>
            <a:off x="755649" y="3203774"/>
            <a:ext cx="7632701" cy="1332000"/>
            <a:chOff x="755649" y="2959476"/>
            <a:chExt cx="7632701" cy="1332000"/>
          </a:xfrm>
        </p:grpSpPr>
        <p:sp>
          <p:nvSpPr>
            <p:cNvPr id="19" name="Rectangle: Rounded Corners 18"/>
            <p:cNvSpPr/>
            <p:nvPr/>
          </p:nvSpPr>
          <p:spPr>
            <a:xfrm>
              <a:off x="755649" y="3198353"/>
              <a:ext cx="6668193" cy="854246"/>
            </a:xfrm>
            <a:prstGeom prst="roundRect">
              <a:avLst/>
            </a:prstGeom>
            <a:solidFill>
              <a:srgbClr val="F08213"/>
            </a:solidFill>
          </p:spPr>
          <p:txBody>
            <a:bodyPr wrap="square" lIns="108000" tIns="108000" rIns="288000" bIns="108000">
              <a:spAutoFit/>
            </a:bodyPr>
            <a:lstStyle/>
            <a:p>
              <a:r>
                <a:rPr lang="en-GB" b="1" dirty="0">
                  <a:solidFill>
                    <a:schemeClr val="bg1"/>
                  </a:solidFill>
                  <a:latin typeface="Twinkl" pitchFamily="50" charset="0"/>
                </a:rPr>
                <a:t>Debit Card </a:t>
              </a:r>
              <a:r>
                <a:rPr lang="en-GB" dirty="0">
                  <a:solidFill>
                    <a:schemeClr val="bg1"/>
                  </a:solidFill>
                  <a:latin typeface="Twinkl" pitchFamily="50" charset="0"/>
                </a:rPr>
                <a:t>- a debit card is linked to a bank account where their money is stored. </a:t>
              </a:r>
            </a:p>
          </p:txBody>
        </p:sp>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l="-12912" t="-53046" r="-12149" b="-49346"/>
            <a:stretch/>
          </p:blipFill>
          <p:spPr>
            <a:xfrm>
              <a:off x="7078258" y="2959476"/>
              <a:ext cx="1310092" cy="1332000"/>
            </a:xfrm>
            <a:prstGeom prst="ellipse">
              <a:avLst/>
            </a:prstGeom>
            <a:solidFill>
              <a:schemeClr val="bg1"/>
            </a:solidFill>
            <a:ln w="28575">
              <a:solidFill>
                <a:srgbClr val="F08213"/>
              </a:solidFill>
            </a:ln>
          </p:spPr>
        </p:pic>
      </p:grpSp>
    </p:spTree>
    <p:extLst>
      <p:ext uri="{BB962C8B-B14F-4D97-AF65-F5344CB8AC3E}">
        <p14:creationId xmlns:p14="http://schemas.microsoft.com/office/powerpoint/2010/main" val="218166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Twinkl" pitchFamily="50" charset="0"/>
              </a:rPr>
              <a:t>Methods of Payment</a:t>
            </a:r>
            <a:endParaRPr lang="en-GB" sz="3600" dirty="0">
              <a:latin typeface="+mn-lt"/>
            </a:endParaRPr>
          </a:p>
        </p:txBody>
      </p:sp>
      <p:grpSp>
        <p:nvGrpSpPr>
          <p:cNvPr id="4" name="Group 3"/>
          <p:cNvGrpSpPr/>
          <p:nvPr/>
        </p:nvGrpSpPr>
        <p:grpSpPr>
          <a:xfrm>
            <a:off x="755649" y="3585847"/>
            <a:ext cx="7632701" cy="1773647"/>
            <a:chOff x="755649" y="5267964"/>
            <a:chExt cx="7632701" cy="1773647"/>
          </a:xfrm>
        </p:grpSpPr>
        <p:grpSp>
          <p:nvGrpSpPr>
            <p:cNvPr id="33" name="Group 32"/>
            <p:cNvGrpSpPr/>
            <p:nvPr/>
          </p:nvGrpSpPr>
          <p:grpSpPr>
            <a:xfrm>
              <a:off x="755649" y="5267964"/>
              <a:ext cx="7632701" cy="1773647"/>
              <a:chOff x="755649" y="2950423"/>
              <a:chExt cx="7632701" cy="1773647"/>
            </a:xfrm>
          </p:grpSpPr>
          <p:sp>
            <p:nvSpPr>
              <p:cNvPr id="34" name="Rectangle: Rounded Corners 33"/>
              <p:cNvSpPr/>
              <p:nvPr/>
            </p:nvSpPr>
            <p:spPr>
              <a:xfrm>
                <a:off x="755649" y="2950423"/>
                <a:ext cx="7093705" cy="1773647"/>
              </a:xfrm>
              <a:prstGeom prst="roundRect">
                <a:avLst/>
              </a:prstGeom>
              <a:solidFill>
                <a:srgbClr val="ED74A7"/>
              </a:solidFill>
            </p:spPr>
            <p:txBody>
              <a:bodyPr wrap="square" lIns="108000" tIns="108000" rIns="828000" bIns="108000">
                <a:spAutoFit/>
              </a:bodyPr>
              <a:lstStyle/>
              <a:p>
                <a:r>
                  <a:rPr lang="en-GB" b="1" dirty="0">
                    <a:solidFill>
                      <a:schemeClr val="bg1"/>
                    </a:solidFill>
                    <a:latin typeface="Twinkl" pitchFamily="50" charset="0"/>
                  </a:rPr>
                  <a:t>Credit Card </a:t>
                </a:r>
                <a:r>
                  <a:rPr lang="en-GB" dirty="0">
                    <a:solidFill>
                      <a:schemeClr val="bg1"/>
                    </a:solidFill>
                    <a:latin typeface="Twinkl" pitchFamily="50" charset="0"/>
                  </a:rPr>
                  <a:t>- a credit card works similarly to a debit card, except a credit card is not linked to a bank account. When you purchase something with a credit card, it is a bit like a loan, as you are borrowing money with the intention to pay it back.</a:t>
                </a:r>
              </a:p>
            </p:txBody>
          </p:sp>
          <p:pic>
            <p:nvPicPr>
              <p:cNvPr id="35" name="Picture 34"/>
              <p:cNvPicPr>
                <a:picLocks noChangeAspect="1"/>
              </p:cNvPicPr>
              <p:nvPr/>
            </p:nvPicPr>
            <p:blipFill rotWithShape="1">
              <a:blip r:embed="rId2" cstate="print">
                <a:extLst>
                  <a:ext uri="{28A0092B-C50C-407E-A947-70E740481C1C}">
                    <a14:useLocalDpi xmlns:a14="http://schemas.microsoft.com/office/drawing/2010/main" val="0"/>
                  </a:ext>
                </a:extLst>
              </a:blip>
              <a:srcRect l="-12912" t="-53046" r="-12149" b="-49346"/>
              <a:stretch/>
            </p:blipFill>
            <p:spPr>
              <a:xfrm>
                <a:off x="7078258" y="2959476"/>
                <a:ext cx="1310092" cy="1332000"/>
              </a:xfrm>
              <a:prstGeom prst="ellipse">
                <a:avLst/>
              </a:prstGeom>
              <a:solidFill>
                <a:schemeClr val="bg1"/>
              </a:solidFill>
              <a:ln w="28575">
                <a:solidFill>
                  <a:srgbClr val="ED74A7"/>
                </a:solidFill>
              </a:ln>
            </p:spPr>
          </p:pic>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5526" y="5540225"/>
              <a:ext cx="1173662" cy="829915"/>
            </a:xfrm>
            <a:prstGeom prst="rect">
              <a:avLst/>
            </a:prstGeom>
          </p:spPr>
        </p:pic>
      </p:grpSp>
      <p:grpSp>
        <p:nvGrpSpPr>
          <p:cNvPr id="7" name="Group 6"/>
          <p:cNvGrpSpPr/>
          <p:nvPr/>
        </p:nvGrpSpPr>
        <p:grpSpPr>
          <a:xfrm>
            <a:off x="755650" y="1804511"/>
            <a:ext cx="7632701" cy="1332000"/>
            <a:chOff x="755650" y="1804511"/>
            <a:chExt cx="7632701" cy="1332000"/>
          </a:xfrm>
        </p:grpSpPr>
        <p:sp>
          <p:nvSpPr>
            <p:cNvPr id="31" name="Rectangle: Rounded Corners 30"/>
            <p:cNvSpPr/>
            <p:nvPr/>
          </p:nvSpPr>
          <p:spPr>
            <a:xfrm>
              <a:off x="1593411" y="2043388"/>
              <a:ext cx="6794940" cy="854246"/>
            </a:xfrm>
            <a:prstGeom prst="roundRect">
              <a:avLst/>
            </a:prstGeom>
            <a:solidFill>
              <a:srgbClr val="8D358B"/>
            </a:solidFill>
          </p:spPr>
          <p:txBody>
            <a:bodyPr wrap="square" lIns="576000" tIns="108000" rIns="108000" bIns="108000">
              <a:spAutoFit/>
            </a:bodyPr>
            <a:lstStyle/>
            <a:p>
              <a:r>
                <a:rPr lang="en-GB" b="1" dirty="0">
                  <a:solidFill>
                    <a:schemeClr val="bg1"/>
                  </a:solidFill>
                  <a:latin typeface="Twinkl" pitchFamily="50" charset="0"/>
                </a:rPr>
                <a:t>Cheque</a:t>
              </a:r>
              <a:r>
                <a:rPr lang="en-GB" dirty="0">
                  <a:solidFill>
                    <a:schemeClr val="bg1"/>
                  </a:solidFill>
                  <a:latin typeface="Twinkl" pitchFamily="50" charset="0"/>
                </a:rPr>
                <a:t> – a written note that gives permission for money to be taken from your bank account. </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1417" t="-21519" r="1661" b="-14903"/>
            <a:stretch/>
          </p:blipFill>
          <p:spPr>
            <a:xfrm>
              <a:off x="755650" y="1804511"/>
              <a:ext cx="1349500" cy="1332000"/>
            </a:xfrm>
            <a:prstGeom prst="ellipse">
              <a:avLst/>
            </a:prstGeom>
            <a:solidFill>
              <a:schemeClr val="bg1"/>
            </a:solidFill>
            <a:ln w="28575">
              <a:solidFill>
                <a:srgbClr val="8D358B"/>
              </a:solidFill>
            </a:ln>
          </p:spPr>
        </p:pic>
      </p:grpSp>
    </p:spTree>
    <p:extLst>
      <p:ext uri="{BB962C8B-B14F-4D97-AF65-F5344CB8AC3E}">
        <p14:creationId xmlns:p14="http://schemas.microsoft.com/office/powerpoint/2010/main" val="113965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169</TotalTime>
  <Words>915</Words>
  <Application>Microsoft Office PowerPoint</Application>
  <PresentationFormat>On-screen Show (4:3)</PresentationFormat>
  <Paragraphs>99</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Twinkl</vt:lpstr>
      <vt:lpstr>Arial</vt:lpstr>
      <vt:lpstr>Calibri</vt:lpstr>
      <vt:lpstr>Office Theme</vt:lpstr>
      <vt:lpstr>PowerPoint Presentation</vt:lpstr>
      <vt:lpstr>Goods and Services</vt:lpstr>
      <vt:lpstr>Goods and Services</vt:lpstr>
      <vt:lpstr>Essential</vt:lpstr>
      <vt:lpstr>Needs and Wants</vt:lpstr>
      <vt:lpstr>Needs and Wants</vt:lpstr>
      <vt:lpstr>Payment</vt:lpstr>
      <vt:lpstr>Methods of Payment</vt:lpstr>
      <vt:lpstr>Methods of Payment</vt:lpstr>
      <vt:lpstr>Benefits and Risks</vt:lpstr>
      <vt:lpstr>Benefits and Risks</vt:lpstr>
      <vt:lpstr>Benefits and Risks</vt:lpstr>
      <vt:lpstr>Benefits and Risks</vt:lpstr>
      <vt:lpstr>Benefits and Risks</vt:lpstr>
      <vt:lpstr>Challenge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Lee Jones</dc:creator>
  <cp:lastModifiedBy>Mrs Griffiths</cp:lastModifiedBy>
  <cp:revision>51</cp:revision>
  <dcterms:created xsi:type="dcterms:W3CDTF">2019-02-05T11:38:53Z</dcterms:created>
  <dcterms:modified xsi:type="dcterms:W3CDTF">2020-05-03T19:35:19Z</dcterms:modified>
</cp:coreProperties>
</file>