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4"/>
  </p:notesMasterIdLst>
  <p:sldIdLst>
    <p:sldId id="256" r:id="rId5"/>
    <p:sldId id="264" r:id="rId6"/>
    <p:sldId id="265" r:id="rId7"/>
    <p:sldId id="269" r:id="rId8"/>
    <p:sldId id="270" r:id="rId9"/>
    <p:sldId id="266" r:id="rId10"/>
    <p:sldId id="267" r:id="rId11"/>
    <p:sldId id="274" r:id="rId12"/>
    <p:sldId id="268" r:id="rId13"/>
    <p:sldId id="271" r:id="rId14"/>
    <p:sldId id="273" r:id="rId15"/>
    <p:sldId id="275" r:id="rId16"/>
    <p:sldId id="276" r:id="rId17"/>
    <p:sldId id="277" r:id="rId18"/>
    <p:sldId id="279" r:id="rId19"/>
    <p:sldId id="278" r:id="rId20"/>
    <p:sldId id="281" r:id="rId21"/>
    <p:sldId id="280" r:id="rId22"/>
    <p:sldId id="28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53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1FA5D-4E12-42E5-B93D-AFA80E4C8967}" type="datetimeFigureOut">
              <a:rPr lang="en-GB" smtClean="0"/>
              <a:t>25/02/2022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8769E-1B3A-435B-9BD3-82568741FBF9}" type="slidenum">
              <a:rPr lang="en-GB" smtClean="0"/>
              <a:t>‹#›</a:t>
            </a:fld>
            <a:endParaRPr lang="en-GB"/>
          </a:p>
        </p:txBody>
      </p:sp>
    </p:spTree>
    <p:extLst>
      <p:ext uri="{BB962C8B-B14F-4D97-AF65-F5344CB8AC3E}">
        <p14:creationId xmlns:p14="http://schemas.microsoft.com/office/powerpoint/2010/main" val="1868508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C9BBB8-DDF2-47FC-BFD0-8F3E8A601834}"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3A903-EEE4-4465-ACB7-8CAAAD33FE07}" type="slidenum">
              <a:rPr lang="en-GB" smtClean="0"/>
              <a:t>‹#›</a:t>
            </a:fld>
            <a:endParaRPr lang="en-GB"/>
          </a:p>
        </p:txBody>
      </p:sp>
    </p:spTree>
    <p:extLst>
      <p:ext uri="{BB962C8B-B14F-4D97-AF65-F5344CB8AC3E}">
        <p14:creationId xmlns:p14="http://schemas.microsoft.com/office/powerpoint/2010/main" val="130601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C9BBB8-DDF2-47FC-BFD0-8F3E8A601834}"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3A903-EEE4-4465-ACB7-8CAAAD33FE07}" type="slidenum">
              <a:rPr lang="en-GB" smtClean="0"/>
              <a:t>‹#›</a:t>
            </a:fld>
            <a:endParaRPr lang="en-GB"/>
          </a:p>
        </p:txBody>
      </p:sp>
    </p:spTree>
    <p:extLst>
      <p:ext uri="{BB962C8B-B14F-4D97-AF65-F5344CB8AC3E}">
        <p14:creationId xmlns:p14="http://schemas.microsoft.com/office/powerpoint/2010/main" val="157979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C9BBB8-DDF2-47FC-BFD0-8F3E8A601834}"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3A903-EEE4-4465-ACB7-8CAAAD33FE0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97105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C9BBB8-DDF2-47FC-BFD0-8F3E8A601834}"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3A903-EEE4-4465-ACB7-8CAAAD33FE07}" type="slidenum">
              <a:rPr lang="en-GB" smtClean="0"/>
              <a:t>‹#›</a:t>
            </a:fld>
            <a:endParaRPr lang="en-GB"/>
          </a:p>
        </p:txBody>
      </p:sp>
    </p:spTree>
    <p:extLst>
      <p:ext uri="{BB962C8B-B14F-4D97-AF65-F5344CB8AC3E}">
        <p14:creationId xmlns:p14="http://schemas.microsoft.com/office/powerpoint/2010/main" val="1296362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C9BBB8-DDF2-47FC-BFD0-8F3E8A601834}"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3A903-EEE4-4465-ACB7-8CAAAD33FE0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6081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C9BBB8-DDF2-47FC-BFD0-8F3E8A601834}"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3A903-EEE4-4465-ACB7-8CAAAD33FE07}" type="slidenum">
              <a:rPr lang="en-GB" smtClean="0"/>
              <a:t>‹#›</a:t>
            </a:fld>
            <a:endParaRPr lang="en-GB"/>
          </a:p>
        </p:txBody>
      </p:sp>
    </p:spTree>
    <p:extLst>
      <p:ext uri="{BB962C8B-B14F-4D97-AF65-F5344CB8AC3E}">
        <p14:creationId xmlns:p14="http://schemas.microsoft.com/office/powerpoint/2010/main" val="152647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9BBB8-DDF2-47FC-BFD0-8F3E8A601834}"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3A903-EEE4-4465-ACB7-8CAAAD33FE07}" type="slidenum">
              <a:rPr lang="en-GB" smtClean="0"/>
              <a:t>‹#›</a:t>
            </a:fld>
            <a:endParaRPr lang="en-GB"/>
          </a:p>
        </p:txBody>
      </p:sp>
    </p:spTree>
    <p:extLst>
      <p:ext uri="{BB962C8B-B14F-4D97-AF65-F5344CB8AC3E}">
        <p14:creationId xmlns:p14="http://schemas.microsoft.com/office/powerpoint/2010/main" val="2559718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9BBB8-DDF2-47FC-BFD0-8F3E8A601834}"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3A903-EEE4-4465-ACB7-8CAAAD33FE07}" type="slidenum">
              <a:rPr lang="en-GB" smtClean="0"/>
              <a:t>‹#›</a:t>
            </a:fld>
            <a:endParaRPr lang="en-GB"/>
          </a:p>
        </p:txBody>
      </p:sp>
    </p:spTree>
    <p:extLst>
      <p:ext uri="{BB962C8B-B14F-4D97-AF65-F5344CB8AC3E}">
        <p14:creationId xmlns:p14="http://schemas.microsoft.com/office/powerpoint/2010/main" val="402740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C9BBB8-DDF2-47FC-BFD0-8F3E8A601834}"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3A903-EEE4-4465-ACB7-8CAAAD33FE07}" type="slidenum">
              <a:rPr lang="en-GB" smtClean="0"/>
              <a:t>‹#›</a:t>
            </a:fld>
            <a:endParaRPr lang="en-GB"/>
          </a:p>
        </p:txBody>
      </p:sp>
    </p:spTree>
    <p:extLst>
      <p:ext uri="{BB962C8B-B14F-4D97-AF65-F5344CB8AC3E}">
        <p14:creationId xmlns:p14="http://schemas.microsoft.com/office/powerpoint/2010/main" val="202854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C9BBB8-DDF2-47FC-BFD0-8F3E8A601834}" type="datetimeFigureOut">
              <a:rPr lang="en-GB" smtClean="0"/>
              <a:t>25/02/2022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3A903-EEE4-4465-ACB7-8CAAAD33FE07}" type="slidenum">
              <a:rPr lang="en-GB" smtClean="0"/>
              <a:t>‹#›</a:t>
            </a:fld>
            <a:endParaRPr lang="en-GB"/>
          </a:p>
        </p:txBody>
      </p:sp>
    </p:spTree>
    <p:extLst>
      <p:ext uri="{BB962C8B-B14F-4D97-AF65-F5344CB8AC3E}">
        <p14:creationId xmlns:p14="http://schemas.microsoft.com/office/powerpoint/2010/main" val="299876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C9BBB8-DDF2-47FC-BFD0-8F3E8A601834}" type="datetimeFigureOut">
              <a:rPr lang="en-GB" smtClean="0"/>
              <a:t>25/02/2022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E3A903-EEE4-4465-ACB7-8CAAAD33FE07}" type="slidenum">
              <a:rPr lang="en-GB" smtClean="0"/>
              <a:t>‹#›</a:t>
            </a:fld>
            <a:endParaRPr lang="en-GB"/>
          </a:p>
        </p:txBody>
      </p:sp>
    </p:spTree>
    <p:extLst>
      <p:ext uri="{BB962C8B-B14F-4D97-AF65-F5344CB8AC3E}">
        <p14:creationId xmlns:p14="http://schemas.microsoft.com/office/powerpoint/2010/main" val="2583332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C9BBB8-DDF2-47FC-BFD0-8F3E8A601834}" type="datetimeFigureOut">
              <a:rPr lang="en-GB" smtClean="0"/>
              <a:t>25/02/2022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E3A903-EEE4-4465-ACB7-8CAAAD33FE07}" type="slidenum">
              <a:rPr lang="en-GB" smtClean="0"/>
              <a:t>‹#›</a:t>
            </a:fld>
            <a:endParaRPr lang="en-GB"/>
          </a:p>
        </p:txBody>
      </p:sp>
    </p:spTree>
    <p:extLst>
      <p:ext uri="{BB962C8B-B14F-4D97-AF65-F5344CB8AC3E}">
        <p14:creationId xmlns:p14="http://schemas.microsoft.com/office/powerpoint/2010/main" val="41835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C9BBB8-DDF2-47FC-BFD0-8F3E8A601834}" type="datetimeFigureOut">
              <a:rPr lang="en-GB" smtClean="0"/>
              <a:t>25/02/2022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E3A903-EEE4-4465-ACB7-8CAAAD33FE07}" type="slidenum">
              <a:rPr lang="en-GB" smtClean="0"/>
              <a:t>‹#›</a:t>
            </a:fld>
            <a:endParaRPr lang="en-GB"/>
          </a:p>
        </p:txBody>
      </p:sp>
    </p:spTree>
    <p:extLst>
      <p:ext uri="{BB962C8B-B14F-4D97-AF65-F5344CB8AC3E}">
        <p14:creationId xmlns:p14="http://schemas.microsoft.com/office/powerpoint/2010/main" val="68411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9BBB8-DDF2-47FC-BFD0-8F3E8A601834}" type="datetimeFigureOut">
              <a:rPr lang="en-GB" smtClean="0"/>
              <a:t>25/02/2022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E3A903-EEE4-4465-ACB7-8CAAAD33FE07}" type="slidenum">
              <a:rPr lang="en-GB" smtClean="0"/>
              <a:t>‹#›</a:t>
            </a:fld>
            <a:endParaRPr lang="en-GB"/>
          </a:p>
        </p:txBody>
      </p:sp>
    </p:spTree>
    <p:extLst>
      <p:ext uri="{BB962C8B-B14F-4D97-AF65-F5344CB8AC3E}">
        <p14:creationId xmlns:p14="http://schemas.microsoft.com/office/powerpoint/2010/main" val="85486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C9BBB8-DDF2-47FC-BFD0-8F3E8A601834}" type="datetimeFigureOut">
              <a:rPr lang="en-GB" smtClean="0"/>
              <a:t>25/02/2022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E3A903-EEE4-4465-ACB7-8CAAAD33FE07}" type="slidenum">
              <a:rPr lang="en-GB" smtClean="0"/>
              <a:t>‹#›</a:t>
            </a:fld>
            <a:endParaRPr lang="en-GB"/>
          </a:p>
        </p:txBody>
      </p:sp>
    </p:spTree>
    <p:extLst>
      <p:ext uri="{BB962C8B-B14F-4D97-AF65-F5344CB8AC3E}">
        <p14:creationId xmlns:p14="http://schemas.microsoft.com/office/powerpoint/2010/main" val="3111768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E3A903-EEE4-4465-ACB7-8CAAAD33FE07}" type="slidenum">
              <a:rPr lang="en-GB" smtClean="0"/>
              <a:t>‹#›</a:t>
            </a:fld>
            <a:endParaRPr lang="en-GB"/>
          </a:p>
        </p:txBody>
      </p:sp>
      <p:sp>
        <p:nvSpPr>
          <p:cNvPr id="5" name="Date Placeholder 4"/>
          <p:cNvSpPr>
            <a:spLocks noGrp="1"/>
          </p:cNvSpPr>
          <p:nvPr>
            <p:ph type="dt" sz="half" idx="10"/>
          </p:nvPr>
        </p:nvSpPr>
        <p:spPr/>
        <p:txBody>
          <a:bodyPr/>
          <a:lstStyle/>
          <a:p>
            <a:fld id="{4AC9BBB8-DDF2-47FC-BFD0-8F3E8A601834}" type="datetimeFigureOut">
              <a:rPr lang="en-GB" smtClean="0"/>
              <a:t>25/02/2022</a:t>
            </a:fld>
            <a:endParaRPr lang="en-GB"/>
          </a:p>
        </p:txBody>
      </p:sp>
    </p:spTree>
    <p:extLst>
      <p:ext uri="{BB962C8B-B14F-4D97-AF65-F5344CB8AC3E}">
        <p14:creationId xmlns:p14="http://schemas.microsoft.com/office/powerpoint/2010/main" val="1023920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C9BBB8-DDF2-47FC-BFD0-8F3E8A601834}" type="datetimeFigureOut">
              <a:rPr lang="en-GB" smtClean="0"/>
              <a:t>25/02/2022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CE3A903-EEE4-4465-ACB7-8CAAAD33FE07}" type="slidenum">
              <a:rPr lang="en-GB" smtClean="0"/>
              <a:t>‹#›</a:t>
            </a:fld>
            <a:endParaRPr lang="en-GB"/>
          </a:p>
        </p:txBody>
      </p:sp>
    </p:spTree>
    <p:extLst>
      <p:ext uri="{BB962C8B-B14F-4D97-AF65-F5344CB8AC3E}">
        <p14:creationId xmlns:p14="http://schemas.microsoft.com/office/powerpoint/2010/main" val="36391101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3420761"/>
          </a:xfrm>
        </p:spPr>
        <p:txBody>
          <a:bodyPr>
            <a:normAutofit/>
          </a:bodyPr>
          <a:lstStyle/>
          <a:p>
            <a:pPr algn="ctr"/>
            <a:r>
              <a:rPr lang="en-GB" sz="4900" dirty="0">
                <a:solidFill>
                  <a:schemeClr val="tx1">
                    <a:lumMod val="85000"/>
                    <a:lumOff val="15000"/>
                  </a:schemeClr>
                </a:solidFill>
                <a:latin typeface="Comic Sans MS" panose="030F0702030302020204" pitchFamily="66" charset="0"/>
              </a:rPr>
              <a:t>Rights Respecting Schools</a:t>
            </a:r>
            <a:r>
              <a:rPr lang="en-GB" dirty="0">
                <a:solidFill>
                  <a:schemeClr val="tx1">
                    <a:lumMod val="85000"/>
                    <a:lumOff val="15000"/>
                  </a:schemeClr>
                </a:solidFill>
              </a:rPr>
              <a:t/>
            </a:r>
            <a:br>
              <a:rPr lang="en-GB" dirty="0">
                <a:solidFill>
                  <a:schemeClr val="tx1">
                    <a:lumMod val="85000"/>
                    <a:lumOff val="15000"/>
                  </a:schemeClr>
                </a:solidFill>
              </a:rPr>
            </a:br>
            <a:r>
              <a:rPr lang="en-GB" dirty="0">
                <a:solidFill>
                  <a:schemeClr val="tx1">
                    <a:lumMod val="85000"/>
                    <a:lumOff val="15000"/>
                  </a:schemeClr>
                </a:solidFill>
              </a:rPr>
              <a:t/>
            </a:r>
            <a:br>
              <a:rPr lang="en-GB" dirty="0">
                <a:solidFill>
                  <a:schemeClr val="tx1">
                    <a:lumMod val="85000"/>
                    <a:lumOff val="15000"/>
                  </a:schemeClr>
                </a:solidFill>
              </a:rPr>
            </a:br>
            <a:r>
              <a:rPr lang="en-GB" dirty="0">
                <a:solidFill>
                  <a:schemeClr val="tx1">
                    <a:lumMod val="85000"/>
                    <a:lumOff val="15000"/>
                  </a:schemeClr>
                </a:solidFill>
              </a:rPr>
              <a:t>Show Racism the Red Card</a:t>
            </a:r>
            <a:br>
              <a:rPr lang="en-GB" dirty="0">
                <a:solidFill>
                  <a:schemeClr val="tx1">
                    <a:lumMod val="85000"/>
                    <a:lumOff val="15000"/>
                  </a:schemeClr>
                </a:solidFill>
              </a:rPr>
            </a:br>
            <a:endParaRPr lang="en-GB" sz="4900" dirty="0">
              <a:solidFill>
                <a:schemeClr val="tx1">
                  <a:lumMod val="85000"/>
                  <a:lumOff val="15000"/>
                </a:schemeClr>
              </a:solidFill>
              <a:latin typeface="Comic Sans MS" panose="030F0702030302020204" pitchFamily="66" charset="0"/>
            </a:endParaRPr>
          </a:p>
        </p:txBody>
      </p:sp>
      <p:sp>
        <p:nvSpPr>
          <p:cNvPr id="3" name="Subtitle 2"/>
          <p:cNvSpPr>
            <a:spLocks noGrp="1"/>
          </p:cNvSpPr>
          <p:nvPr>
            <p:ph type="subTitle" idx="1"/>
          </p:nvPr>
        </p:nvSpPr>
        <p:spPr>
          <a:xfrm>
            <a:off x="6280728" y="8432656"/>
            <a:ext cx="9144000" cy="1655762"/>
          </a:xfrm>
        </p:spPr>
        <p:txBody>
          <a:bodyPr/>
          <a:lstStyle/>
          <a:p>
            <a:endParaRPr lang="en-GB" dirty="0"/>
          </a:p>
        </p:txBody>
      </p:sp>
      <p:pic>
        <p:nvPicPr>
          <p:cNvPr id="1026" name="Picture 2" descr="The United Nations Children&amp;#39;s Fund (UNICEF) : P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43450"/>
            <a:ext cx="28575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Red card">
            <a:extLst>
              <a:ext uri="{FF2B5EF4-FFF2-40B4-BE49-F238E27FC236}">
                <a16:creationId xmlns:a16="http://schemas.microsoft.com/office/drawing/2014/main" id="{DE54BBEE-D019-4CAB-8665-C6939FFCBA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5149" y="2897945"/>
            <a:ext cx="6210982" cy="3727938"/>
          </a:xfrm>
          <a:prstGeom prst="rect">
            <a:avLst/>
          </a:prstGeom>
          <a:noFill/>
          <a:ln>
            <a:noFill/>
          </a:ln>
        </p:spPr>
      </p:pic>
    </p:spTree>
    <p:extLst>
      <p:ext uri="{BB962C8B-B14F-4D97-AF65-F5344CB8AC3E}">
        <p14:creationId xmlns:p14="http://schemas.microsoft.com/office/powerpoint/2010/main" val="3140957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5AFB369-4673-4727-A7CD-D86AFE0AE06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47263F58-6EE6-45B3-9BF2-C0BD5D30A5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197CE03-EB81-4718-BEA1-C2D488961E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DE110F09-1C81-4E73-B5E9-D857CD879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0F78B34-9B26-4CA9-B8F0-B9638730F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A picture containing text, different, several&#10;&#10;Description automatically generated">
            <a:extLst>
              <a:ext uri="{FF2B5EF4-FFF2-40B4-BE49-F238E27FC236}">
                <a16:creationId xmlns:a16="http://schemas.microsoft.com/office/drawing/2014/main" id="{4FAEB2DF-61D2-42D5-B223-EDB30313AB0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61" t="15639" r="5528" b="-2"/>
          <a:stretch/>
        </p:blipFill>
        <p:spPr>
          <a:xfrm>
            <a:off x="19" y="-1"/>
            <a:ext cx="5824005"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BC52299D-0D2B-499D-9CAF-3100E2B6EB81}"/>
              </a:ext>
            </a:extLst>
          </p:cNvPr>
          <p:cNvSpPr>
            <a:spLocks noGrp="1"/>
          </p:cNvSpPr>
          <p:nvPr>
            <p:ph type="title"/>
          </p:nvPr>
        </p:nvSpPr>
        <p:spPr>
          <a:xfrm>
            <a:off x="5251377" y="515673"/>
            <a:ext cx="4452754" cy="5698067"/>
          </a:xfrm>
        </p:spPr>
        <p:txBody>
          <a:bodyPr vert="horz" lIns="91440" tIns="45720" rIns="91440" bIns="45720" rtlCol="0" anchor="b">
            <a:normAutofit fontScale="90000"/>
          </a:bodyPr>
          <a:lstStyle/>
          <a:p>
            <a:pPr algn="r"/>
            <a:r>
              <a:rPr lang="en-US" sz="6600" dirty="0"/>
              <a:t>Show Racism the Red Card</a:t>
            </a:r>
            <a:br>
              <a:rPr lang="en-US" sz="6600" dirty="0"/>
            </a:br>
            <a:r>
              <a:rPr lang="en-US" sz="6600" u="sng" dirty="0"/>
              <a:t>Creative</a:t>
            </a:r>
            <a:r>
              <a:rPr lang="en-US" sz="6600" dirty="0"/>
              <a:t/>
            </a:r>
            <a:br>
              <a:rPr lang="en-US" sz="6600" dirty="0"/>
            </a:br>
            <a:r>
              <a:rPr lang="en-US" sz="6600" dirty="0"/>
              <a:t>Competition 2022</a:t>
            </a:r>
          </a:p>
        </p:txBody>
      </p:sp>
    </p:spTree>
    <p:extLst>
      <p:ext uri="{BB962C8B-B14F-4D97-AF65-F5344CB8AC3E}">
        <p14:creationId xmlns:p14="http://schemas.microsoft.com/office/powerpoint/2010/main" val="278286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0524" y="362635"/>
            <a:ext cx="9791701" cy="6740307"/>
          </a:xfrm>
          <a:prstGeom prst="rect">
            <a:avLst/>
          </a:prstGeom>
        </p:spPr>
        <p:txBody>
          <a:bodyPr wrap="square">
            <a:spAutoFit/>
          </a:bodyPr>
          <a:lstStyle/>
          <a:p>
            <a:pPr marL="285750" indent="-285750">
              <a:buFont typeface="Arial" panose="020B0604020202020204" pitchFamily="34" charset="0"/>
              <a:buChar char="•"/>
            </a:pPr>
            <a:r>
              <a:rPr lang="en-GB" sz="3600" dirty="0">
                <a:solidFill>
                  <a:srgbClr val="00B0F0"/>
                </a:solidFill>
                <a:latin typeface="Comic Sans MS" panose="030F0702030302020204" pitchFamily="66" charset="0"/>
              </a:rPr>
              <a:t>Entries can be from individual learners, pairs, groups or whole class.</a:t>
            </a:r>
          </a:p>
          <a:p>
            <a:pPr marL="285750" indent="-285750">
              <a:buFont typeface="Arial" panose="020B0604020202020204" pitchFamily="34" charset="0"/>
              <a:buChar char="•"/>
            </a:pPr>
            <a:r>
              <a:rPr lang="en-GB" sz="3600" dirty="0">
                <a:solidFill>
                  <a:srgbClr val="00B0F0"/>
                </a:solidFill>
                <a:latin typeface="Comic Sans MS" panose="030F0702030302020204" pitchFamily="66" charset="0"/>
              </a:rPr>
              <a:t>Schools have until 1</a:t>
            </a:r>
            <a:r>
              <a:rPr lang="en-GB" sz="3600" baseline="30000" dirty="0">
                <a:solidFill>
                  <a:srgbClr val="00B0F0"/>
                </a:solidFill>
                <a:latin typeface="Comic Sans MS" panose="030F0702030302020204" pitchFamily="66" charset="0"/>
              </a:rPr>
              <a:t>st</a:t>
            </a:r>
            <a:r>
              <a:rPr lang="en-GB" sz="3600" dirty="0">
                <a:solidFill>
                  <a:srgbClr val="00B0F0"/>
                </a:solidFill>
                <a:latin typeface="Comic Sans MS" panose="030F0702030302020204" pitchFamily="66" charset="0"/>
              </a:rPr>
              <a:t> April to take part in the Creative Competition.</a:t>
            </a:r>
          </a:p>
          <a:p>
            <a:pPr marL="285750" indent="-285750">
              <a:buFont typeface="Arial" panose="020B0604020202020204" pitchFamily="34" charset="0"/>
              <a:buChar char="•"/>
            </a:pPr>
            <a:r>
              <a:rPr lang="en-GB" sz="3600" dirty="0">
                <a:solidFill>
                  <a:srgbClr val="00B0F0"/>
                </a:solidFill>
                <a:latin typeface="Comic Sans MS" panose="030F0702030302020204" pitchFamily="66" charset="0"/>
              </a:rPr>
              <a:t> </a:t>
            </a:r>
            <a:r>
              <a:rPr lang="en-GB" sz="3600" dirty="0">
                <a:solidFill>
                  <a:schemeClr val="accent1">
                    <a:lumMod val="75000"/>
                  </a:schemeClr>
                </a:solidFill>
                <a:latin typeface="Comic Sans MS" panose="030F0702030302020204" pitchFamily="66" charset="0"/>
              </a:rPr>
              <a:t>Entries will be judged in different categories – P1-P2, P3-P5, P6-7</a:t>
            </a:r>
          </a:p>
          <a:p>
            <a:pPr marL="285750" indent="-285750">
              <a:buFont typeface="Arial" panose="020B0604020202020204" pitchFamily="34" charset="0"/>
              <a:buChar char="•"/>
            </a:pPr>
            <a:r>
              <a:rPr lang="en-GB" sz="3600" dirty="0">
                <a:solidFill>
                  <a:srgbClr val="00B0F0"/>
                </a:solidFill>
                <a:latin typeface="Comic Sans MS" panose="030F0702030302020204" pitchFamily="66" charset="0"/>
              </a:rPr>
              <a:t>Submissions can be in any form – artwork, creative writing, poetry, music, film, posters, t-shirt designs, shoe/football boots design, anything! </a:t>
            </a:r>
          </a:p>
          <a:p>
            <a:pPr marL="285750" indent="-285750">
              <a:buFont typeface="Arial" panose="020B0604020202020204" pitchFamily="34" charset="0"/>
              <a:buChar char="•"/>
            </a:pPr>
            <a:endParaRPr lang="en-GB" dirty="0">
              <a:solidFill>
                <a:schemeClr val="accent1">
                  <a:lumMod val="75000"/>
                </a:schemeClr>
              </a:solidFill>
              <a:latin typeface="Comic Sans MS" panose="030F0702030302020204" pitchFamily="66" charset="0"/>
            </a:endParaRPr>
          </a:p>
          <a:p>
            <a:pPr marL="285750" indent="-285750">
              <a:buFont typeface="Arial" panose="020B0604020202020204" pitchFamily="34" charset="0"/>
              <a:buChar char="•"/>
            </a:pPr>
            <a:endParaRPr lang="en-GB" dirty="0">
              <a:solidFill>
                <a:srgbClr val="00B0F0"/>
              </a:solidFill>
              <a:latin typeface="Comic Sans MS" panose="030F0702030302020204" pitchFamily="66" charset="0"/>
            </a:endParaRPr>
          </a:p>
          <a:p>
            <a:endParaRPr lang="en-GB" dirty="0">
              <a:solidFill>
                <a:srgbClr val="00B0F0"/>
              </a:solidFill>
              <a:latin typeface="Comic Sans MS" panose="030F0702030302020204" pitchFamily="66" charset="0"/>
            </a:endParaRPr>
          </a:p>
          <a:p>
            <a:endParaRPr lang="en-GB" dirty="0"/>
          </a:p>
        </p:txBody>
      </p:sp>
    </p:spTree>
    <p:extLst>
      <p:ext uri="{BB962C8B-B14F-4D97-AF65-F5344CB8AC3E}">
        <p14:creationId xmlns:p14="http://schemas.microsoft.com/office/powerpoint/2010/main" val="13722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6775" y="1085850"/>
            <a:ext cx="9763125" cy="5133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866774" y="1085849"/>
            <a:ext cx="9763125" cy="5509200"/>
          </a:xfrm>
          <a:prstGeom prst="rect">
            <a:avLst/>
          </a:prstGeom>
          <a:solidFill>
            <a:schemeClr val="accent1">
              <a:lumMod val="20000"/>
              <a:lumOff val="80000"/>
            </a:schemeClr>
          </a:solidFill>
        </p:spPr>
        <p:txBody>
          <a:bodyPr wrap="square" rtlCol="0">
            <a:spAutoFit/>
          </a:bodyPr>
          <a:lstStyle/>
          <a:p>
            <a:r>
              <a:rPr lang="en-GB" sz="3200" dirty="0">
                <a:latin typeface="Comic Sans MS" panose="030F0702030302020204" pitchFamily="66" charset="0"/>
              </a:rPr>
              <a:t>Judging </a:t>
            </a:r>
            <a:r>
              <a:rPr lang="en-GB" sz="3200" dirty="0" smtClean="0">
                <a:latin typeface="Comic Sans MS" panose="030F0702030302020204" pitchFamily="66" charset="0"/>
              </a:rPr>
              <a:t>for the national competition will </a:t>
            </a:r>
            <a:r>
              <a:rPr lang="en-GB" sz="3200" dirty="0">
                <a:latin typeface="Comic Sans MS" panose="030F0702030302020204" pitchFamily="66" charset="0"/>
              </a:rPr>
              <a:t>take place during April 2022 by a panel of subject experts and surprise guests. </a:t>
            </a:r>
          </a:p>
          <a:p>
            <a:r>
              <a:rPr lang="en-GB" sz="3200" dirty="0">
                <a:latin typeface="Comic Sans MS" panose="030F0702030302020204" pitchFamily="66" charset="0"/>
              </a:rPr>
              <a:t> </a:t>
            </a:r>
          </a:p>
          <a:p>
            <a:r>
              <a:rPr lang="en-GB" sz="3200" dirty="0">
                <a:latin typeface="Comic Sans MS" panose="030F0702030302020204" pitchFamily="66" charset="0"/>
              </a:rPr>
              <a:t>Finalists will be notified at the end of May with the overall category winners being announced at the awards ceremony,  planned for Hampden Park, Glasgow  later in the term. </a:t>
            </a:r>
          </a:p>
          <a:p>
            <a:r>
              <a:rPr lang="en-GB" sz="3200" dirty="0">
                <a:latin typeface="Comic Sans MS" panose="030F0702030302020204" pitchFamily="66" charset="0"/>
              </a:rPr>
              <a:t> </a:t>
            </a:r>
          </a:p>
          <a:p>
            <a:r>
              <a:rPr lang="en-GB" sz="3200" dirty="0">
                <a:latin typeface="Comic Sans MS" panose="030F0702030302020204" pitchFamily="66" charset="0"/>
              </a:rPr>
              <a:t>All entrants to the competition  will receive a certificate from  Show Racism the Red Card.</a:t>
            </a:r>
          </a:p>
        </p:txBody>
      </p:sp>
    </p:spTree>
    <p:extLst>
      <p:ext uri="{BB962C8B-B14F-4D97-AF65-F5344CB8AC3E}">
        <p14:creationId xmlns:p14="http://schemas.microsoft.com/office/powerpoint/2010/main" val="429397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Text Placeholder 3"/>
          <p:cNvSpPr>
            <a:spLocks noGrp="1"/>
          </p:cNvSpPr>
          <p:nvPr>
            <p:ph type="body" sz="half" idx="2"/>
          </p:nvPr>
        </p:nvSpPr>
        <p:spPr/>
        <p:txBody>
          <a:bodyPr/>
          <a:lstStyle/>
          <a:p>
            <a:endParaRPr lang="en-GB" dirty="0"/>
          </a:p>
        </p:txBody>
      </p:sp>
      <p:pic>
        <p:nvPicPr>
          <p:cNvPr id="5" name="Content Placeholder 4" descr="https://www.carmichaelireland.ie/app/uploads/2018/08/Show-Racism-the-Red-Card-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81675" y="1200149"/>
            <a:ext cx="3552825" cy="4152899"/>
          </a:xfrm>
          <a:prstGeom prst="rect">
            <a:avLst/>
          </a:prstGeom>
          <a:noFill/>
          <a:ln>
            <a:noFill/>
          </a:ln>
        </p:spPr>
      </p:pic>
      <p:pic>
        <p:nvPicPr>
          <p:cNvPr id="6" name="Picture 5" descr="https://theredcard.ie/wp-content/uploads/2017/07/one-race-picture-1.jpg"/>
          <p:cNvPicPr/>
          <p:nvPr/>
        </p:nvPicPr>
        <p:blipFill>
          <a:blip r:embed="rId3">
            <a:extLst>
              <a:ext uri="{28A0092B-C50C-407E-A947-70E740481C1C}">
                <a14:useLocalDpi xmlns:a14="http://schemas.microsoft.com/office/drawing/2010/main" val="0"/>
              </a:ext>
            </a:extLst>
          </a:blip>
          <a:srcRect/>
          <a:stretch>
            <a:fillRect/>
          </a:stretch>
        </p:blipFill>
        <p:spPr bwMode="auto">
          <a:xfrm>
            <a:off x="238126" y="282822"/>
            <a:ext cx="5486400" cy="5937003"/>
          </a:xfrm>
          <a:prstGeom prst="rect">
            <a:avLst/>
          </a:prstGeom>
          <a:noFill/>
          <a:ln>
            <a:noFill/>
          </a:ln>
        </p:spPr>
      </p:pic>
    </p:spTree>
    <p:extLst>
      <p:ext uri="{BB962C8B-B14F-4D97-AF65-F5344CB8AC3E}">
        <p14:creationId xmlns:p14="http://schemas.microsoft.com/office/powerpoint/2010/main" val="4030172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Text Placeholder 3"/>
          <p:cNvSpPr>
            <a:spLocks noGrp="1"/>
          </p:cNvSpPr>
          <p:nvPr>
            <p:ph type="body" sz="half" idx="2"/>
          </p:nvPr>
        </p:nvSpPr>
        <p:spPr/>
        <p:txBody>
          <a:bodyPr/>
          <a:lstStyle/>
          <a:p>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1" y="282822"/>
            <a:ext cx="5310188" cy="593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C:\Users\gargprmclaughlande\Pictures\RacismT-shi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423821"/>
            <a:ext cx="4899026" cy="5655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16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 LIVES MATTER - Responses, resources and re-imagining your curriculum  - Portsmouth Education Partnership"/>
          <p:cNvPicPr/>
          <p:nvPr/>
        </p:nvPicPr>
        <p:blipFill>
          <a:blip r:embed="rId2">
            <a:extLst>
              <a:ext uri="{28A0092B-C50C-407E-A947-70E740481C1C}">
                <a14:useLocalDpi xmlns:a14="http://schemas.microsoft.com/office/drawing/2010/main" val="0"/>
              </a:ext>
            </a:extLst>
          </a:blip>
          <a:srcRect/>
          <a:stretch>
            <a:fillRect/>
          </a:stretch>
        </p:blipFill>
        <p:spPr bwMode="auto">
          <a:xfrm>
            <a:off x="5324475" y="-114301"/>
            <a:ext cx="6010275" cy="4067175"/>
          </a:xfrm>
          <a:prstGeom prst="rect">
            <a:avLst/>
          </a:prstGeom>
          <a:noFill/>
          <a:ln>
            <a:noFill/>
          </a:ln>
        </p:spPr>
      </p:pic>
      <p:pic>
        <p:nvPicPr>
          <p:cNvPr id="4099" name="Picture 3" descr="C:\Users\gargprmclaughlande\Pictures\Bannersn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98858" y="2495550"/>
            <a:ext cx="3905250" cy="51625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gargprmclaughlande\Pictures\Bootsni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06604" y="-720904"/>
            <a:ext cx="3784600" cy="49978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gargprmclaughlande\Pictures\Football boot sni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7286625" y="2784475"/>
            <a:ext cx="2400300" cy="517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385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2">
                    <a:lumMod val="75000"/>
                  </a:schemeClr>
                </a:solidFill>
              </a:rPr>
              <a:t>How to enter</a:t>
            </a:r>
          </a:p>
        </p:txBody>
      </p:sp>
      <p:sp>
        <p:nvSpPr>
          <p:cNvPr id="3" name="Content Placeholder 2"/>
          <p:cNvSpPr>
            <a:spLocks noGrp="1"/>
          </p:cNvSpPr>
          <p:nvPr>
            <p:ph idx="1"/>
          </p:nvPr>
        </p:nvSpPr>
        <p:spPr>
          <a:xfrm>
            <a:off x="677334" y="1372798"/>
            <a:ext cx="8596668" cy="3880773"/>
          </a:xfrm>
        </p:spPr>
        <p:txBody>
          <a:bodyPr>
            <a:noAutofit/>
          </a:bodyPr>
          <a:lstStyle/>
          <a:p>
            <a:r>
              <a:rPr lang="en-GB" sz="3200" dirty="0">
                <a:latin typeface="Comic Sans MS" panose="030F0702030302020204" pitchFamily="66" charset="0"/>
              </a:rPr>
              <a:t>Have a think over the weekend of what you think your class could do whether that is individually, in pairs, small groups or as a class.</a:t>
            </a:r>
          </a:p>
          <a:p>
            <a:r>
              <a:rPr lang="en-GB" sz="3200" dirty="0">
                <a:latin typeface="Comic Sans MS" panose="030F0702030302020204" pitchFamily="66" charset="0"/>
              </a:rPr>
              <a:t>Speak with your teacher next week about what you could do for this competition.</a:t>
            </a:r>
          </a:p>
          <a:p>
            <a:r>
              <a:rPr lang="en-GB" sz="3200" dirty="0">
                <a:latin typeface="Comic Sans MS" panose="030F0702030302020204" pitchFamily="66" charset="0"/>
              </a:rPr>
              <a:t>Think about your talents and the talents of your teacher when you are deciding.</a:t>
            </a:r>
          </a:p>
          <a:p>
            <a:r>
              <a:rPr lang="en-GB" sz="3200" dirty="0">
                <a:latin typeface="Comic Sans MS" panose="030F0702030302020204" pitchFamily="66" charset="0"/>
              </a:rPr>
              <a:t>Plan what you are going to do.</a:t>
            </a:r>
          </a:p>
        </p:txBody>
      </p:sp>
    </p:spTree>
    <p:extLst>
      <p:ext uri="{BB962C8B-B14F-4D97-AF65-F5344CB8AC3E}">
        <p14:creationId xmlns:p14="http://schemas.microsoft.com/office/powerpoint/2010/main" val="414471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EFA8C-1591-4489-8025-737B4B272488}"/>
              </a:ext>
            </a:extLst>
          </p:cNvPr>
          <p:cNvSpPr>
            <a:spLocks noGrp="1"/>
          </p:cNvSpPr>
          <p:nvPr>
            <p:ph type="title"/>
          </p:nvPr>
        </p:nvSpPr>
        <p:spPr/>
        <p:txBody>
          <a:bodyPr>
            <a:normAutofit/>
          </a:bodyPr>
          <a:lstStyle/>
          <a:p>
            <a:pPr algn="ctr"/>
            <a:r>
              <a:rPr lang="en-GB" sz="4800" dirty="0">
                <a:latin typeface="Comic Sans MS" panose="030F0702030302020204" pitchFamily="66" charset="0"/>
              </a:rPr>
              <a:t>The Judging Panel</a:t>
            </a:r>
          </a:p>
        </p:txBody>
      </p:sp>
      <p:sp>
        <p:nvSpPr>
          <p:cNvPr id="3" name="Content Placeholder 2">
            <a:extLst>
              <a:ext uri="{FF2B5EF4-FFF2-40B4-BE49-F238E27FC236}">
                <a16:creationId xmlns:a16="http://schemas.microsoft.com/office/drawing/2014/main" id="{9F251FFF-AA13-4D32-81D6-77BE6778CB02}"/>
              </a:ext>
            </a:extLst>
          </p:cNvPr>
          <p:cNvSpPr>
            <a:spLocks noGrp="1"/>
          </p:cNvSpPr>
          <p:nvPr>
            <p:ph idx="1"/>
          </p:nvPr>
        </p:nvSpPr>
        <p:spPr>
          <a:xfrm>
            <a:off x="603762" y="1414355"/>
            <a:ext cx="8596668" cy="3880773"/>
          </a:xfrm>
        </p:spPr>
        <p:txBody>
          <a:bodyPr>
            <a:normAutofit fontScale="92500" lnSpcReduction="20000"/>
          </a:bodyPr>
          <a:lstStyle/>
          <a:p>
            <a:r>
              <a:rPr lang="en-GB" sz="3200" dirty="0">
                <a:solidFill>
                  <a:schemeClr val="tx1"/>
                </a:solidFill>
                <a:latin typeface="Comic Sans MS" panose="030F0702030302020204" pitchFamily="66" charset="0"/>
              </a:rPr>
              <a:t>On the afternoon of Thursday, 24</a:t>
            </a:r>
            <a:r>
              <a:rPr lang="en-GB" sz="3200" baseline="30000" dirty="0">
                <a:solidFill>
                  <a:schemeClr val="tx1"/>
                </a:solidFill>
                <a:latin typeface="Comic Sans MS" panose="030F0702030302020204" pitchFamily="66" charset="0"/>
              </a:rPr>
              <a:t>th</a:t>
            </a:r>
            <a:r>
              <a:rPr lang="en-GB" sz="3200" dirty="0">
                <a:solidFill>
                  <a:schemeClr val="tx1"/>
                </a:solidFill>
                <a:latin typeface="Comic Sans MS" panose="030F0702030302020204" pitchFamily="66" charset="0"/>
              </a:rPr>
              <a:t> March, Mrs. Johnston (P6B), myself and a couple of members of the Rights Respecting Schools Committee will come round the classes, look at all the entries that have been put together and chose which ones will go forward and be sent away to the National Competition</a:t>
            </a:r>
            <a:r>
              <a:rPr lang="en-GB" sz="3200" dirty="0" smtClean="0">
                <a:solidFill>
                  <a:schemeClr val="tx1"/>
                </a:solidFill>
                <a:latin typeface="Comic Sans MS" panose="030F0702030302020204" pitchFamily="66" charset="0"/>
              </a:rPr>
              <a:t>.</a:t>
            </a:r>
          </a:p>
          <a:p>
            <a:r>
              <a:rPr lang="en-GB" sz="3200" dirty="0" smtClean="0">
                <a:solidFill>
                  <a:schemeClr val="tx1"/>
                </a:solidFill>
                <a:latin typeface="Comic Sans MS" panose="030F0702030302020204" pitchFamily="66" charset="0"/>
              </a:rPr>
              <a:t>We have a special prize for the top entry from </a:t>
            </a:r>
            <a:r>
              <a:rPr lang="en-GB" sz="3200" dirty="0" err="1" smtClean="0">
                <a:solidFill>
                  <a:schemeClr val="tx1"/>
                </a:solidFill>
                <a:latin typeface="Comic Sans MS" panose="030F0702030302020204" pitchFamily="66" charset="0"/>
              </a:rPr>
              <a:t>Gargieston</a:t>
            </a:r>
            <a:r>
              <a:rPr lang="en-GB" sz="3200" dirty="0" smtClean="0">
                <a:solidFill>
                  <a:schemeClr val="tx1"/>
                </a:solidFill>
                <a:latin typeface="Comic Sans MS" panose="030F0702030302020204" pitchFamily="66" charset="0"/>
              </a:rPr>
              <a:t> Primary.</a:t>
            </a:r>
            <a:endParaRPr lang="en-GB" sz="3200" dirty="0" smtClean="0">
              <a:solidFill>
                <a:schemeClr val="tx1"/>
              </a:solidFill>
              <a:latin typeface="Comic Sans MS" panose="030F0702030302020204" pitchFamily="66" charset="0"/>
            </a:endParaRPr>
          </a:p>
          <a:p>
            <a:pPr marL="0" indent="0">
              <a:buNone/>
            </a:pPr>
            <a:endParaRPr lang="en-GB" sz="3200" dirty="0">
              <a:solidFill>
                <a:schemeClr val="tx1"/>
              </a:solidFill>
              <a:latin typeface="Comic Sans MS" panose="030F0702030302020204" pitchFamily="66" charset="0"/>
            </a:endParaRPr>
          </a:p>
          <a:p>
            <a:endParaRPr lang="en-GB" dirty="0"/>
          </a:p>
        </p:txBody>
      </p:sp>
    </p:spTree>
    <p:extLst>
      <p:ext uri="{BB962C8B-B14F-4D97-AF65-F5344CB8AC3E}">
        <p14:creationId xmlns:p14="http://schemas.microsoft.com/office/powerpoint/2010/main" val="85047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BCAEEEBD-779B-4609-A737-4BEFD64744B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9F865128-9162-4A93-BA38-3EDA100D05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97FAD7EB-2975-48FE-9C11-06D44B0DB0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8F958341-3D13-40CF-B851-BBFE57BD4E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E52E91BF-6028-4758-83D2-479E08BC6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BB6FFE21-EADD-48B3-B3A3-7D6CEBD0A0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1DC66C91-0E5F-44BB-A970-EBE30BD37F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B94AAD67-2A87-45F4-89D1-050773C994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7051A6E4-D760-437F-8BB3-F99D4A20F5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A6C2BC1-D612-48ED-923C-0F0024DB06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EC7FFC4-633F-4F2A-AB36-3D953B16B60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Content Placeholder 5" descr="A picture containing person, sport, athletic game, player&#10;&#10;Description automatically generated">
            <a:extLst>
              <a:ext uri="{FF2B5EF4-FFF2-40B4-BE49-F238E27FC236}">
                <a16:creationId xmlns:a16="http://schemas.microsoft.com/office/drawing/2014/main" id="{65991266-6A68-451B-A50B-F6C7A7E0D13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090" b="1"/>
          <a:stretch/>
        </p:blipFill>
        <p:spPr>
          <a:xfrm>
            <a:off x="121148" y="25400"/>
            <a:ext cx="5057006" cy="3810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sp>
        <p:nvSpPr>
          <p:cNvPr id="2" name="Title 1">
            <a:extLst>
              <a:ext uri="{FF2B5EF4-FFF2-40B4-BE49-F238E27FC236}">
                <a16:creationId xmlns:a16="http://schemas.microsoft.com/office/drawing/2014/main" id="{3930D5EE-75F2-41FD-A29C-D24A3D5E4CE2}"/>
              </a:ext>
            </a:extLst>
          </p:cNvPr>
          <p:cNvSpPr>
            <a:spLocks noGrp="1"/>
          </p:cNvSpPr>
          <p:nvPr>
            <p:ph type="title"/>
          </p:nvPr>
        </p:nvSpPr>
        <p:spPr>
          <a:xfrm>
            <a:off x="4334407" y="79377"/>
            <a:ext cx="5114776" cy="1320800"/>
          </a:xfrm>
        </p:spPr>
        <p:txBody>
          <a:bodyPr vert="horz" lIns="91440" tIns="45720" rIns="91440" bIns="45720" rtlCol="0" anchor="t">
            <a:normAutofit/>
          </a:bodyPr>
          <a:lstStyle/>
          <a:p>
            <a:r>
              <a:rPr lang="en-US" sz="3600" dirty="0"/>
              <a:t>A special prize for the </a:t>
            </a:r>
            <a:br>
              <a:rPr lang="en-US" sz="3600" dirty="0"/>
            </a:br>
            <a:r>
              <a:rPr lang="en-US" sz="3600" dirty="0" err="1"/>
              <a:t>Gargieston</a:t>
            </a:r>
            <a:r>
              <a:rPr lang="en-US" sz="3600" dirty="0"/>
              <a:t> winners.</a:t>
            </a:r>
          </a:p>
        </p:txBody>
      </p:sp>
      <p:pic>
        <p:nvPicPr>
          <p:cNvPr id="1026" name="Picture 2" descr="Kris Doolan Football Academy - Home | Facebook">
            <a:extLst>
              <a:ext uri="{FF2B5EF4-FFF2-40B4-BE49-F238E27FC236}">
                <a16:creationId xmlns:a16="http://schemas.microsoft.com/office/drawing/2014/main" id="{C4AC6247-06FC-4798-89A9-1AE0E5B523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094"/>
          <a:stretch/>
        </p:blipFill>
        <p:spPr bwMode="auto">
          <a:xfrm>
            <a:off x="448733" y="3877206"/>
            <a:ext cx="3055010" cy="2980794"/>
          </a:xfrm>
          <a:custGeom>
            <a:avLst/>
            <a:gdLst/>
            <a:ahLst/>
            <a:cxnLst/>
            <a:rect l="l" t="t" r="r" b="b"/>
            <a:pathLst>
              <a:path w="3514376" h="3429001">
                <a:moveTo>
                  <a:pt x="332680" y="0"/>
                </a:moveTo>
                <a:lnTo>
                  <a:pt x="3514376" y="0"/>
                </a:lnTo>
                <a:lnTo>
                  <a:pt x="3002186" y="3429001"/>
                </a:lnTo>
                <a:lnTo>
                  <a:pt x="0" y="3429001"/>
                </a:lnTo>
                <a:lnTo>
                  <a:pt x="0" y="2237155"/>
                </a:lnTo>
                <a:close/>
              </a:path>
            </a:pathLst>
          </a:custGeom>
          <a:noFill/>
          <a:extLst>
            <a:ext uri="{909E8E84-426E-40DD-AFC4-6F175D3DCCD1}">
              <a14:hiddenFill xmlns:a14="http://schemas.microsoft.com/office/drawing/2010/main">
                <a:solidFill>
                  <a:srgbClr val="FFFFFF"/>
                </a:solidFill>
              </a14:hiddenFill>
            </a:ext>
          </a:extLst>
        </p:spPr>
      </p:pic>
      <p:cxnSp>
        <p:nvCxnSpPr>
          <p:cNvPr id="83" name="Straight Connector 82">
            <a:extLst>
              <a:ext uri="{FF2B5EF4-FFF2-40B4-BE49-F238E27FC236}">
                <a16:creationId xmlns:a16="http://schemas.microsoft.com/office/drawing/2014/main" id="{36CB27DD-D98C-4A82-9A5E-42282782576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Isosceles Triangle 30">
            <a:extLst>
              <a:ext uri="{FF2B5EF4-FFF2-40B4-BE49-F238E27FC236}">
                <a16:creationId xmlns:a16="http://schemas.microsoft.com/office/drawing/2014/main" id="{A912E26A-2737-4A42-92C0-4ED8933C8A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AEF09405-FF79-4647-880B-3E5ED0FFE1FE}"/>
              </a:ext>
            </a:extLst>
          </p:cNvPr>
          <p:cNvSpPr>
            <a:spLocks noGrp="1"/>
          </p:cNvSpPr>
          <p:nvPr>
            <p:ph type="body" sz="half" idx="2"/>
          </p:nvPr>
        </p:nvSpPr>
        <p:spPr>
          <a:xfrm>
            <a:off x="4140020" y="1400176"/>
            <a:ext cx="5746101" cy="5278919"/>
          </a:xfrm>
        </p:spPr>
        <p:txBody>
          <a:bodyPr vert="horz" lIns="91440" tIns="45720" rIns="91440" bIns="45720" rtlCol="0">
            <a:normAutofit fontScale="92500" lnSpcReduction="10000"/>
          </a:bodyPr>
          <a:lstStyle/>
          <a:p>
            <a:pPr>
              <a:buFont typeface="Wingdings 3" charset="2"/>
              <a:buChar char=""/>
            </a:pPr>
            <a:r>
              <a:rPr lang="en-US" sz="2200" dirty="0">
                <a:solidFill>
                  <a:schemeClr val="tx1"/>
                </a:solidFill>
                <a:latin typeface="Comic Sans MS" panose="030F0702030302020204" pitchFamily="66" charset="0"/>
              </a:rPr>
              <a:t>This is Kris Doolan. When he was a player, Kris played for lots of football teams in Scotland – </a:t>
            </a:r>
            <a:r>
              <a:rPr lang="en-GB" sz="2200" b="0" i="0" dirty="0" err="1">
                <a:solidFill>
                  <a:schemeClr val="tx1"/>
                </a:solidFill>
                <a:effectLst/>
                <a:latin typeface="Comic Sans MS" panose="030F0702030302020204" pitchFamily="66" charset="0"/>
              </a:rPr>
              <a:t>Auchinleck</a:t>
            </a:r>
            <a:r>
              <a:rPr lang="en-GB" sz="2200" b="0" i="0" dirty="0">
                <a:solidFill>
                  <a:schemeClr val="tx1"/>
                </a:solidFill>
                <a:effectLst/>
                <a:latin typeface="Comic Sans MS" panose="030F0702030302020204" pitchFamily="66" charset="0"/>
              </a:rPr>
              <a:t> Talbot, Clyde, Ayr United, Morton, Arbroath and most notably </a:t>
            </a:r>
            <a:r>
              <a:rPr lang="en-US" sz="2200" dirty="0" err="1">
                <a:solidFill>
                  <a:schemeClr val="tx1"/>
                </a:solidFill>
                <a:latin typeface="Comic Sans MS" panose="030F0702030302020204" pitchFamily="66" charset="0"/>
              </a:rPr>
              <a:t>Partick</a:t>
            </a:r>
            <a:r>
              <a:rPr lang="en-US" sz="2200" dirty="0">
                <a:solidFill>
                  <a:schemeClr val="tx1"/>
                </a:solidFill>
                <a:latin typeface="Comic Sans MS" panose="030F0702030302020204" pitchFamily="66" charset="0"/>
              </a:rPr>
              <a:t> Thistle where he is a legend!!</a:t>
            </a:r>
          </a:p>
          <a:p>
            <a:pPr>
              <a:buFont typeface="Wingdings 3" charset="2"/>
              <a:buChar char=""/>
            </a:pPr>
            <a:r>
              <a:rPr lang="en-US" sz="2200" dirty="0">
                <a:solidFill>
                  <a:schemeClr val="tx1"/>
                </a:solidFill>
                <a:latin typeface="Comic Sans MS" panose="030F0702030302020204" pitchFamily="66" charset="0"/>
              </a:rPr>
              <a:t>He is also a dad in our school!! Darcie is in P3A and also in the Rights Respecting Schools group.</a:t>
            </a:r>
          </a:p>
          <a:p>
            <a:pPr>
              <a:buFont typeface="Wingdings 3" charset="2"/>
              <a:buChar char=""/>
            </a:pPr>
            <a:r>
              <a:rPr lang="en-US" sz="2200" dirty="0">
                <a:solidFill>
                  <a:schemeClr val="tx1"/>
                </a:solidFill>
                <a:latin typeface="Comic Sans MS" panose="030F0702030302020204" pitchFamily="66" charset="0"/>
              </a:rPr>
              <a:t>Kris has his own Football Academy where he provides fun football coaching for boys and girls of all ages. He loves what we are doing for the competition to Show Racism The Red Card.</a:t>
            </a:r>
          </a:p>
          <a:p>
            <a:pPr>
              <a:buFont typeface="Wingdings 3" charset="2"/>
              <a:buChar char=""/>
            </a:pPr>
            <a:r>
              <a:rPr lang="en-US" sz="2200" dirty="0">
                <a:solidFill>
                  <a:schemeClr val="tx1"/>
                </a:solidFill>
                <a:latin typeface="Comic Sans MS" panose="030F0702030302020204" pitchFamily="66" charset="0"/>
              </a:rPr>
              <a:t>Kris has offered a coaching session for the overall </a:t>
            </a:r>
            <a:r>
              <a:rPr lang="en-US" sz="2200" dirty="0" err="1">
                <a:solidFill>
                  <a:schemeClr val="tx1"/>
                </a:solidFill>
                <a:latin typeface="Comic Sans MS" panose="030F0702030302020204" pitchFamily="66" charset="0"/>
              </a:rPr>
              <a:t>Gargieston</a:t>
            </a:r>
            <a:r>
              <a:rPr lang="en-US" sz="2200" dirty="0">
                <a:solidFill>
                  <a:schemeClr val="tx1"/>
                </a:solidFill>
                <a:latin typeface="Comic Sans MS" panose="030F0702030302020204" pitchFamily="66" charset="0"/>
              </a:rPr>
              <a:t> winner, group winners or class winners who are selected on March 24</a:t>
            </a:r>
            <a:r>
              <a:rPr lang="en-US" sz="2200" baseline="30000" dirty="0">
                <a:solidFill>
                  <a:schemeClr val="tx1"/>
                </a:solidFill>
                <a:latin typeface="Comic Sans MS" panose="030F0702030302020204" pitchFamily="66" charset="0"/>
              </a:rPr>
              <a:t>th</a:t>
            </a:r>
            <a:r>
              <a:rPr lang="en-US" sz="2200" dirty="0">
                <a:solidFill>
                  <a:schemeClr val="tx1"/>
                </a:solidFill>
                <a:latin typeface="Comic Sans MS" panose="030F0702030302020204" pitchFamily="66" charset="0"/>
              </a:rPr>
              <a:t> </a:t>
            </a:r>
          </a:p>
          <a:p>
            <a:pPr>
              <a:buFont typeface="Wingdings 3" charset="2"/>
              <a:buChar char=""/>
            </a:pPr>
            <a:r>
              <a:rPr lang="en-US" dirty="0"/>
              <a:t> </a:t>
            </a:r>
          </a:p>
        </p:txBody>
      </p:sp>
    </p:spTree>
    <p:extLst>
      <p:ext uri="{BB962C8B-B14F-4D97-AF65-F5344CB8AC3E}">
        <p14:creationId xmlns:p14="http://schemas.microsoft.com/office/powerpoint/2010/main" val="305195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5AFB369-4673-4727-A7CD-D86AFE0AE06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3"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47263F58-6EE6-45B3-9BF2-C0BD5D30A5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197CE03-EB81-4718-BEA1-C2D488961E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E110F09-1C81-4E73-B5E9-D857CD879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F0F78B34-9B26-4CA9-B8F0-B9638730F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7" name="Picture 6" descr="A group of kids playing football&#10;&#10;Description automatically generated with medium confidence">
            <a:extLst>
              <a:ext uri="{FF2B5EF4-FFF2-40B4-BE49-F238E27FC236}">
                <a16:creationId xmlns:a16="http://schemas.microsoft.com/office/drawing/2014/main" id="{DB51C0A5-CF00-479C-9139-2A8E40AFFE38}"/>
              </a:ext>
            </a:extLst>
          </p:cNvPr>
          <p:cNvPicPr>
            <a:picLocks noChangeAspect="1"/>
          </p:cNvPicPr>
          <p:nvPr/>
        </p:nvPicPr>
        <p:blipFill rotWithShape="1">
          <a:blip r:embed="rId2">
            <a:extLst>
              <a:ext uri="{28A0092B-C50C-407E-A947-70E740481C1C}">
                <a14:useLocalDpi xmlns:a14="http://schemas.microsoft.com/office/drawing/2010/main" val="0"/>
              </a:ext>
            </a:extLst>
          </a:blip>
          <a:srcRect t="4477" r="1"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extBox 4">
            <a:extLst>
              <a:ext uri="{FF2B5EF4-FFF2-40B4-BE49-F238E27FC236}">
                <a16:creationId xmlns:a16="http://schemas.microsoft.com/office/drawing/2014/main" id="{E844616D-330C-48BB-81CE-16FE3957BF0A}"/>
              </a:ext>
            </a:extLst>
          </p:cNvPr>
          <p:cNvSpPr txBox="1"/>
          <p:nvPr/>
        </p:nvSpPr>
        <p:spPr>
          <a:xfrm>
            <a:off x="111815" y="2133599"/>
            <a:ext cx="4160248" cy="3357903"/>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6600" dirty="0">
                <a:solidFill>
                  <a:schemeClr val="accent1">
                    <a:lumMod val="50000"/>
                  </a:schemeClr>
                </a:solidFill>
                <a:latin typeface="+mj-lt"/>
                <a:ea typeface="+mj-ea"/>
                <a:cs typeface="+mj-cs"/>
              </a:rPr>
              <a:t>Get Creative</a:t>
            </a:r>
          </a:p>
          <a:p>
            <a:pPr algn="ctr">
              <a:lnSpc>
                <a:spcPct val="90000"/>
              </a:lnSpc>
              <a:spcBef>
                <a:spcPct val="0"/>
              </a:spcBef>
              <a:spcAft>
                <a:spcPts val="600"/>
              </a:spcAft>
            </a:pPr>
            <a:r>
              <a:rPr lang="en-US" sz="6600" dirty="0">
                <a:solidFill>
                  <a:schemeClr val="accent1">
                    <a:lumMod val="50000"/>
                  </a:schemeClr>
                </a:solidFill>
                <a:latin typeface="+mj-lt"/>
                <a:ea typeface="+mj-ea"/>
                <a:cs typeface="+mj-cs"/>
              </a:rPr>
              <a:t>And</a:t>
            </a:r>
          </a:p>
          <a:p>
            <a:pPr algn="ctr">
              <a:lnSpc>
                <a:spcPct val="90000"/>
              </a:lnSpc>
              <a:spcBef>
                <a:spcPct val="0"/>
              </a:spcBef>
              <a:spcAft>
                <a:spcPts val="600"/>
              </a:spcAft>
            </a:pPr>
            <a:r>
              <a:rPr lang="en-US" sz="6600" dirty="0">
                <a:solidFill>
                  <a:schemeClr val="accent1">
                    <a:lumMod val="50000"/>
                  </a:schemeClr>
                </a:solidFill>
                <a:latin typeface="+mj-lt"/>
                <a:ea typeface="+mj-ea"/>
                <a:cs typeface="+mj-cs"/>
              </a:rPr>
              <a:t>Good Luck!!</a:t>
            </a:r>
          </a:p>
        </p:txBody>
      </p:sp>
      <p:cxnSp>
        <p:nvCxnSpPr>
          <p:cNvPr id="24" name="Straight Connector 23">
            <a:extLst>
              <a:ext uri="{FF2B5EF4-FFF2-40B4-BE49-F238E27FC236}">
                <a16:creationId xmlns:a16="http://schemas.microsoft.com/office/drawing/2014/main" id="{A57C1A16-B8AB-4D99-A195-A38F556A64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8A9B20B-D1DD-4573-B5EC-55802951923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57625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B9326-3498-4B86-A4A9-3B6AF2CFA1F0}"/>
              </a:ext>
            </a:extLst>
          </p:cNvPr>
          <p:cNvSpPr>
            <a:spLocks noGrp="1"/>
          </p:cNvSpPr>
          <p:nvPr>
            <p:ph type="title"/>
          </p:nvPr>
        </p:nvSpPr>
        <p:spPr>
          <a:xfrm>
            <a:off x="4581391" y="473122"/>
            <a:ext cx="3737268" cy="1320800"/>
          </a:xfrm>
        </p:spPr>
        <p:txBody>
          <a:bodyPr>
            <a:normAutofit/>
          </a:bodyPr>
          <a:lstStyle/>
          <a:p>
            <a:r>
              <a:rPr lang="en-GB" dirty="0">
                <a:latin typeface="Comic Sans MS" panose="030F0702030302020204" pitchFamily="66" charset="0"/>
              </a:rPr>
              <a:t>What is Racism?</a:t>
            </a:r>
          </a:p>
        </p:txBody>
      </p:sp>
      <p:sp>
        <p:nvSpPr>
          <p:cNvPr id="3" name="Content Placeholder 2">
            <a:extLst>
              <a:ext uri="{FF2B5EF4-FFF2-40B4-BE49-F238E27FC236}">
                <a16:creationId xmlns:a16="http://schemas.microsoft.com/office/drawing/2014/main" id="{84C16989-1EE0-4F9F-BED1-D3F0094FEAD3}"/>
              </a:ext>
            </a:extLst>
          </p:cNvPr>
          <p:cNvSpPr>
            <a:spLocks noGrp="1"/>
          </p:cNvSpPr>
          <p:nvPr>
            <p:ph idx="1"/>
          </p:nvPr>
        </p:nvSpPr>
        <p:spPr>
          <a:xfrm>
            <a:off x="4490220" y="1488612"/>
            <a:ext cx="4064439" cy="4896266"/>
          </a:xfrm>
        </p:spPr>
        <p:txBody>
          <a:bodyPr>
            <a:normAutofit lnSpcReduction="10000"/>
          </a:bodyPr>
          <a:lstStyle/>
          <a:p>
            <a:pPr marL="0" indent="0">
              <a:buNone/>
            </a:pPr>
            <a:r>
              <a:rPr lang="en-GB" sz="3600" dirty="0">
                <a:solidFill>
                  <a:schemeClr val="tx1"/>
                </a:solidFill>
                <a:latin typeface="Comic Sans MS" panose="030F0702030302020204" pitchFamily="66" charset="0"/>
              </a:rPr>
              <a:t>It’s treating people differently – and unfairly- because of their skin colour, where they come from or their family traditions.</a:t>
            </a:r>
          </a:p>
          <a:p>
            <a:pPr marL="0" indent="0">
              <a:buNone/>
            </a:pPr>
            <a:endParaRPr lang="en-GB" dirty="0">
              <a:latin typeface="Comic Sans MS" panose="030F0702030302020204" pitchFamily="66" charset="0"/>
            </a:endParaRPr>
          </a:p>
        </p:txBody>
      </p:sp>
      <p:pic>
        <p:nvPicPr>
          <p:cNvPr id="4" name="Picture 3" descr="Social and Cyber Bullying Concept Stock Illustration - Illustration of  flat, problem: 170284026">
            <a:extLst>
              <a:ext uri="{FF2B5EF4-FFF2-40B4-BE49-F238E27FC236}">
                <a16:creationId xmlns:a16="http://schemas.microsoft.com/office/drawing/2014/main" id="{A0D9C97D-ABC4-4A3B-94CB-8269099EE7EF}"/>
              </a:ext>
            </a:extLst>
          </p:cNvPr>
          <p:cNvPicPr>
            <a:picLocks noChangeAspect="1"/>
          </p:cNvPicPr>
          <p:nvPr/>
        </p:nvPicPr>
        <p:blipFill rotWithShape="1">
          <a:blip r:embed="rId2">
            <a:extLst>
              <a:ext uri="{28A0092B-C50C-407E-A947-70E740481C1C}">
                <a14:useLocalDpi xmlns:a14="http://schemas.microsoft.com/office/drawing/2010/main" val="0"/>
              </a:ext>
            </a:extLst>
          </a:blip>
          <a:srcRect l="9176" r="12158"/>
          <a:stretch/>
        </p:blipFill>
        <p:spPr bwMode="auto">
          <a:xfrm>
            <a:off x="-45586" y="126879"/>
            <a:ext cx="4581391" cy="6257999"/>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p:spPr>
      </p:pic>
      <p:sp>
        <p:nvSpPr>
          <p:cNvPr id="17"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Racism Impact on Children (Part 1)">
            <a:extLst>
              <a:ext uri="{FF2B5EF4-FFF2-40B4-BE49-F238E27FC236}">
                <a16:creationId xmlns:a16="http://schemas.microsoft.com/office/drawing/2014/main" id="{AE779E5B-8C2D-45DD-9AF8-F8CA7E7C17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0245" y="736198"/>
            <a:ext cx="3328035" cy="2935470"/>
          </a:xfrm>
          <a:prstGeom prst="rect">
            <a:avLst/>
          </a:prstGeom>
          <a:noFill/>
          <a:ln>
            <a:noFill/>
          </a:ln>
        </p:spPr>
      </p:pic>
      <p:sp>
        <p:nvSpPr>
          <p:cNvPr id="5" name="Rectangle 4">
            <a:extLst>
              <a:ext uri="{FF2B5EF4-FFF2-40B4-BE49-F238E27FC236}">
                <a16:creationId xmlns:a16="http://schemas.microsoft.com/office/drawing/2014/main" id="{06F80167-FC7C-44D1-8954-0FD9657E90C8}"/>
              </a:ext>
            </a:extLst>
          </p:cNvPr>
          <p:cNvSpPr/>
          <p:nvPr/>
        </p:nvSpPr>
        <p:spPr>
          <a:xfrm>
            <a:off x="8600245" y="4107766"/>
            <a:ext cx="3591755" cy="2277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53663D4F-8CD7-4309-8A78-3BBE53A0A543}"/>
              </a:ext>
            </a:extLst>
          </p:cNvPr>
          <p:cNvSpPr txBox="1"/>
          <p:nvPr/>
        </p:nvSpPr>
        <p:spPr>
          <a:xfrm>
            <a:off x="8600245" y="4107766"/>
            <a:ext cx="3591755" cy="1754326"/>
          </a:xfrm>
          <a:prstGeom prst="rect">
            <a:avLst/>
          </a:prstGeom>
          <a:noFill/>
        </p:spPr>
        <p:txBody>
          <a:bodyPr wrap="square" rtlCol="0">
            <a:spAutoFit/>
          </a:bodyPr>
          <a:lstStyle/>
          <a:p>
            <a:r>
              <a:rPr lang="en-GB" sz="3600" dirty="0">
                <a:latin typeface="Comic Sans MS" panose="030F0702030302020204" pitchFamily="66" charset="0"/>
              </a:rPr>
              <a:t>Does it matter what we look like?</a:t>
            </a:r>
          </a:p>
        </p:txBody>
      </p:sp>
    </p:spTree>
    <p:extLst>
      <p:ext uri="{BB962C8B-B14F-4D97-AF65-F5344CB8AC3E}">
        <p14:creationId xmlns:p14="http://schemas.microsoft.com/office/powerpoint/2010/main" val="2897300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65CF-9B1D-4C59-8910-BB52FF4F5DAF}"/>
              </a:ext>
            </a:extLst>
          </p:cNvPr>
          <p:cNvSpPr>
            <a:spLocks noGrp="1"/>
          </p:cNvSpPr>
          <p:nvPr>
            <p:ph type="title"/>
          </p:nvPr>
        </p:nvSpPr>
        <p:spPr>
          <a:xfrm>
            <a:off x="359281" y="0"/>
            <a:ext cx="8596668" cy="954157"/>
          </a:xfrm>
        </p:spPr>
        <p:txBody>
          <a:bodyPr anchor="t">
            <a:normAutofit/>
          </a:bodyPr>
          <a:lstStyle/>
          <a:p>
            <a:r>
              <a:rPr lang="en-GB" sz="4800" dirty="0"/>
              <a:t>How does Racism feel?</a:t>
            </a:r>
          </a:p>
        </p:txBody>
      </p:sp>
      <p:pic>
        <p:nvPicPr>
          <p:cNvPr id="2050" name="Picture 2" descr="Cyber Racism Stock Illustrations – 71 Cyber Racism Stock Illustrations,  Vectors &amp;amp; Clipart - Dreamstime">
            <a:extLst>
              <a:ext uri="{FF2B5EF4-FFF2-40B4-BE49-F238E27FC236}">
                <a16:creationId xmlns:a16="http://schemas.microsoft.com/office/drawing/2014/main" id="{F7FBF8EC-20F1-4C6C-A0EB-B722639F86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9281" y="1019392"/>
            <a:ext cx="4612508" cy="4819215"/>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Racist Person, Anti Racial Discrimination, World Peace, Racial  Discrimination PNG Transparent Clipart Image and PSD File for Free Download">
            <a:extLst>
              <a:ext uri="{FF2B5EF4-FFF2-40B4-BE49-F238E27FC236}">
                <a16:creationId xmlns:a16="http://schemas.microsoft.com/office/drawing/2014/main" id="{76AA1C42-2AFE-416F-A4BB-4F12BE7D6EB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65709" y="1019392"/>
            <a:ext cx="4355602" cy="4632363"/>
          </a:xfrm>
          <a:prstGeom prst="rect">
            <a:avLst/>
          </a:prstGeom>
          <a:noFill/>
          <a:ln>
            <a:noFill/>
          </a:ln>
        </p:spPr>
      </p:pic>
      <p:sp>
        <p:nvSpPr>
          <p:cNvPr id="3" name="TextBox 2">
            <a:extLst>
              <a:ext uri="{FF2B5EF4-FFF2-40B4-BE49-F238E27FC236}">
                <a16:creationId xmlns:a16="http://schemas.microsoft.com/office/drawing/2014/main" id="{872512E1-7F1E-4739-AD99-596CCF809850}"/>
              </a:ext>
            </a:extLst>
          </p:cNvPr>
          <p:cNvSpPr txBox="1"/>
          <p:nvPr/>
        </p:nvSpPr>
        <p:spPr>
          <a:xfrm>
            <a:off x="735291" y="5903842"/>
            <a:ext cx="9660835" cy="584775"/>
          </a:xfrm>
          <a:prstGeom prst="rect">
            <a:avLst/>
          </a:prstGeom>
          <a:noFill/>
        </p:spPr>
        <p:txBody>
          <a:bodyPr wrap="square" rtlCol="0">
            <a:spAutoFit/>
          </a:bodyPr>
          <a:lstStyle/>
          <a:p>
            <a:r>
              <a:rPr lang="en-GB" sz="3200" dirty="0">
                <a:solidFill>
                  <a:schemeClr val="accent2">
                    <a:lumMod val="60000"/>
                    <a:lumOff val="40000"/>
                  </a:schemeClr>
                </a:solidFill>
                <a:latin typeface="Comic Sans MS" panose="030F0702030302020204" pitchFamily="66" charset="0"/>
              </a:rPr>
              <a:t>How would you feel if this happened to you?</a:t>
            </a:r>
          </a:p>
        </p:txBody>
      </p:sp>
    </p:spTree>
    <p:extLst>
      <p:ext uri="{BB962C8B-B14F-4D97-AF65-F5344CB8AC3E}">
        <p14:creationId xmlns:p14="http://schemas.microsoft.com/office/powerpoint/2010/main" val="2675828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2E842-6892-4F6A-9253-FB641CC8DF6A}"/>
              </a:ext>
            </a:extLst>
          </p:cNvPr>
          <p:cNvSpPr>
            <a:spLocks noGrp="1"/>
          </p:cNvSpPr>
          <p:nvPr>
            <p:ph type="title"/>
          </p:nvPr>
        </p:nvSpPr>
        <p:spPr>
          <a:xfrm>
            <a:off x="677334" y="609600"/>
            <a:ext cx="8596668" cy="1320800"/>
          </a:xfrm>
        </p:spPr>
        <p:txBody>
          <a:bodyPr anchor="t">
            <a:normAutofit/>
          </a:bodyPr>
          <a:lstStyle/>
          <a:p>
            <a:r>
              <a:rPr lang="en-GB" dirty="0"/>
              <a:t>Why do we all look different?</a:t>
            </a:r>
          </a:p>
        </p:txBody>
      </p:sp>
      <p:sp>
        <p:nvSpPr>
          <p:cNvPr id="3" name="Content Placeholder 2">
            <a:extLst>
              <a:ext uri="{FF2B5EF4-FFF2-40B4-BE49-F238E27FC236}">
                <a16:creationId xmlns:a16="http://schemas.microsoft.com/office/drawing/2014/main" id="{CE1E1642-3474-4DFF-9BDF-19645A115CF3}"/>
              </a:ext>
            </a:extLst>
          </p:cNvPr>
          <p:cNvSpPr>
            <a:spLocks noGrp="1"/>
          </p:cNvSpPr>
          <p:nvPr>
            <p:ph idx="1"/>
          </p:nvPr>
        </p:nvSpPr>
        <p:spPr>
          <a:xfrm>
            <a:off x="6339287" y="1391963"/>
            <a:ext cx="4262451" cy="4649730"/>
          </a:xfrm>
        </p:spPr>
        <p:txBody>
          <a:bodyPr>
            <a:normAutofit lnSpcReduction="10000"/>
          </a:bodyPr>
          <a:lstStyle/>
          <a:p>
            <a:pPr marL="0" indent="0">
              <a:buNone/>
            </a:pPr>
            <a:r>
              <a:rPr lang="en-GB" sz="3200" dirty="0">
                <a:solidFill>
                  <a:schemeClr val="tx1"/>
                </a:solidFill>
                <a:latin typeface="Comic Sans MS" panose="030F0702030302020204" pitchFamily="66" charset="0"/>
              </a:rPr>
              <a:t>We all look different because we all have different parents.</a:t>
            </a:r>
          </a:p>
          <a:p>
            <a:pPr marL="0" indent="0">
              <a:buNone/>
            </a:pPr>
            <a:r>
              <a:rPr lang="en-GB" sz="3200" dirty="0">
                <a:solidFill>
                  <a:schemeClr val="tx1"/>
                </a:solidFill>
                <a:latin typeface="Comic Sans MS" panose="030F0702030302020204" pitchFamily="66" charset="0"/>
              </a:rPr>
              <a:t> Some people may dress differently because they have different traditions and their families may come from different places.</a:t>
            </a:r>
          </a:p>
          <a:p>
            <a:endParaRPr lang="en-GB" dirty="0"/>
          </a:p>
        </p:txBody>
      </p:sp>
      <p:pic>
        <p:nvPicPr>
          <p:cNvPr id="4" name="Picture 3" descr="How Can Parents Help Their Kids Embrace Those Who Are Different Than Them?  | The Good Book Blog">
            <a:extLst>
              <a:ext uri="{FF2B5EF4-FFF2-40B4-BE49-F238E27FC236}">
                <a16:creationId xmlns:a16="http://schemas.microsoft.com/office/drawing/2014/main" id="{17A5E2BC-BC86-45A5-A294-8A549508B2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756" b="2"/>
          <a:stretch/>
        </p:blipFill>
        <p:spPr bwMode="auto">
          <a:xfrm>
            <a:off x="677334" y="2159331"/>
            <a:ext cx="5423429" cy="3882362"/>
          </a:xfrm>
          <a:prstGeom prst="rect">
            <a:avLst/>
          </a:prstGeom>
          <a:noFill/>
        </p:spPr>
      </p:pic>
    </p:spTree>
    <p:extLst>
      <p:ext uri="{BB962C8B-B14F-4D97-AF65-F5344CB8AC3E}">
        <p14:creationId xmlns:p14="http://schemas.microsoft.com/office/powerpoint/2010/main" val="746938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312D9-050C-46EA-9637-0A2D8865AB5C}"/>
              </a:ext>
            </a:extLst>
          </p:cNvPr>
          <p:cNvSpPr>
            <a:spLocks noGrp="1"/>
          </p:cNvSpPr>
          <p:nvPr>
            <p:ph type="title"/>
          </p:nvPr>
        </p:nvSpPr>
        <p:spPr/>
        <p:txBody>
          <a:bodyPr/>
          <a:lstStyle/>
          <a:p>
            <a:endParaRPr lang="en-GB" dirty="0"/>
          </a:p>
        </p:txBody>
      </p:sp>
      <p:pic>
        <p:nvPicPr>
          <p:cNvPr id="4" name="Picture 3" descr="A child wearing a hat&#10;&#10;Description automatically generated with medium confidence">
            <a:extLst>
              <a:ext uri="{FF2B5EF4-FFF2-40B4-BE49-F238E27FC236}">
                <a16:creationId xmlns:a16="http://schemas.microsoft.com/office/drawing/2014/main" id="{CD54969F-6958-4988-912E-0CF8E4FFB6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21827" y="3098476"/>
            <a:ext cx="3685417" cy="3759524"/>
          </a:xfrm>
          <a:prstGeom prst="rect">
            <a:avLst/>
          </a:prstGeom>
          <a:noFill/>
          <a:ln>
            <a:noFill/>
          </a:ln>
        </p:spPr>
      </p:pic>
      <p:pic>
        <p:nvPicPr>
          <p:cNvPr id="5" name="Content Placeholder 4" descr="Free Stock Photo of African Girl Child | Download Free Images and Free  Illustrations">
            <a:extLst>
              <a:ext uri="{FF2B5EF4-FFF2-40B4-BE49-F238E27FC236}">
                <a16:creationId xmlns:a16="http://schemas.microsoft.com/office/drawing/2014/main" id="{BB8E79FB-77D5-436C-8753-D6A090D8EA5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38568" y="436306"/>
            <a:ext cx="4514863" cy="2988188"/>
          </a:xfrm>
          <a:prstGeom prst="rect">
            <a:avLst/>
          </a:prstGeom>
          <a:noFill/>
          <a:ln>
            <a:noFill/>
          </a:ln>
        </p:spPr>
      </p:pic>
      <p:pic>
        <p:nvPicPr>
          <p:cNvPr id="6" name="Picture 5" descr="Find the Cutest Sarees for Your Little One: A Guide to Buying Sarees for  Kids and 10 Sarees You&amp;#39;ll Love on Her (2019)">
            <a:extLst>
              <a:ext uri="{FF2B5EF4-FFF2-40B4-BE49-F238E27FC236}">
                <a16:creationId xmlns:a16="http://schemas.microsoft.com/office/drawing/2014/main" id="{52C4F6AE-8C3E-47BB-9DDD-D8725F0AC6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3102" y="123557"/>
            <a:ext cx="3080823" cy="3080823"/>
          </a:xfrm>
          <a:prstGeom prst="rect">
            <a:avLst/>
          </a:prstGeom>
          <a:noFill/>
          <a:ln>
            <a:noFill/>
          </a:ln>
        </p:spPr>
      </p:pic>
      <p:pic>
        <p:nvPicPr>
          <p:cNvPr id="7" name="Picture 6" descr="Chinese Boys Images – Browse 118,372 Stock Photos, Vectors, and Video |  Adobe Stock">
            <a:extLst>
              <a:ext uri="{FF2B5EF4-FFF2-40B4-BE49-F238E27FC236}">
                <a16:creationId xmlns:a16="http://schemas.microsoft.com/office/drawing/2014/main" id="{BC4721A7-8C4B-46A6-AE21-DD50F96E44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690423"/>
            <a:ext cx="4116473" cy="2746582"/>
          </a:xfrm>
          <a:prstGeom prst="rect">
            <a:avLst/>
          </a:prstGeom>
          <a:noFill/>
          <a:ln>
            <a:noFill/>
          </a:ln>
        </p:spPr>
      </p:pic>
      <p:pic>
        <p:nvPicPr>
          <p:cNvPr id="8" name="Picture 7" descr="Girl-Friendliness&amp;#39; ranking of African countries is the new thing">
            <a:extLst>
              <a:ext uri="{FF2B5EF4-FFF2-40B4-BE49-F238E27FC236}">
                <a16:creationId xmlns:a16="http://schemas.microsoft.com/office/drawing/2014/main" id="{EBF18822-14FF-4B4D-BBF9-191E4796D1C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05354" y="3509257"/>
            <a:ext cx="4248077" cy="3169354"/>
          </a:xfrm>
          <a:prstGeom prst="rect">
            <a:avLst/>
          </a:prstGeom>
          <a:noFill/>
          <a:ln>
            <a:noFill/>
          </a:ln>
        </p:spPr>
      </p:pic>
      <p:pic>
        <p:nvPicPr>
          <p:cNvPr id="9" name="Picture 8" descr="Cute little boy with his curly red hair | Cute little boys, Pretty kids, Boy  hairstyles">
            <a:extLst>
              <a:ext uri="{FF2B5EF4-FFF2-40B4-BE49-F238E27FC236}">
                <a16:creationId xmlns:a16="http://schemas.microsoft.com/office/drawing/2014/main" id="{F57E609A-C428-4059-98F5-BBBBE8223D2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53430" y="123557"/>
            <a:ext cx="3495467" cy="2988188"/>
          </a:xfrm>
          <a:prstGeom prst="rect">
            <a:avLst/>
          </a:prstGeom>
          <a:noFill/>
          <a:ln>
            <a:noFill/>
          </a:ln>
        </p:spPr>
      </p:pic>
    </p:spTree>
    <p:extLst>
      <p:ext uri="{BB962C8B-B14F-4D97-AF65-F5344CB8AC3E}">
        <p14:creationId xmlns:p14="http://schemas.microsoft.com/office/powerpoint/2010/main" val="1736946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outh Africa remembers legendary freedom fighter Nelson Mandela">
            <a:extLst>
              <a:ext uri="{FF2B5EF4-FFF2-40B4-BE49-F238E27FC236}">
                <a16:creationId xmlns:a16="http://schemas.microsoft.com/office/drawing/2014/main" id="{18E8EF9E-239C-493F-85FA-B399A6306E50}"/>
              </a:ext>
            </a:extLst>
          </p:cNvPr>
          <p:cNvPicPr>
            <a:picLocks noChangeAspect="1"/>
          </p:cNvPicPr>
          <p:nvPr/>
        </p:nvPicPr>
        <p:blipFill rotWithShape="1">
          <a:blip r:embed="rId2">
            <a:extLst>
              <a:ext uri="{28A0092B-C50C-407E-A947-70E740481C1C}">
                <a14:useLocalDpi xmlns:a14="http://schemas.microsoft.com/office/drawing/2010/main" val="0"/>
              </a:ext>
            </a:extLst>
          </a:blip>
          <a:srcRect l="19011" r="1601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p:spPr>
      </p:pic>
      <p:sp>
        <p:nvSpPr>
          <p:cNvPr id="2" name="Title 1">
            <a:extLst>
              <a:ext uri="{FF2B5EF4-FFF2-40B4-BE49-F238E27FC236}">
                <a16:creationId xmlns:a16="http://schemas.microsoft.com/office/drawing/2014/main" id="{7EA59EA2-70B5-4408-A3FE-2945368B09D1}"/>
              </a:ext>
            </a:extLst>
          </p:cNvPr>
          <p:cNvSpPr>
            <a:spLocks noGrp="1"/>
          </p:cNvSpPr>
          <p:nvPr>
            <p:ph type="title"/>
          </p:nvPr>
        </p:nvSpPr>
        <p:spPr>
          <a:xfrm>
            <a:off x="677333" y="218049"/>
            <a:ext cx="3851123" cy="1320800"/>
          </a:xfrm>
        </p:spPr>
        <p:txBody>
          <a:bodyPr>
            <a:normAutofit/>
          </a:bodyPr>
          <a:lstStyle/>
          <a:p>
            <a:r>
              <a:rPr lang="en-GB" dirty="0"/>
              <a:t>What does “race” mean?</a:t>
            </a:r>
          </a:p>
        </p:txBody>
      </p:sp>
      <p:sp>
        <p:nvSpPr>
          <p:cNvPr id="3" name="Content Placeholder 2">
            <a:extLst>
              <a:ext uri="{FF2B5EF4-FFF2-40B4-BE49-F238E27FC236}">
                <a16:creationId xmlns:a16="http://schemas.microsoft.com/office/drawing/2014/main" id="{6686E080-E609-47DA-8B05-A6EFF47D0D1B}"/>
              </a:ext>
            </a:extLst>
          </p:cNvPr>
          <p:cNvSpPr>
            <a:spLocks noGrp="1"/>
          </p:cNvSpPr>
          <p:nvPr>
            <p:ph idx="1"/>
          </p:nvPr>
        </p:nvSpPr>
        <p:spPr>
          <a:xfrm>
            <a:off x="713846" y="1547315"/>
            <a:ext cx="3851122" cy="5092636"/>
          </a:xfrm>
        </p:spPr>
        <p:txBody>
          <a:bodyPr>
            <a:normAutofit fontScale="77500" lnSpcReduction="20000"/>
          </a:bodyPr>
          <a:lstStyle/>
          <a:p>
            <a:pPr marL="0" indent="0">
              <a:buNone/>
            </a:pPr>
            <a:r>
              <a:rPr lang="en-GB" sz="3300" b="1" dirty="0">
                <a:solidFill>
                  <a:schemeClr val="tx1"/>
                </a:solidFill>
                <a:latin typeface="Comic Sans MS" panose="030F0702030302020204" pitchFamily="66" charset="0"/>
              </a:rPr>
              <a:t>The idea of different races was made up a long time ago in the past to separate people into groups.</a:t>
            </a:r>
          </a:p>
          <a:p>
            <a:pPr marL="0" indent="0">
              <a:buNone/>
            </a:pPr>
            <a:r>
              <a:rPr lang="en-GB" sz="3300" b="1" dirty="0">
                <a:solidFill>
                  <a:schemeClr val="tx1"/>
                </a:solidFill>
                <a:latin typeface="Comic Sans MS" panose="030F0702030302020204" pitchFamily="66" charset="0"/>
              </a:rPr>
              <a:t>In some places, powerful white people used skin colour and race as an excuse to treat others very badly.</a:t>
            </a:r>
          </a:p>
          <a:p>
            <a:pPr marL="0" indent="0">
              <a:buNone/>
            </a:pPr>
            <a:endParaRPr lang="en-GB" sz="3300" b="1" dirty="0">
              <a:solidFill>
                <a:schemeClr val="tx1"/>
              </a:solidFill>
              <a:latin typeface="Comic Sans MS" panose="030F0702030302020204" pitchFamily="66" charset="0"/>
            </a:endParaRPr>
          </a:p>
          <a:p>
            <a:pPr marL="0" indent="0">
              <a:buNone/>
            </a:pPr>
            <a:r>
              <a:rPr lang="en-GB" sz="3300" b="1" dirty="0">
                <a:solidFill>
                  <a:schemeClr val="tx1"/>
                </a:solidFill>
                <a:latin typeface="Comic Sans MS" panose="030F0702030302020204" pitchFamily="66" charset="0"/>
              </a:rPr>
              <a:t>Do you know who this man was?</a:t>
            </a:r>
          </a:p>
          <a:p>
            <a:pPr marL="0" indent="0">
              <a:buNone/>
            </a:pPr>
            <a:endParaRPr lang="en-GB"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77418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4815A7B4-532E-48C9-AC24-D78ACF3339D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43"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44" name="Straight Connector 43">
              <a:extLst>
                <a:ext uri="{FF2B5EF4-FFF2-40B4-BE49-F238E27FC236}">
                  <a16:creationId xmlns:a16="http://schemas.microsoft.com/office/drawing/2014/main" id="{3CBAA4DE-3D7B-460B-AE98-D9F9990C0B6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7BF1ED3E-4F80-4AF6-A41B-44F53DDE610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Isosceles Triangle 47">
              <a:extLst>
                <a:ext uri="{FF2B5EF4-FFF2-40B4-BE49-F238E27FC236}">
                  <a16:creationId xmlns:a16="http://schemas.microsoft.com/office/drawing/2014/main" id="{A304284A-7318-4DD5-898C-2F6B23C778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ECE162D4-FCAE-441B-B5E9-C91DE62124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60400F33-248A-4322-9962-3E01CCBDBF09}"/>
              </a:ext>
            </a:extLst>
          </p:cNvPr>
          <p:cNvSpPr>
            <a:spLocks noGrp="1"/>
          </p:cNvSpPr>
          <p:nvPr>
            <p:ph type="title"/>
          </p:nvPr>
        </p:nvSpPr>
        <p:spPr>
          <a:xfrm>
            <a:off x="4700072" y="3756280"/>
            <a:ext cx="5555379" cy="3101719"/>
          </a:xfrm>
        </p:spPr>
        <p:txBody>
          <a:bodyPr vert="horz" lIns="91440" tIns="45720" rIns="91440" bIns="45720" rtlCol="0" anchor="b">
            <a:noAutofit/>
          </a:bodyPr>
          <a:lstStyle/>
          <a:p>
            <a:pPr>
              <a:lnSpc>
                <a:spcPct val="90000"/>
              </a:lnSpc>
            </a:pPr>
            <a:r>
              <a:rPr lang="en-US" sz="2900" dirty="0">
                <a:solidFill>
                  <a:schemeClr val="tx1"/>
                </a:solidFill>
                <a:latin typeface="Comic Sans MS" panose="030F0702030302020204" pitchFamily="66" charset="0"/>
              </a:rPr>
              <a:t>When Nelson was a young man in South Africa he spoke out about the treatment of black people in his country. The government of white leaders felt threatened by what Nelson was saying. He was arrested and put in prison where he remained for 27 years.</a:t>
            </a:r>
            <a:br>
              <a:rPr lang="en-US" sz="2900" dirty="0">
                <a:solidFill>
                  <a:schemeClr val="tx1"/>
                </a:solidFill>
                <a:latin typeface="Comic Sans MS" panose="030F0702030302020204" pitchFamily="66" charset="0"/>
              </a:rPr>
            </a:br>
            <a:r>
              <a:rPr lang="en-US" sz="2900" dirty="0">
                <a:solidFill>
                  <a:schemeClr val="tx1"/>
                </a:solidFill>
                <a:latin typeface="Comic Sans MS" panose="030F0702030302020204" pitchFamily="66" charset="0"/>
              </a:rPr>
              <a:t>After his release in 1990 he became President of his country, South Africa.</a:t>
            </a:r>
            <a:br>
              <a:rPr lang="en-US" sz="2900" dirty="0">
                <a:solidFill>
                  <a:schemeClr val="tx1"/>
                </a:solidFill>
                <a:latin typeface="Comic Sans MS" panose="030F0702030302020204" pitchFamily="66" charset="0"/>
              </a:rPr>
            </a:br>
            <a:r>
              <a:rPr lang="en-US" sz="2900" dirty="0">
                <a:solidFill>
                  <a:schemeClr val="tx1"/>
                </a:solidFill>
                <a:latin typeface="Comic Sans MS" panose="030F0702030302020204" pitchFamily="66" charset="0"/>
              </a:rPr>
              <a:t>He died in 2013. He will be remember as a man who stood up against racism and remains a world symbol of peace.</a:t>
            </a:r>
          </a:p>
        </p:txBody>
      </p:sp>
      <p:sp>
        <p:nvSpPr>
          <p:cNvPr id="54" name="Isosceles Triangle 53">
            <a:extLst>
              <a:ext uri="{FF2B5EF4-FFF2-40B4-BE49-F238E27FC236}">
                <a16:creationId xmlns:a16="http://schemas.microsoft.com/office/drawing/2014/main" id="{DC99427B-A97E-40A3-B1FD-4557346C6A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Content Placeholder 3" descr="Nelson Mandela">
            <a:extLst>
              <a:ext uri="{FF2B5EF4-FFF2-40B4-BE49-F238E27FC236}">
                <a16:creationId xmlns:a16="http://schemas.microsoft.com/office/drawing/2014/main" id="{20ACA284-0CB4-43DA-B218-C358FD9E158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760" t="9091" r="3" b="3"/>
          <a:stretch/>
        </p:blipFill>
        <p:spPr bwMode="auto">
          <a:xfrm>
            <a:off x="504825" y="1265314"/>
            <a:ext cx="4149471" cy="5274741"/>
          </a:xfrm>
          <a:prstGeom prst="rect">
            <a:avLst/>
          </a:prstGeom>
          <a:noFill/>
        </p:spPr>
      </p:pic>
    </p:spTree>
    <p:extLst>
      <p:ext uri="{BB962C8B-B14F-4D97-AF65-F5344CB8AC3E}">
        <p14:creationId xmlns:p14="http://schemas.microsoft.com/office/powerpoint/2010/main" val="1028856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Balraj&amp;#39;s Story: A Show Racism the Red Card original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23255"/>
            <a:ext cx="8626475" cy="43112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3875" y="4876800"/>
            <a:ext cx="9524999" cy="1857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33426" y="4953000"/>
            <a:ext cx="9439274" cy="1569660"/>
          </a:xfrm>
          <a:prstGeom prst="rect">
            <a:avLst/>
          </a:prstGeom>
          <a:noFill/>
        </p:spPr>
        <p:txBody>
          <a:bodyPr wrap="square" rtlCol="0">
            <a:spAutoFit/>
          </a:bodyPr>
          <a:lstStyle/>
          <a:p>
            <a:r>
              <a:rPr lang="en-GB" sz="2400" b="1" dirty="0"/>
              <a:t>Here is </a:t>
            </a:r>
            <a:r>
              <a:rPr lang="en-GB" sz="2400" b="1" dirty="0" err="1"/>
              <a:t>Balraj’s</a:t>
            </a:r>
            <a:r>
              <a:rPr lang="en-GB" sz="2400" b="1" dirty="0"/>
              <a:t> story.</a:t>
            </a:r>
          </a:p>
          <a:p>
            <a:r>
              <a:rPr lang="en-GB" sz="2400" b="1" dirty="0" err="1"/>
              <a:t>Balraj</a:t>
            </a:r>
            <a:r>
              <a:rPr lang="en-GB" sz="2400" b="1" dirty="0"/>
              <a:t> suffered racist abuse from older boys when he was seven. Now, he's using his experience to make a difference, spreading his message and campaigning against all forms of discrimination.</a:t>
            </a:r>
          </a:p>
        </p:txBody>
      </p:sp>
    </p:spTree>
    <p:extLst>
      <p:ext uri="{BB962C8B-B14F-4D97-AF65-F5344CB8AC3E}">
        <p14:creationId xmlns:p14="http://schemas.microsoft.com/office/powerpoint/2010/main" val="812396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D49A-DE56-4300-86EC-9A28AB6D198D}"/>
              </a:ext>
            </a:extLst>
          </p:cNvPr>
          <p:cNvSpPr>
            <a:spLocks noGrp="1"/>
          </p:cNvSpPr>
          <p:nvPr>
            <p:ph type="title"/>
          </p:nvPr>
        </p:nvSpPr>
        <p:spPr>
          <a:xfrm>
            <a:off x="677334" y="238539"/>
            <a:ext cx="8596668" cy="1320800"/>
          </a:xfrm>
        </p:spPr>
        <p:txBody>
          <a:bodyPr/>
          <a:lstStyle/>
          <a:p>
            <a:r>
              <a:rPr lang="en-GB" dirty="0"/>
              <a:t>How can we stop racism?</a:t>
            </a:r>
          </a:p>
        </p:txBody>
      </p:sp>
      <p:sp>
        <p:nvSpPr>
          <p:cNvPr id="3" name="Content Placeholder 2">
            <a:extLst>
              <a:ext uri="{FF2B5EF4-FFF2-40B4-BE49-F238E27FC236}">
                <a16:creationId xmlns:a16="http://schemas.microsoft.com/office/drawing/2014/main" id="{F5C3197A-E5ED-4B6D-8B69-26F4061CC3CB}"/>
              </a:ext>
            </a:extLst>
          </p:cNvPr>
          <p:cNvSpPr>
            <a:spLocks noGrp="1"/>
          </p:cNvSpPr>
          <p:nvPr>
            <p:ph idx="1"/>
          </p:nvPr>
        </p:nvSpPr>
        <p:spPr>
          <a:xfrm>
            <a:off x="677333" y="437323"/>
            <a:ext cx="9420823" cy="4342390"/>
          </a:xfrm>
        </p:spPr>
        <p:txBody>
          <a:bodyPr>
            <a:noAutofit/>
          </a:bodyPr>
          <a:lstStyle/>
          <a:p>
            <a:endParaRPr lang="en-GB" sz="2800" dirty="0">
              <a:solidFill>
                <a:schemeClr val="tx1"/>
              </a:solidFill>
              <a:latin typeface="Comic Sans MS" panose="030F0702030302020204" pitchFamily="66" charset="0"/>
            </a:endParaRPr>
          </a:p>
          <a:p>
            <a:r>
              <a:rPr lang="en-GB" sz="2800" dirty="0">
                <a:solidFill>
                  <a:schemeClr val="tx1"/>
                </a:solidFill>
                <a:latin typeface="Comic Sans MS" panose="030F0702030302020204" pitchFamily="66" charset="0"/>
              </a:rPr>
              <a:t>Talk about it with your family or in your class. Have you or someone you know had experience of this?</a:t>
            </a:r>
          </a:p>
          <a:p>
            <a:r>
              <a:rPr lang="en-GB" sz="2800" dirty="0">
                <a:solidFill>
                  <a:schemeClr val="tx1"/>
                </a:solidFill>
                <a:latin typeface="Comic Sans MS" panose="030F0702030302020204" pitchFamily="66" charset="0"/>
              </a:rPr>
              <a:t>If someone is racist to you or you see or hear someone being racist – and it’s safe to do so – tell them to stop and tell them it’s wrong.</a:t>
            </a:r>
          </a:p>
          <a:p>
            <a:r>
              <a:rPr lang="en-GB" sz="2800" dirty="0">
                <a:solidFill>
                  <a:schemeClr val="tx1"/>
                </a:solidFill>
                <a:latin typeface="Comic Sans MS" panose="030F0702030302020204" pitchFamily="66" charset="0"/>
              </a:rPr>
              <a:t>If you don’t feel safe, tell a parent or trusted adult if you see or hear something that isn’t right.</a:t>
            </a:r>
          </a:p>
          <a:p>
            <a:r>
              <a:rPr lang="en-GB" sz="2800" dirty="0">
                <a:solidFill>
                  <a:schemeClr val="tx1"/>
                </a:solidFill>
                <a:latin typeface="Comic Sans MS" panose="030F0702030302020204" pitchFamily="66" charset="0"/>
              </a:rPr>
              <a:t>You, yourself set a good example and show that there is no place for racism.</a:t>
            </a:r>
          </a:p>
          <a:p>
            <a:r>
              <a:rPr lang="en-GB" sz="2800" dirty="0">
                <a:solidFill>
                  <a:schemeClr val="tx1"/>
                </a:solidFill>
                <a:latin typeface="Comic Sans MS" panose="030F0702030302020204" pitchFamily="66" charset="0"/>
              </a:rPr>
              <a:t>Be a good friend and show respect for everyone you meet no matter their colour or background.</a:t>
            </a:r>
          </a:p>
        </p:txBody>
      </p:sp>
    </p:spTree>
    <p:extLst>
      <p:ext uri="{BB962C8B-B14F-4D97-AF65-F5344CB8AC3E}">
        <p14:creationId xmlns:p14="http://schemas.microsoft.com/office/powerpoint/2010/main" val="46455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D49371F607984793751296CE6A1BB2" ma:contentTypeVersion="13" ma:contentTypeDescription="Create a new document." ma:contentTypeScope="" ma:versionID="951ab4a3150c772978024f4a127dd1d8">
  <xsd:schema xmlns:xsd="http://www.w3.org/2001/XMLSchema" xmlns:xs="http://www.w3.org/2001/XMLSchema" xmlns:p="http://schemas.microsoft.com/office/2006/metadata/properties" xmlns:ns2="d720d342-c352-461a-8626-905e50cb0e56" xmlns:ns3="64408cb3-9275-4165-b677-2786edb3c30e" targetNamespace="http://schemas.microsoft.com/office/2006/metadata/properties" ma:root="true" ma:fieldsID="77485cc1574fa7eca82b37a2e2b8350d" ns2:_="" ns3:_="">
    <xsd:import namespace="d720d342-c352-461a-8626-905e50cb0e56"/>
    <xsd:import namespace="64408cb3-9275-4165-b677-2786edb3c3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0d342-c352-461a-8626-905e50cb0e5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408cb3-9275-4165-b677-2786edb3c30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77BB14-34EA-4F2D-8814-B94FD0C0D6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20d342-c352-461a-8626-905e50cb0e56"/>
    <ds:schemaRef ds:uri="64408cb3-9275-4165-b677-2786edb3c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4E89AF-5480-4323-AC2B-D6D491C59AD2}">
  <ds:schemaRefs>
    <ds:schemaRef ds:uri="http://schemas.microsoft.com/sharepoint/v3/contenttype/forms"/>
  </ds:schemaRefs>
</ds:datastoreItem>
</file>

<file path=customXml/itemProps3.xml><?xml version="1.0" encoding="utf-8"?>
<ds:datastoreItem xmlns:ds="http://schemas.openxmlformats.org/officeDocument/2006/customXml" ds:itemID="{1EC77C17-2326-47A2-BD90-4AB568921F0E}">
  <ds:schemaRefs>
    <ds:schemaRef ds:uri="http://www.w3.org/XML/1998/namespace"/>
    <ds:schemaRef ds:uri="http://purl.org/dc/dcmitype/"/>
    <ds:schemaRef ds:uri="http://schemas.microsoft.com/office/2006/documentManagement/types"/>
    <ds:schemaRef ds:uri="http://purl.org/dc/elements/1.1/"/>
    <ds:schemaRef ds:uri="64408cb3-9275-4165-b677-2786edb3c30e"/>
    <ds:schemaRef ds:uri="http://purl.org/dc/terms/"/>
    <ds:schemaRef ds:uri="http://schemas.openxmlformats.org/package/2006/metadata/core-properties"/>
    <ds:schemaRef ds:uri="http://schemas.microsoft.com/office/infopath/2007/PartnerControls"/>
    <ds:schemaRef ds:uri="d720d342-c352-461a-8626-905e50cb0e5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604</TotalTime>
  <Words>838</Words>
  <Application>Microsoft Office PowerPoint</Application>
  <PresentationFormat>Widescreen</PresentationFormat>
  <Paragraphs>53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Comic Sans MS</vt:lpstr>
      <vt:lpstr>Trebuchet MS</vt:lpstr>
      <vt:lpstr>Wingdings 3</vt:lpstr>
      <vt:lpstr>Facet</vt:lpstr>
      <vt:lpstr>Rights Respecting Schools  Show Racism the Red Card </vt:lpstr>
      <vt:lpstr>What is Racism?</vt:lpstr>
      <vt:lpstr>How does Racism feel?</vt:lpstr>
      <vt:lpstr>Why do we all look different?</vt:lpstr>
      <vt:lpstr>PowerPoint Presentation</vt:lpstr>
      <vt:lpstr>What does “race” mean?</vt:lpstr>
      <vt:lpstr>When Nelson was a young man in South Africa he spoke out about the treatment of black people in his country. The government of white leaders felt threatened by what Nelson was saying. He was arrested and put in prison where he remained for 27 years. After his release in 1990 he became President of his country, South Africa. He died in 2013. He will be remember as a man who stood up against racism and remains a world symbol of peace.</vt:lpstr>
      <vt:lpstr>PowerPoint Presentation</vt:lpstr>
      <vt:lpstr>How can we stop racism?</vt:lpstr>
      <vt:lpstr>Show Racism the Red Card Creative Competition 2022</vt:lpstr>
      <vt:lpstr>PowerPoint Presentation</vt:lpstr>
      <vt:lpstr>PowerPoint Presentation</vt:lpstr>
      <vt:lpstr>PowerPoint Presentation</vt:lpstr>
      <vt:lpstr>PowerPoint Presentation</vt:lpstr>
      <vt:lpstr>PowerPoint Presentation</vt:lpstr>
      <vt:lpstr>How to enter</vt:lpstr>
      <vt:lpstr>The Judging Panel</vt:lpstr>
      <vt:lpstr>A special prize for the  Gargieston winners.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Gargieston Primary School   Rights Respecting Schools  P1 – P3</dc:title>
  <dc:creator>Windows User</dc:creator>
  <cp:lastModifiedBy>McLaughland, Eileen</cp:lastModifiedBy>
  <cp:revision>17</cp:revision>
  <dcterms:created xsi:type="dcterms:W3CDTF">2022-01-17T15:54:58Z</dcterms:created>
  <dcterms:modified xsi:type="dcterms:W3CDTF">2022-02-25T15:11:45Z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0x01010065D49371F607984793751296CE6A1BB2</vt:lpwstr>
  </property>
</Properties>
</file>