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328" r:id="rId6"/>
    <p:sldId id="312" r:id="rId7"/>
    <p:sldId id="291" r:id="rId8"/>
    <p:sldId id="323" r:id="rId9"/>
    <p:sldId id="324" r:id="rId10"/>
    <p:sldId id="33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ily Imray" initials="EI" lastIdx="1" clrIdx="0">
    <p:extLst>
      <p:ext uri="{19B8F6BF-5375-455C-9EA6-DF929625EA0E}">
        <p15:presenceInfo xmlns:p15="http://schemas.microsoft.com/office/powerpoint/2012/main" userId="427a49109409341e" providerId="Windows Live"/>
      </p:ext>
    </p:extLst>
  </p:cmAuthor>
  <p:cmAuthor id="2" name="Emily" initials="E" lastIdx="1" clrIdx="1">
    <p:extLst>
      <p:ext uri="{19B8F6BF-5375-455C-9EA6-DF929625EA0E}">
        <p15:presenceInfo xmlns:p15="http://schemas.microsoft.com/office/powerpoint/2012/main" userId="Emil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E2BC"/>
    <a:srgbClr val="C1D36D"/>
    <a:srgbClr val="B7FBBA"/>
    <a:srgbClr val="CC3300"/>
    <a:srgbClr val="006600"/>
    <a:srgbClr val="009900"/>
    <a:srgbClr val="FFFFCC"/>
    <a:srgbClr val="C55A11"/>
    <a:srgbClr val="FEF68C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530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8" y="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411BC-12F5-4BE5-B491-5A1CDFAA4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FDBCA6-A5F2-4178-8060-4C2FA89A60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B737B-422A-4872-AF8E-F1DDF7B79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36B92-74DA-4E17-8362-8238AE84A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6F0A6-49A4-4D96-8BC6-0703FC5C3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7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AF221-A9FF-41F1-8B72-E64E20BCB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E04901-3D28-481D-92F7-D1CA8168A7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063E4-A47C-402F-B803-65FB7BBF3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77460-239C-44B7-A090-1FD1FD8E0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B0DEE-0775-442B-8B51-3D25F6B86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D958D5-1B7E-4260-B09E-CE1933CD8A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90370D-17B3-462A-9974-477A84A4C2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96A71-C7D5-42D3-9482-724DAB2EC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DBAC-7A23-4E49-ABDB-FC7071C74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56364-A4AB-4C60-AA6E-583F14664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700E7-C4C2-4D06-B038-3B2E0984C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4C736-DFE9-4AA5-BB8B-DC68DB761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77ECE-371F-46A5-80D8-0C0098D3D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36A8A-9348-4F4B-A837-DE5F57984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81501-3561-4E84-8479-1D1751172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80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7724B-13D9-4530-9714-E1785C883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1488E-5319-4CB6-A02F-BB311D067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84066-ABBC-43DF-B43A-6040CD9F3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2CBBC-9A64-435C-807C-2B6E599BD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B3BFC-8AAF-4629-9A5A-3E7EAF446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1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70ACC-86A5-4FE2-A1C2-737030231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B8380-9AC2-4AEC-AECF-8E863B5CF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F9ECFD-79E0-4054-9498-1DF0AC7B9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A04B8-9DD7-400C-B744-8285D7EC9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73B2C-1C16-4C7E-8EA3-0C59F2675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2EF2CC-E34C-4135-B0D8-4D695A1A3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3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80AD0-EEF7-40BD-9A72-F640A0B4C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E1E67-DE7D-4C69-B115-3C2B42A7B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8B57BC-4ADD-476B-A8BB-90BF56BFFA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1D3E0E-1CDB-4A13-A26A-375D9F197D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16DADA-03EF-4D91-9A3A-A8906EC46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36C73C-A1BD-479A-B724-5F1422FEF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61F0CC-7DDA-418F-9BF8-29DD726B9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743BBF-819E-4E9B-8738-12BBC1BCA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8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647EE-FC51-4FD3-95BF-E519513D3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9FFB36-719A-4A4E-9601-D51CEF0D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5B4538-7FF9-4FE6-8448-A601E2FD5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26000-F960-4BFC-8185-76388B48B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5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A2E5D8-41E0-4FF3-99E5-4C7A7D7BA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144AF0-73F3-4660-801D-D344ED088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77CBF4-4247-456B-92BE-0C7D2A2D2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34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D20E0-975F-4617-8746-542E3D0D4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531FC-2143-4469-864D-B6CA54249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DFD8F4-A8E1-40FB-80D6-32ACB9EF6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2C738D-60CD-4E4F-86FA-585029F4C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24F643-F22B-4BAB-BFF2-F4974D9D9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0490C1-9683-4A48-8894-07AD2932D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6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521E0-8EB8-426C-8AA4-96694911E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A657D5-41F9-412C-9272-914A46B830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93DA6B-D685-4E86-BFB6-7608AC3377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159DD9-9597-4C69-895E-C4640CCD5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0BF3A6-5065-48C2-AE20-2E31D892B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2B0432-690E-469A-924F-D87439030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5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50D967-2EE2-426B-9986-FFE90C58C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85E42-F494-4997-BF8D-0E4DBED6B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6E1D4-D5C8-49B3-970D-970F8780EE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08872-AAC4-47A6-BAB1-E5BCC8FC660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6B3C3-0268-4A90-A6DA-70D631BB77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BBAD5-8279-45AF-9AF4-966EEB18B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0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3" name="chimes.wav"/>
          </p:stSnd>
        </p:sndAc>
      </p:transition>
    </mc:Choice>
    <mc:Fallback xmlns="">
      <p:transition spd="slow">
        <p:fade/>
        <p:sndAc>
          <p:stSnd>
            <p:snd r:embed="rId14" name="chimes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.wav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tm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tmp"/><Relationship Id="rId5" Type="http://schemas.openxmlformats.org/officeDocument/2006/relationships/image" Target="../media/image11.tmp"/><Relationship Id="rId4" Type="http://schemas.openxmlformats.org/officeDocument/2006/relationships/image" Target="../media/image10.tmp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.wav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A3775C-2AAE-4B66-9B20-7E1DFAC52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5116529"/>
            <a:ext cx="10592174" cy="1000655"/>
          </a:xfrm>
        </p:spPr>
        <p:txBody>
          <a:bodyPr anchor="t">
            <a:noAutofit/>
          </a:bodyPr>
          <a:lstStyle/>
          <a:p>
            <a:pPr algn="l"/>
            <a:r>
              <a:rPr lang="en-US" sz="6600" dirty="0">
                <a:solidFill>
                  <a:schemeClr val="tx2"/>
                </a:solidFill>
                <a:latin typeface="Twinkl" pitchFamily="2" charset="0"/>
              </a:rPr>
              <a:t>Virtual Disney Trip - Thursday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5B652D-25CE-41C4-958C-DC13A8C85F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105"/>
          <a:stretch/>
        </p:blipFill>
        <p:spPr>
          <a:xfrm>
            <a:off x="-1" y="10"/>
            <a:ext cx="12192001" cy="420144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17" name="Freeform: Shape 16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AE8C6839-2F69-43A0-8B06-9A8B676A33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2" y="4580785"/>
            <a:ext cx="9416898" cy="484374"/>
          </a:xfrm>
        </p:spPr>
        <p:txBody>
          <a:bodyPr anchor="b">
            <a:noAutofit/>
          </a:bodyPr>
          <a:lstStyle/>
          <a:p>
            <a:pPr algn="l"/>
            <a:r>
              <a:rPr lang="en-US" sz="6000" dirty="0">
                <a:solidFill>
                  <a:schemeClr val="tx2"/>
                </a:solidFill>
                <a:latin typeface="Twinkl" pitchFamily="2" charset="0"/>
              </a:rPr>
              <a:t>Primary 3A’s</a:t>
            </a:r>
          </a:p>
        </p:txBody>
      </p:sp>
      <p:pic>
        <p:nvPicPr>
          <p:cNvPr id="6" name="01 When You Wish Upon a Star">
            <a:hlinkClick r:id="" action="ppaction://media"/>
            <a:extLst>
              <a:ext uri="{FF2B5EF4-FFF2-40B4-BE49-F238E27FC236}">
                <a16:creationId xmlns:a16="http://schemas.microsoft.com/office/drawing/2014/main" id="{C3788CCA-847E-487B-B53A-E4D202C24C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7448" y="6095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8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F391-EB21-4D10-AC6A-22F0EA760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18" y="3914214"/>
            <a:ext cx="3839975" cy="2452687"/>
          </a:xfrm>
        </p:spPr>
        <p:txBody>
          <a:bodyPr anchor="ctr">
            <a:normAutofit/>
          </a:bodyPr>
          <a:lstStyle/>
          <a:p>
            <a:r>
              <a:rPr lang="en-US" sz="6000" b="1" dirty="0">
                <a:latin typeface="Twinkl" pitchFamily="2" charset="0"/>
              </a:rPr>
              <a:t>Day 4</a:t>
            </a:r>
          </a:p>
        </p:txBody>
      </p:sp>
      <p:pic>
        <p:nvPicPr>
          <p:cNvPr id="2052" name="Picture 4" descr="Everything coming to Walt Disney World for the 50th anniversary in ...">
            <a:extLst>
              <a:ext uri="{FF2B5EF4-FFF2-40B4-BE49-F238E27FC236}">
                <a16:creationId xmlns:a16="http://schemas.microsoft.com/office/drawing/2014/main" id="{E2BC6C2E-F9B2-4EBF-BCEA-C8439F044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9" b="7858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D082B0-6F03-4BAE-9200-2E99B32B2D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46493" y="4877779"/>
            <a:ext cx="7729065" cy="2655514"/>
          </a:xfrm>
        </p:spPr>
        <p:txBody>
          <a:bodyPr anchor="ctr">
            <a:normAutofit/>
          </a:bodyPr>
          <a:lstStyle/>
          <a:p>
            <a:r>
              <a:rPr lang="en-US" sz="4000" dirty="0">
                <a:latin typeface="Twinkl" pitchFamily="2" charset="0"/>
              </a:rPr>
              <a:t>Explore the park</a:t>
            </a:r>
          </a:p>
          <a:p>
            <a:r>
              <a:rPr lang="en-US" sz="4000" dirty="0">
                <a:latin typeface="Twinkl" pitchFamily="2" charset="0"/>
              </a:rPr>
              <a:t>Become the </a:t>
            </a:r>
            <a:r>
              <a:rPr lang="en-US" sz="4000" i="1" dirty="0">
                <a:latin typeface="Twinkl" pitchFamily="2" charset="0"/>
              </a:rPr>
              <a:t>Common Word King</a:t>
            </a:r>
          </a:p>
          <a:p>
            <a:r>
              <a:rPr lang="en-US" sz="4000" dirty="0">
                <a:latin typeface="Twinkl" pitchFamily="2" charset="0"/>
              </a:rPr>
              <a:t>Create a new ride</a:t>
            </a:r>
          </a:p>
          <a:p>
            <a:endParaRPr lang="en-US" sz="1800" dirty="0">
              <a:latin typeface="Twinkl" pitchFamily="2" charset="0"/>
            </a:endParaRPr>
          </a:p>
          <a:p>
            <a:endParaRPr lang="en-US" sz="1800" dirty="0">
              <a:latin typeface="Twinkl" pitchFamily="2" charset="0"/>
            </a:endParaRPr>
          </a:p>
          <a:p>
            <a:pPr marL="0" indent="0">
              <a:buNone/>
            </a:pPr>
            <a:endParaRPr lang="en-US" sz="1800" dirty="0">
              <a:latin typeface="Twinkl" pitchFamily="2" charset="0"/>
            </a:endParaRPr>
          </a:p>
          <a:p>
            <a:endParaRPr lang="en-US" sz="1800" dirty="0">
              <a:latin typeface="Twinkl" pitchFamily="2" charset="0"/>
            </a:endParaRPr>
          </a:p>
          <a:p>
            <a:pPr marL="0" indent="0"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94046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18" y="622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Numeracy: Ride Time!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E9325E3-27D9-4961-AA97-A46AA752CA82}"/>
              </a:ext>
            </a:extLst>
          </p:cNvPr>
          <p:cNvSpPr txBox="1">
            <a:spLocks/>
          </p:cNvSpPr>
          <p:nvPr/>
        </p:nvSpPr>
        <p:spPr>
          <a:xfrm>
            <a:off x="-1451444" y="2903676"/>
            <a:ext cx="5599562" cy="3531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586E3A-4E17-4DFA-9371-6855F7B053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9255" y="1387833"/>
            <a:ext cx="11101527" cy="2343845"/>
          </a:xfrm>
        </p:spPr>
        <p:txBody>
          <a:bodyPr>
            <a:normAutofit fontScale="25000" lnSpcReduction="20000"/>
          </a:bodyPr>
          <a:lstStyle/>
          <a:p>
            <a:pPr marL="457200" indent="-457200">
              <a:lnSpc>
                <a:spcPct val="120000"/>
              </a:lnSpc>
              <a:buAutoNum type="arabicPeriod"/>
            </a:pPr>
            <a:r>
              <a:rPr lang="en-GB" sz="8000" dirty="0">
                <a:latin typeface="Twinkl" pitchFamily="2" charset="0"/>
              </a:rPr>
              <a:t>How long altogether would it take to ride Peter Pan’s Flight &amp; Frozen Ever After?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GB" sz="8000" dirty="0">
                <a:latin typeface="Twinkl" pitchFamily="2" charset="0"/>
              </a:rPr>
              <a:t>You have 35 minutes left in the park. Which 2 rides could you go on to make the most of your time left?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GB" sz="8000" dirty="0">
                <a:latin typeface="Twinkl" pitchFamily="2" charset="0"/>
              </a:rPr>
              <a:t>How much longer is Toy Story Mania! than Peter Pan’s Flight?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GB" sz="8000" dirty="0">
                <a:latin typeface="Twinkl" pitchFamily="2" charset="0"/>
              </a:rPr>
              <a:t>How much shorter is Frozen Ever After than Beauty &amp; the Beast show? 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GB" sz="8000" dirty="0">
                <a:latin typeface="Twinkl" pitchFamily="2" charset="0"/>
              </a:rPr>
              <a:t>You want to visit all 4 attractions. How long will it take altogether?</a:t>
            </a:r>
          </a:p>
          <a:p>
            <a:pPr marL="457200" indent="-457200">
              <a:buAutoNum type="arabicPeriod"/>
            </a:pPr>
            <a:endParaRPr lang="en-GB" sz="8000" dirty="0">
              <a:latin typeface="Twinkl" pitchFamily="2" charset="0"/>
            </a:endParaRPr>
          </a:p>
          <a:p>
            <a:pPr marL="457200" indent="-457200">
              <a:buAutoNum type="arabicPeriod"/>
            </a:pPr>
            <a:endParaRPr lang="en-GB" sz="2000" dirty="0">
              <a:latin typeface="Twinkl" pitchFamily="2" charset="0"/>
            </a:endParaRPr>
          </a:p>
          <a:p>
            <a:pPr marL="0" indent="0">
              <a:buNone/>
            </a:pPr>
            <a:endParaRPr lang="en-GB" sz="2000" dirty="0">
              <a:latin typeface="Twinkl" pitchFamily="2" charset="0"/>
            </a:endParaRP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10C68F-3123-4A3F-9E4D-61EBBE3E34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87" r="33178"/>
          <a:stretch/>
        </p:blipFill>
        <p:spPr>
          <a:xfrm>
            <a:off x="218315" y="4073807"/>
            <a:ext cx="2483212" cy="18377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BE3097-A7AD-4228-B218-C32E211445DC}"/>
              </a:ext>
            </a:extLst>
          </p:cNvPr>
          <p:cNvSpPr/>
          <p:nvPr/>
        </p:nvSpPr>
        <p:spPr>
          <a:xfrm>
            <a:off x="339256" y="5909204"/>
            <a:ext cx="24832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Peter Pan’s Flight</a:t>
            </a:r>
          </a:p>
          <a:p>
            <a:pPr algn="ctr"/>
            <a:r>
              <a:rPr lang="en-GB" dirty="0">
                <a:latin typeface="Twinkl" pitchFamily="2" charset="0"/>
              </a:rPr>
              <a:t>Duration: 3 minutes</a:t>
            </a:r>
          </a:p>
        </p:txBody>
      </p:sp>
      <p:pic>
        <p:nvPicPr>
          <p:cNvPr id="6148" name="Picture 4" descr="How to Ride Frozen Ever After at Disney World Without the Wait ...">
            <a:extLst>
              <a:ext uri="{FF2B5EF4-FFF2-40B4-BE49-F238E27FC236}">
                <a16:creationId xmlns:a16="http://schemas.microsoft.com/office/drawing/2014/main" id="{DA4F9540-ADFF-4A5B-AC4B-8025A735B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899" y="4121128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D9C118F3-4D2C-4CC7-81B8-10B6E67F3AB0}"/>
              </a:ext>
            </a:extLst>
          </p:cNvPr>
          <p:cNvSpPr/>
          <p:nvPr/>
        </p:nvSpPr>
        <p:spPr>
          <a:xfrm>
            <a:off x="3174137" y="5932848"/>
            <a:ext cx="24832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Frozen Ever After</a:t>
            </a:r>
          </a:p>
          <a:p>
            <a:pPr algn="ctr"/>
            <a:r>
              <a:rPr lang="en-GB" dirty="0">
                <a:latin typeface="Twinkl" pitchFamily="2" charset="0"/>
              </a:rPr>
              <a:t>Duration: 5 minutes</a:t>
            </a:r>
          </a:p>
        </p:txBody>
      </p:sp>
      <p:pic>
        <p:nvPicPr>
          <p:cNvPr id="6150" name="Picture 6" descr="PHOTOS: New Entrance to Toy Story Mania in Toy Story Land ...">
            <a:extLst>
              <a:ext uri="{FF2B5EF4-FFF2-40B4-BE49-F238E27FC236}">
                <a16:creationId xmlns:a16="http://schemas.microsoft.com/office/drawing/2014/main" id="{451D8BC8-498D-4C2D-B1CB-EDD28FE79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018" y="4129325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0BE26B8-0854-4499-A4A5-C652D9AA6FBE}"/>
              </a:ext>
            </a:extLst>
          </p:cNvPr>
          <p:cNvSpPr/>
          <p:nvPr/>
        </p:nvSpPr>
        <p:spPr>
          <a:xfrm>
            <a:off x="6009018" y="5941844"/>
            <a:ext cx="24832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Toy Story Mania!</a:t>
            </a:r>
          </a:p>
          <a:p>
            <a:pPr algn="ctr"/>
            <a:r>
              <a:rPr lang="en-GB" dirty="0">
                <a:latin typeface="Twinkl" pitchFamily="2" charset="0"/>
              </a:rPr>
              <a:t>Duration: 8 minutes</a:t>
            </a:r>
          </a:p>
        </p:txBody>
      </p:sp>
      <p:pic>
        <p:nvPicPr>
          <p:cNvPr id="6152" name="Picture 8" descr="Beauty and the Beast - Live on Stage | Entertainment | Walt Disney ...">
            <a:extLst>
              <a:ext uri="{FF2B5EF4-FFF2-40B4-BE49-F238E27FC236}">
                <a16:creationId xmlns:a16="http://schemas.microsoft.com/office/drawing/2014/main" id="{07E27DE2-0AA0-4952-91EA-C69A0917C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137" y="4163892"/>
            <a:ext cx="2381154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66E163B5-53B9-4184-ACCA-D10F975E5CA9}"/>
              </a:ext>
            </a:extLst>
          </p:cNvPr>
          <p:cNvSpPr/>
          <p:nvPr/>
        </p:nvSpPr>
        <p:spPr>
          <a:xfrm>
            <a:off x="9298716" y="5864203"/>
            <a:ext cx="23811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Beauty &amp; the Beast Show</a:t>
            </a:r>
          </a:p>
          <a:p>
            <a:pPr algn="ctr"/>
            <a:r>
              <a:rPr lang="en-GB" dirty="0">
                <a:latin typeface="Twinkl" pitchFamily="2" charset="0"/>
              </a:rPr>
              <a:t>Duration: 30 minutes</a:t>
            </a:r>
          </a:p>
        </p:txBody>
      </p:sp>
    </p:spTree>
    <p:extLst>
      <p:ext uri="{BB962C8B-B14F-4D97-AF65-F5344CB8AC3E}">
        <p14:creationId xmlns:p14="http://schemas.microsoft.com/office/powerpoint/2010/main" val="117978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6471C1-33E3-47F1-9D14-D62525AA3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956124"/>
            <a:ext cx="10515600" cy="59150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9C40B2-D8E3-4C20-88AD-816F7A665D06}"/>
              </a:ext>
            </a:extLst>
          </p:cNvPr>
          <p:cNvSpPr txBox="1"/>
          <p:nvPr/>
        </p:nvSpPr>
        <p:spPr>
          <a:xfrm>
            <a:off x="9028258" y="1134135"/>
            <a:ext cx="1270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winkl" pitchFamily="2" charset="0"/>
              </a:rPr>
              <a:t>where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ED63B3-239D-4AC5-8872-E606C3484D1B}"/>
              </a:ext>
            </a:extLst>
          </p:cNvPr>
          <p:cNvSpPr txBox="1"/>
          <p:nvPr/>
        </p:nvSpPr>
        <p:spPr>
          <a:xfrm>
            <a:off x="2380118" y="2214692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winkl" pitchFamily="2" charset="0"/>
              </a:rPr>
              <a:t>what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545D56-1A72-45A0-986E-BF93CBE27F35}"/>
              </a:ext>
            </a:extLst>
          </p:cNvPr>
          <p:cNvSpPr txBox="1"/>
          <p:nvPr/>
        </p:nvSpPr>
        <p:spPr>
          <a:xfrm>
            <a:off x="10158704" y="131479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Sassoon Infant Std" panose="020B0503020103030203" pitchFamily="34" charset="0"/>
              </a:rPr>
              <a:t>said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47C9AF9-3F9F-445F-A2C4-131C5112E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6994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The Common Word King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3D1395-34A6-405F-9FAE-B07F2435AEDA}"/>
              </a:ext>
            </a:extLst>
          </p:cNvPr>
          <p:cNvSpPr txBox="1"/>
          <p:nvPr/>
        </p:nvSpPr>
        <p:spPr>
          <a:xfrm>
            <a:off x="10266443" y="4457021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winkl" pitchFamily="2" charset="0"/>
              </a:rPr>
              <a:t>when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806374-1D58-43FC-BBF6-D5002836A4AB}"/>
              </a:ext>
            </a:extLst>
          </p:cNvPr>
          <p:cNvSpPr txBox="1"/>
          <p:nvPr/>
        </p:nvSpPr>
        <p:spPr>
          <a:xfrm>
            <a:off x="8228309" y="4858597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Twinkl" pitchFamily="2" charset="0"/>
              </a:rPr>
              <a:t>they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100E22-C80C-48C6-A895-929B26383E02}"/>
              </a:ext>
            </a:extLst>
          </p:cNvPr>
          <p:cNvSpPr txBox="1"/>
          <p:nvPr/>
        </p:nvSpPr>
        <p:spPr>
          <a:xfrm>
            <a:off x="5204183" y="3268257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Twinkl" pitchFamily="2" charset="0"/>
              </a:rPr>
              <a:t>the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6DCF10-1BB7-4B84-A5F6-2BB91EE8EBF9}"/>
              </a:ext>
            </a:extLst>
          </p:cNvPr>
          <p:cNvSpPr txBox="1"/>
          <p:nvPr/>
        </p:nvSpPr>
        <p:spPr>
          <a:xfrm>
            <a:off x="5487476" y="2020077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Twinkl" pitchFamily="2" charset="0"/>
              </a:rPr>
              <a:t>here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35400A-1716-4663-9455-E1E2AB408A04}"/>
              </a:ext>
            </a:extLst>
          </p:cNvPr>
          <p:cNvSpPr txBox="1"/>
          <p:nvPr/>
        </p:nvSpPr>
        <p:spPr>
          <a:xfrm>
            <a:off x="5413524" y="5463177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6600"/>
                </a:solidFill>
                <a:latin typeface="Twinkl" pitchFamily="2" charset="0"/>
              </a:rPr>
              <a:t>are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124F21-311D-4FC9-BB0E-F1D2072996F4}"/>
              </a:ext>
            </a:extLst>
          </p:cNvPr>
          <p:cNvSpPr txBox="1"/>
          <p:nvPr/>
        </p:nvSpPr>
        <p:spPr>
          <a:xfrm>
            <a:off x="10596353" y="5310777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6600"/>
                </a:solidFill>
                <a:latin typeface="Twinkl" pitchFamily="2" charset="0"/>
              </a:rPr>
              <a:t>of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B70AAE-43D7-4AA8-A1E9-DE7BE6C8F63A}"/>
              </a:ext>
            </a:extLst>
          </p:cNvPr>
          <p:cNvSpPr txBox="1"/>
          <p:nvPr/>
        </p:nvSpPr>
        <p:spPr>
          <a:xfrm>
            <a:off x="1065571" y="5463177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6600"/>
                </a:solidFill>
                <a:latin typeface="Twinkl" pitchFamily="2" charset="0"/>
              </a:rPr>
              <a:t>why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69D69A-42D7-42C3-8BF6-C0825F50DBC9}"/>
              </a:ext>
            </a:extLst>
          </p:cNvPr>
          <p:cNvSpPr txBox="1"/>
          <p:nvPr/>
        </p:nvSpPr>
        <p:spPr>
          <a:xfrm>
            <a:off x="8699065" y="5960424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C3300"/>
                </a:solidFill>
                <a:latin typeface="Twinkl" pitchFamily="2" charset="0"/>
              </a:rPr>
              <a:t>come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A6A31B-A6B6-4FD1-8C7F-4C16BE38D613}"/>
              </a:ext>
            </a:extLst>
          </p:cNvPr>
          <p:cNvSpPr txBox="1"/>
          <p:nvPr/>
        </p:nvSpPr>
        <p:spPr>
          <a:xfrm>
            <a:off x="2914690" y="3529867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C3300"/>
                </a:solidFill>
                <a:latin typeface="Twinkl" pitchFamily="2" charset="0"/>
              </a:rPr>
              <a:t>you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C6B572-8C22-45E7-9D0C-7257D7843D1D}"/>
              </a:ext>
            </a:extLst>
          </p:cNvPr>
          <p:cNvSpPr txBox="1"/>
          <p:nvPr/>
        </p:nvSpPr>
        <p:spPr>
          <a:xfrm>
            <a:off x="6022048" y="883266"/>
            <a:ext cx="1270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winkl" pitchFamily="2" charset="0"/>
              </a:rPr>
              <a:t>would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5677DF2-17E8-4A73-9ACC-4234B78CD0FD}"/>
              </a:ext>
            </a:extLst>
          </p:cNvPr>
          <p:cNvSpPr txBox="1"/>
          <p:nvPr/>
        </p:nvSpPr>
        <p:spPr>
          <a:xfrm>
            <a:off x="9055419" y="3484066"/>
            <a:ext cx="1270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winkl" pitchFamily="2" charset="0"/>
              </a:rPr>
              <a:t>were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895848-CC1A-4DF2-A811-96B68C9411B2}"/>
              </a:ext>
            </a:extLst>
          </p:cNvPr>
          <p:cNvSpPr txBox="1"/>
          <p:nvPr/>
        </p:nvSpPr>
        <p:spPr>
          <a:xfrm>
            <a:off x="888601" y="3994483"/>
            <a:ext cx="1270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winkl" pitchFamily="2" charset="0"/>
              </a:rPr>
              <a:t>does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B023BE-177E-4B12-AAC7-8F65FA146239}"/>
              </a:ext>
            </a:extLst>
          </p:cNvPr>
          <p:cNvSpPr txBox="1"/>
          <p:nvPr/>
        </p:nvSpPr>
        <p:spPr>
          <a:xfrm>
            <a:off x="6827353" y="2281687"/>
            <a:ext cx="1270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winkl" pitchFamily="2" charset="0"/>
              </a:rPr>
              <a:t>many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D343D93-215F-4046-9016-57FA92B475F2}"/>
              </a:ext>
            </a:extLst>
          </p:cNvPr>
          <p:cNvSpPr txBox="1"/>
          <p:nvPr/>
        </p:nvSpPr>
        <p:spPr>
          <a:xfrm>
            <a:off x="914386" y="1022077"/>
            <a:ext cx="2931464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winkl" pitchFamily="2" charset="0"/>
              </a:rPr>
              <a:t>Find all 15 of the hidden words to become the Common Word King. </a:t>
            </a:r>
          </a:p>
        </p:txBody>
      </p:sp>
      <p:pic>
        <p:nvPicPr>
          <p:cNvPr id="3" name="02 - I Just Can't Wait To Be King">
            <a:hlinkClick r:id="" action="ppaction://media"/>
            <a:extLst>
              <a:ext uri="{FF2B5EF4-FFF2-40B4-BE49-F238E27FC236}">
                <a16:creationId xmlns:a16="http://schemas.microsoft.com/office/drawing/2014/main" id="{32BC6FF8-408B-4336-8D3F-70CFDDF94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6995" y="61645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8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1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3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A New Ride: Part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4C4D3-7463-42D9-A6E2-815448A01EB5}"/>
              </a:ext>
            </a:extLst>
          </p:cNvPr>
          <p:cNvSpPr txBox="1"/>
          <p:nvPr/>
        </p:nvSpPr>
        <p:spPr>
          <a:xfrm>
            <a:off x="478717" y="1295849"/>
            <a:ext cx="107670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winkl" pitchFamily="2" charset="0"/>
              </a:rPr>
              <a:t>The year 2021 is </a:t>
            </a:r>
            <a:r>
              <a:rPr lang="en-GB" sz="3200" b="1" dirty="0">
                <a:latin typeface="Twinkl" pitchFamily="2" charset="0"/>
              </a:rPr>
              <a:t>Disneyland’s 50</a:t>
            </a:r>
            <a:r>
              <a:rPr lang="en-GB" sz="3200" b="1" baseline="30000" dirty="0">
                <a:latin typeface="Twinkl" pitchFamily="2" charset="0"/>
              </a:rPr>
              <a:t>th</a:t>
            </a:r>
            <a:r>
              <a:rPr lang="en-GB" sz="3200" b="1" dirty="0">
                <a:latin typeface="Twinkl" pitchFamily="2" charset="0"/>
              </a:rPr>
              <a:t> Anniversary!</a:t>
            </a:r>
            <a:r>
              <a:rPr lang="en-GB" sz="3200" dirty="0">
                <a:latin typeface="Twinkl" pitchFamily="2" charset="0"/>
              </a:rPr>
              <a:t> </a:t>
            </a:r>
          </a:p>
          <a:p>
            <a:r>
              <a:rPr lang="en-GB" sz="2800" dirty="0">
                <a:latin typeface="Twinkl" pitchFamily="2" charset="0"/>
              </a:rPr>
              <a:t>We’ve been asked to help design a new ride.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65236C-CA75-4A1C-AFD1-44D1A991EE23}"/>
              </a:ext>
            </a:extLst>
          </p:cNvPr>
          <p:cNvSpPr txBox="1"/>
          <p:nvPr/>
        </p:nvSpPr>
        <p:spPr>
          <a:xfrm>
            <a:off x="478717" y="2477270"/>
            <a:ext cx="5458059" cy="267765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28575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Think about: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Twinkl" pitchFamily="2" charset="0"/>
              </a:rPr>
              <a:t>What will it be named?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Twinkl" pitchFamily="2" charset="0"/>
              </a:rPr>
              <a:t>What movie is it based on?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Twinkl" pitchFamily="2" charset="0"/>
              </a:rPr>
              <a:t>Who will it be for? Young children, teenagers, adults?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Twinkl" pitchFamily="2" charset="0"/>
              </a:rPr>
              <a:t>What will it look like?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3DEF29-0C6F-46F4-A388-DB41994EF403}"/>
              </a:ext>
            </a:extLst>
          </p:cNvPr>
          <p:cNvSpPr txBox="1"/>
          <p:nvPr/>
        </p:nvSpPr>
        <p:spPr>
          <a:xfrm>
            <a:off x="478717" y="5405039"/>
            <a:ext cx="5458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Design your ride! You can draw or build this, you choose. </a:t>
            </a:r>
          </a:p>
        </p:txBody>
      </p:sp>
      <p:pic>
        <p:nvPicPr>
          <p:cNvPr id="5" name="Picture 4" descr="A picture containing grass, sitting, table, toy&#10;&#10;Description automatically generated">
            <a:extLst>
              <a:ext uri="{FF2B5EF4-FFF2-40B4-BE49-F238E27FC236}">
                <a16:creationId xmlns:a16="http://schemas.microsoft.com/office/drawing/2014/main" id="{601A241B-E3DF-4E4C-A77E-773B3026A8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733" y="4126780"/>
            <a:ext cx="1648055" cy="2152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A wooden table&#10;&#10;Description automatically generated">
            <a:extLst>
              <a:ext uri="{FF2B5EF4-FFF2-40B4-BE49-F238E27FC236}">
                <a16:creationId xmlns:a16="http://schemas.microsoft.com/office/drawing/2014/main" id="{D2978E32-2487-4B36-BBFE-06FA896007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085" y="4558753"/>
            <a:ext cx="1695687" cy="15337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 descr="A close up of an object&#10;&#10;Description automatically generated">
            <a:extLst>
              <a:ext uri="{FF2B5EF4-FFF2-40B4-BE49-F238E27FC236}">
                <a16:creationId xmlns:a16="http://schemas.microsoft.com/office/drawing/2014/main" id="{02762BB3-AB26-416C-954D-6D186FE89A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733" y="2202943"/>
            <a:ext cx="1667108" cy="17147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 descr="A person with collar shirt&#10;&#10;Description automatically generated">
            <a:extLst>
              <a:ext uri="{FF2B5EF4-FFF2-40B4-BE49-F238E27FC236}">
                <a16:creationId xmlns:a16="http://schemas.microsoft.com/office/drawing/2014/main" id="{D6E8DF09-F5FF-4AA0-9CB7-E5DB25F579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837" y="2395382"/>
            <a:ext cx="2012935" cy="18318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2" descr="Image result for disney logo">
            <a:extLst>
              <a:ext uri="{FF2B5EF4-FFF2-40B4-BE49-F238E27FC236}">
                <a16:creationId xmlns:a16="http://schemas.microsoft.com/office/drawing/2014/main" id="{8C299288-1E94-4CB5-A76A-08FF78214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32" y="82751"/>
            <a:ext cx="11811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 for disney logo">
            <a:extLst>
              <a:ext uri="{FF2B5EF4-FFF2-40B4-BE49-F238E27FC236}">
                <a16:creationId xmlns:a16="http://schemas.microsoft.com/office/drawing/2014/main" id="{F41A278E-737E-492B-99EF-36498C164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287" y="36859"/>
            <a:ext cx="11811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94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3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A New Ride: Part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4C4D3-7463-42D9-A6E2-815448A01EB5}"/>
              </a:ext>
            </a:extLst>
          </p:cNvPr>
          <p:cNvSpPr txBox="1"/>
          <p:nvPr/>
        </p:nvSpPr>
        <p:spPr>
          <a:xfrm>
            <a:off x="478717" y="1263851"/>
            <a:ext cx="7327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Create a poster to advertise your new ride.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65236C-CA75-4A1C-AFD1-44D1A991EE23}"/>
              </a:ext>
            </a:extLst>
          </p:cNvPr>
          <p:cNvSpPr txBox="1"/>
          <p:nvPr/>
        </p:nvSpPr>
        <p:spPr>
          <a:xfrm>
            <a:off x="478717" y="1787071"/>
            <a:ext cx="10875083" cy="954107"/>
          </a:xfrm>
          <a:prstGeom prst="rect">
            <a:avLst/>
          </a:prstGeom>
          <a:noFill/>
          <a:ln w="28575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Remember to include: Price, height limits and any safety rules.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Twinkl" pitchFamily="2" charset="0"/>
            </a:endParaRPr>
          </a:p>
        </p:txBody>
      </p:sp>
      <p:pic>
        <p:nvPicPr>
          <p:cNvPr id="4" name="Picture 3" descr="A picture containing toy, cake, birthday, looking&#10;&#10;Description automatically generated">
            <a:extLst>
              <a:ext uri="{FF2B5EF4-FFF2-40B4-BE49-F238E27FC236}">
                <a16:creationId xmlns:a16="http://schemas.microsoft.com/office/drawing/2014/main" id="{52FAADE5-2A82-4C91-9E34-45FCF638E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741178"/>
            <a:ext cx="8534400" cy="3488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458" name="Picture 2" descr="Image result for disney logo">
            <a:extLst>
              <a:ext uri="{FF2B5EF4-FFF2-40B4-BE49-F238E27FC236}">
                <a16:creationId xmlns:a16="http://schemas.microsoft.com/office/drawing/2014/main" id="{8E420EAC-D670-44F9-A3CC-6498268CA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32" y="82751"/>
            <a:ext cx="11811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disney logo">
            <a:extLst>
              <a:ext uri="{FF2B5EF4-FFF2-40B4-BE49-F238E27FC236}">
                <a16:creationId xmlns:a16="http://schemas.microsoft.com/office/drawing/2014/main" id="{CE32A5D1-94A1-494D-94A9-A333CD1A2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474" y="82751"/>
            <a:ext cx="11811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25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op 10 Lowest Crowd Times Of The Year At Disney World! – Nerdism">
            <a:extLst>
              <a:ext uri="{FF2B5EF4-FFF2-40B4-BE49-F238E27FC236}">
                <a16:creationId xmlns:a16="http://schemas.microsoft.com/office/drawing/2014/main" id="{FDAB42AD-64D6-4A22-A43E-A0C631ECA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F62CBFC-2308-41B5-90C9-7F6825D512AC}"/>
              </a:ext>
            </a:extLst>
          </p:cNvPr>
          <p:cNvSpPr txBox="1">
            <a:spLocks/>
          </p:cNvSpPr>
          <p:nvPr/>
        </p:nvSpPr>
        <p:spPr>
          <a:xfrm>
            <a:off x="233082" y="241010"/>
            <a:ext cx="2700000" cy="2700000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000" b="1" dirty="0">
                <a:solidFill>
                  <a:srgbClr val="262626"/>
                </a:solidFill>
                <a:latin typeface="Twinkl" pitchFamily="2" charset="0"/>
              </a:rPr>
              <a:t>We hope you all enjoyed Day 4 of  your trip to Disney World!</a:t>
            </a:r>
            <a:br>
              <a:rPr lang="en-US" sz="3000" b="1" dirty="0">
                <a:solidFill>
                  <a:srgbClr val="262626"/>
                </a:solidFill>
                <a:latin typeface="Twinkl" pitchFamily="2" charset="0"/>
              </a:rPr>
            </a:br>
            <a:endParaRPr lang="en-US" sz="3200" dirty="0">
              <a:solidFill>
                <a:srgbClr val="262626"/>
              </a:solidFill>
              <a:latin typeface="Twinkl" pitchFamily="2" charset="0"/>
            </a:endParaRPr>
          </a:p>
          <a:p>
            <a:pPr algn="ctr">
              <a:spcAft>
                <a:spcPts val="600"/>
              </a:spcAft>
            </a:pPr>
            <a:r>
              <a:rPr lang="en-US" sz="1900" dirty="0">
                <a:solidFill>
                  <a:srgbClr val="262626"/>
                </a:solidFill>
                <a:latin typeface="Twinkl" pitchFamily="2" charset="0"/>
              </a:rPr>
              <a:t>Mr Hay &amp; Mrs Kerr</a:t>
            </a:r>
          </a:p>
          <a:p>
            <a:pPr algn="ctr">
              <a:spcAft>
                <a:spcPts val="600"/>
              </a:spcAft>
            </a:pPr>
            <a:r>
              <a:rPr lang="en-US" sz="1900" dirty="0">
                <a:solidFill>
                  <a:srgbClr val="262626"/>
                </a:solidFill>
                <a:latin typeface="Twinkl" pitchFamily="2" charset="0"/>
                <a:sym typeface="Wingdings" panose="05000000000000000000" pitchFamily="2" charset="2"/>
              </a:rPr>
              <a:t> </a:t>
            </a:r>
            <a:endParaRPr lang="en-US" sz="1700" dirty="0">
              <a:solidFill>
                <a:srgbClr val="262626"/>
              </a:solidFill>
              <a:latin typeface="Twinkl" pitchFamily="2" charset="0"/>
            </a:endParaRPr>
          </a:p>
        </p:txBody>
      </p:sp>
      <p:pic>
        <p:nvPicPr>
          <p:cNvPr id="3" name="01 When You Wish Upon a Star">
            <a:hlinkClick r:id="" action="ppaction://media"/>
            <a:extLst>
              <a:ext uri="{FF2B5EF4-FFF2-40B4-BE49-F238E27FC236}">
                <a16:creationId xmlns:a16="http://schemas.microsoft.com/office/drawing/2014/main" id="{A7C896DA-4416-4EFD-8F10-335453E9D9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4020.3125"/>
                  <p14:fade out="1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8327" y="6075218"/>
            <a:ext cx="568036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6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07A9E5E3DD864CAABC80E51705430B" ma:contentTypeVersion="13" ma:contentTypeDescription="Create a new document." ma:contentTypeScope="" ma:versionID="3edd033f9f5ce1174e09a2b803e79c8f">
  <xsd:schema xmlns:xsd="http://www.w3.org/2001/XMLSchema" xmlns:xs="http://www.w3.org/2001/XMLSchema" xmlns:p="http://schemas.microsoft.com/office/2006/metadata/properties" xmlns:ns3="44d1fc6c-dfa2-4477-9998-e143f44db6c0" xmlns:ns4="3e0c2aa1-03cc-4043-83a2-3c42d9d3f7da" targetNamespace="http://schemas.microsoft.com/office/2006/metadata/properties" ma:root="true" ma:fieldsID="671c02a7ce3e8065150938f95a8b9e7a" ns3:_="" ns4:_="">
    <xsd:import namespace="44d1fc6c-dfa2-4477-9998-e143f44db6c0"/>
    <xsd:import namespace="3e0c2aa1-03cc-4043-83a2-3c42d9d3f7d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d1fc6c-dfa2-4477-9998-e143f44db6c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0c2aa1-03cc-4043-83a2-3c42d9d3f7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FE6B05-2E43-4F17-9E16-7B3C7AAF18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BDBC70-6F15-4327-97C3-0E60FB5E6873}">
  <ds:schemaRefs>
    <ds:schemaRef ds:uri="http://purl.org/dc/terms/"/>
    <ds:schemaRef ds:uri="http://schemas.openxmlformats.org/package/2006/metadata/core-properties"/>
    <ds:schemaRef ds:uri="44d1fc6c-dfa2-4477-9998-e143f44db6c0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3e0c2aa1-03cc-4043-83a2-3c42d9d3f7da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D55A6B1-854B-49C3-99B0-10FBC2A00A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d1fc6c-dfa2-4477-9998-e143f44db6c0"/>
    <ds:schemaRef ds:uri="3e0c2aa1-03cc-4043-83a2-3c42d9d3f7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297</Words>
  <Application>Microsoft Office PowerPoint</Application>
  <PresentationFormat>Widescreen</PresentationFormat>
  <Paragraphs>61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Sassoon Infant Std</vt:lpstr>
      <vt:lpstr>Twinkl</vt:lpstr>
      <vt:lpstr>Office Theme</vt:lpstr>
      <vt:lpstr>Virtual Disney Trip - Thursday</vt:lpstr>
      <vt:lpstr>Day 4</vt:lpstr>
      <vt:lpstr>Numeracy: Ride Time!</vt:lpstr>
      <vt:lpstr>The Common Word King</vt:lpstr>
      <vt:lpstr>A New Ride: Part 1</vt:lpstr>
      <vt:lpstr>A New Ride: Part 2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Disney Trip</dc:title>
  <dc:creator>Emily Imray</dc:creator>
  <cp:lastModifiedBy>Take A Bow Musical Theatre CIC</cp:lastModifiedBy>
  <cp:revision>3</cp:revision>
  <dcterms:created xsi:type="dcterms:W3CDTF">2020-06-12T09:47:59Z</dcterms:created>
  <dcterms:modified xsi:type="dcterms:W3CDTF">2020-06-21T14:16:08Z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0x0101004207A9E5E3DD864CAABC80E51705430B</vt:lpwstr>
  </property>
</Properties>
</file>