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handoutMasterIdLst>
    <p:handoutMasterId r:id="rId14"/>
  </p:handoutMasterIdLst>
  <p:sldIdLst>
    <p:sldId id="256" r:id="rId2"/>
    <p:sldId id="257" r:id="rId3"/>
    <p:sldId id="269" r:id="rId4"/>
    <p:sldId id="259" r:id="rId5"/>
    <p:sldId id="260" r:id="rId6"/>
    <p:sldId id="263" r:id="rId7"/>
    <p:sldId id="264" r:id="rId8"/>
    <p:sldId id="265" r:id="rId9"/>
    <p:sldId id="266" r:id="rId10"/>
    <p:sldId id="270" r:id="rId11"/>
    <p:sldId id="267" r:id="rId12"/>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B3C1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301B821-A1FF-4177-AEE7-76D212191A0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9" d="100"/>
          <a:sy n="69" d="100"/>
        </p:scale>
        <p:origin x="564" y="44"/>
      </p:cViewPr>
      <p:guideLst/>
    </p:cSldViewPr>
  </p:slideViewPr>
  <p:notesTextViewPr>
    <p:cViewPr>
      <p:scale>
        <a:sx n="1" d="1"/>
        <a:sy n="1" d="1"/>
      </p:scale>
      <p:origin x="0" y="0"/>
    </p:cViewPr>
  </p:notesTextViewPr>
  <p:notesViewPr>
    <p:cSldViewPr snapToGrid="0">
      <p:cViewPr varScale="1">
        <p:scale>
          <a:sx n="65" d="100"/>
          <a:sy n="65" d="100"/>
        </p:scale>
        <p:origin x="2784"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DDEAAE-DE55-45A3-A4F7-3874E0140D37}" type="doc">
      <dgm:prSet loTypeId="urn:microsoft.com/office/officeart/2009/3/layout/StepUpProcess" loCatId="process" qsTypeId="urn:microsoft.com/office/officeart/2005/8/quickstyle/simple1" qsCatId="simple" csTypeId="urn:microsoft.com/office/officeart/2005/8/colors/accent1_4" csCatId="accent1" phldr="1"/>
      <dgm:spPr/>
      <dgm:t>
        <a:bodyPr/>
        <a:lstStyle/>
        <a:p>
          <a:endParaRPr lang="en-US"/>
        </a:p>
      </dgm:t>
    </dgm:pt>
    <dgm:pt modelId="{E4D23657-D1E8-4B22-974B-8DC90813F51B}">
      <dgm:prSet phldrT="[Text]" custT="1"/>
      <dgm:spPr/>
      <dgm:t>
        <a:bodyPr/>
        <a:lstStyle/>
        <a:p>
          <a:r>
            <a:rPr lang="en-US" sz="2500" b="0" u="sng" dirty="0" smtClean="0">
              <a:solidFill>
                <a:srgbClr val="00B050"/>
              </a:solidFill>
              <a:latin typeface="Comic Sans MS" panose="030F0702030302020204" pitchFamily="66" charset="0"/>
            </a:rPr>
            <a:t>Theme 1: </a:t>
          </a:r>
        </a:p>
        <a:p>
          <a:r>
            <a:rPr lang="en-US" sz="2500" b="0" dirty="0" smtClean="0">
              <a:solidFill>
                <a:srgbClr val="00B050"/>
              </a:solidFill>
              <a:latin typeface="Comic Sans MS" panose="030F0702030302020204" pitchFamily="66" charset="0"/>
            </a:rPr>
            <a:t>Saving Energy</a:t>
          </a:r>
          <a:endParaRPr lang="en-US" sz="2500" b="0" dirty="0">
            <a:solidFill>
              <a:srgbClr val="00B050"/>
            </a:solidFill>
            <a:latin typeface="Comic Sans MS" panose="030F0702030302020204" pitchFamily="66" charset="0"/>
          </a:endParaRPr>
        </a:p>
      </dgm:t>
    </dgm:pt>
    <dgm:pt modelId="{89EF0911-2234-42D0-AEF3-7FADAFD12999}" type="parTrans" cxnId="{99F95D8E-A851-4953-A3C5-9BF7753ED9FA}">
      <dgm:prSet/>
      <dgm:spPr/>
      <dgm:t>
        <a:bodyPr/>
        <a:lstStyle/>
        <a:p>
          <a:endParaRPr lang="en-US"/>
        </a:p>
      </dgm:t>
    </dgm:pt>
    <dgm:pt modelId="{529487B0-19AA-4AAC-8F83-CF2C113EB84D}" type="sibTrans" cxnId="{99F95D8E-A851-4953-A3C5-9BF7753ED9FA}">
      <dgm:prSet/>
      <dgm:spPr/>
      <dgm:t>
        <a:bodyPr/>
        <a:lstStyle/>
        <a:p>
          <a:endParaRPr lang="en-US"/>
        </a:p>
      </dgm:t>
    </dgm:pt>
    <dgm:pt modelId="{15E11DBD-E9B5-4BCF-A56C-7AAE26CE30DC}">
      <dgm:prSet phldrT="[Text]" custT="1"/>
      <dgm:spPr/>
      <dgm:t>
        <a:bodyPr/>
        <a:lstStyle/>
        <a:p>
          <a:r>
            <a:rPr lang="en-US" sz="2500" u="sng" dirty="0" smtClean="0">
              <a:solidFill>
                <a:srgbClr val="00B050"/>
              </a:solidFill>
              <a:latin typeface="Comic Sans MS" panose="030F0702030302020204" pitchFamily="66" charset="0"/>
            </a:rPr>
            <a:t>Theme 3: </a:t>
          </a:r>
          <a:r>
            <a:rPr lang="en-US" sz="2500" dirty="0" smtClean="0">
              <a:solidFill>
                <a:srgbClr val="00B050"/>
              </a:solidFill>
              <a:latin typeface="Comic Sans MS" panose="030F0702030302020204" pitchFamily="66" charset="0"/>
            </a:rPr>
            <a:t>Natural Environment</a:t>
          </a:r>
          <a:endParaRPr lang="en-US" sz="2500" dirty="0">
            <a:solidFill>
              <a:srgbClr val="00B050"/>
            </a:solidFill>
            <a:latin typeface="Comic Sans MS" panose="030F0702030302020204" pitchFamily="66" charset="0"/>
          </a:endParaRPr>
        </a:p>
      </dgm:t>
    </dgm:pt>
    <dgm:pt modelId="{B7B43D5B-12E9-44B1-B818-4B50F6AD3C0A}" type="parTrans" cxnId="{5E0737F0-6DE4-4885-BC59-82E10D617E50}">
      <dgm:prSet/>
      <dgm:spPr/>
      <dgm:t>
        <a:bodyPr/>
        <a:lstStyle/>
        <a:p>
          <a:endParaRPr lang="en-US"/>
        </a:p>
      </dgm:t>
    </dgm:pt>
    <dgm:pt modelId="{329BDEDB-415B-4AB3-B964-E819D0C56DBB}" type="sibTrans" cxnId="{5E0737F0-6DE4-4885-BC59-82E10D617E50}">
      <dgm:prSet/>
      <dgm:spPr/>
      <dgm:t>
        <a:bodyPr/>
        <a:lstStyle/>
        <a:p>
          <a:endParaRPr lang="en-US"/>
        </a:p>
      </dgm:t>
    </dgm:pt>
    <dgm:pt modelId="{EF034794-D109-40B6-8FA2-8971C3123AB6}">
      <dgm:prSet phldrT="[Text]" custT="1"/>
      <dgm:spPr/>
      <dgm:t>
        <a:bodyPr/>
        <a:lstStyle/>
        <a:p>
          <a:r>
            <a:rPr lang="en-US" sz="2500" b="0" u="sng" dirty="0" smtClean="0">
              <a:solidFill>
                <a:srgbClr val="00B050"/>
              </a:solidFill>
              <a:latin typeface="Comic Sans MS" panose="030F0702030302020204" pitchFamily="66" charset="0"/>
            </a:rPr>
            <a:t>Theme 2:</a:t>
          </a:r>
        </a:p>
        <a:p>
          <a:r>
            <a:rPr lang="en-US" sz="2500" b="0" dirty="0" smtClean="0">
              <a:solidFill>
                <a:srgbClr val="00B050"/>
              </a:solidFill>
              <a:latin typeface="Comic Sans MS" panose="030F0702030302020204" pitchFamily="66" charset="0"/>
            </a:rPr>
            <a:t>Reducing Waste</a:t>
          </a:r>
          <a:endParaRPr lang="en-US" sz="2500" b="0" dirty="0">
            <a:solidFill>
              <a:srgbClr val="00B050"/>
            </a:solidFill>
            <a:latin typeface="Comic Sans MS" panose="030F0702030302020204" pitchFamily="66" charset="0"/>
          </a:endParaRPr>
        </a:p>
      </dgm:t>
    </dgm:pt>
    <dgm:pt modelId="{CDDFC891-FC62-4131-A642-2D94388BCCE2}" type="sibTrans" cxnId="{80FF73C0-9BCD-436E-A85B-D6D7D322462C}">
      <dgm:prSet/>
      <dgm:spPr/>
      <dgm:t>
        <a:bodyPr/>
        <a:lstStyle/>
        <a:p>
          <a:endParaRPr lang="en-US"/>
        </a:p>
      </dgm:t>
    </dgm:pt>
    <dgm:pt modelId="{64D09C75-3D44-4CEF-9459-5C91DB44A9EA}" type="parTrans" cxnId="{80FF73C0-9BCD-436E-A85B-D6D7D322462C}">
      <dgm:prSet/>
      <dgm:spPr/>
      <dgm:t>
        <a:bodyPr/>
        <a:lstStyle/>
        <a:p>
          <a:endParaRPr lang="en-US"/>
        </a:p>
      </dgm:t>
    </dgm:pt>
    <dgm:pt modelId="{EB3CB291-E23A-4667-A32E-A640A76557A1}" type="pres">
      <dgm:prSet presAssocID="{41DDEAAE-DE55-45A3-A4F7-3874E0140D37}" presName="rootnode" presStyleCnt="0">
        <dgm:presLayoutVars>
          <dgm:chMax/>
          <dgm:chPref/>
          <dgm:dir/>
          <dgm:animLvl val="lvl"/>
        </dgm:presLayoutVars>
      </dgm:prSet>
      <dgm:spPr/>
      <dgm:t>
        <a:bodyPr/>
        <a:lstStyle/>
        <a:p>
          <a:endParaRPr lang="en-US"/>
        </a:p>
      </dgm:t>
    </dgm:pt>
    <dgm:pt modelId="{01035298-0CF7-4145-8EE2-24DBFEAF33BB}" type="pres">
      <dgm:prSet presAssocID="{E4D23657-D1E8-4B22-974B-8DC90813F51B}" presName="composite" presStyleCnt="0"/>
      <dgm:spPr/>
      <dgm:t>
        <a:bodyPr/>
        <a:lstStyle/>
        <a:p>
          <a:endParaRPr lang="en-US"/>
        </a:p>
      </dgm:t>
    </dgm:pt>
    <dgm:pt modelId="{21E1F518-1190-4883-914B-1FB66E6D3A63}" type="pres">
      <dgm:prSet presAssocID="{E4D23657-D1E8-4B22-974B-8DC90813F51B}" presName="LShape" presStyleLbl="alignNode1" presStyleIdx="0" presStyleCnt="5"/>
      <dgm:spPr/>
      <dgm:t>
        <a:bodyPr/>
        <a:lstStyle/>
        <a:p>
          <a:endParaRPr lang="en-US"/>
        </a:p>
      </dgm:t>
    </dgm:pt>
    <dgm:pt modelId="{80B372F1-8EF3-4532-ACC6-E65E1D63ACA2}" type="pres">
      <dgm:prSet presAssocID="{E4D23657-D1E8-4B22-974B-8DC90813F51B}" presName="ParentText" presStyleLbl="revTx" presStyleIdx="0" presStyleCnt="3" custScaleX="104011">
        <dgm:presLayoutVars>
          <dgm:chMax val="0"/>
          <dgm:chPref val="0"/>
          <dgm:bulletEnabled val="1"/>
        </dgm:presLayoutVars>
      </dgm:prSet>
      <dgm:spPr/>
      <dgm:t>
        <a:bodyPr/>
        <a:lstStyle/>
        <a:p>
          <a:endParaRPr lang="en-US"/>
        </a:p>
      </dgm:t>
    </dgm:pt>
    <dgm:pt modelId="{B746139E-4627-4CCC-9299-5653D77ED24D}" type="pres">
      <dgm:prSet presAssocID="{E4D23657-D1E8-4B22-974B-8DC90813F51B}" presName="Triangle" presStyleLbl="alignNode1" presStyleIdx="1" presStyleCnt="5"/>
      <dgm:spPr/>
      <dgm:t>
        <a:bodyPr/>
        <a:lstStyle/>
        <a:p>
          <a:endParaRPr lang="en-US"/>
        </a:p>
      </dgm:t>
    </dgm:pt>
    <dgm:pt modelId="{780BC64D-2F67-498A-99F6-7EB28080D705}" type="pres">
      <dgm:prSet presAssocID="{529487B0-19AA-4AAC-8F83-CF2C113EB84D}" presName="sibTrans" presStyleCnt="0"/>
      <dgm:spPr/>
      <dgm:t>
        <a:bodyPr/>
        <a:lstStyle/>
        <a:p>
          <a:endParaRPr lang="en-US"/>
        </a:p>
      </dgm:t>
    </dgm:pt>
    <dgm:pt modelId="{68E230FA-2656-4C78-B827-58AFD214F445}" type="pres">
      <dgm:prSet presAssocID="{529487B0-19AA-4AAC-8F83-CF2C113EB84D}" presName="space" presStyleCnt="0"/>
      <dgm:spPr/>
      <dgm:t>
        <a:bodyPr/>
        <a:lstStyle/>
        <a:p>
          <a:endParaRPr lang="en-US"/>
        </a:p>
      </dgm:t>
    </dgm:pt>
    <dgm:pt modelId="{B07824BD-C1CB-4098-8E38-D3E1F721DF31}" type="pres">
      <dgm:prSet presAssocID="{EF034794-D109-40B6-8FA2-8971C3123AB6}" presName="composite" presStyleCnt="0"/>
      <dgm:spPr/>
      <dgm:t>
        <a:bodyPr/>
        <a:lstStyle/>
        <a:p>
          <a:endParaRPr lang="en-US"/>
        </a:p>
      </dgm:t>
    </dgm:pt>
    <dgm:pt modelId="{85769F8C-5820-4CB5-B01D-69A648973D8F}" type="pres">
      <dgm:prSet presAssocID="{EF034794-D109-40B6-8FA2-8971C3123AB6}" presName="LShape" presStyleLbl="alignNode1" presStyleIdx="2" presStyleCnt="5"/>
      <dgm:spPr/>
      <dgm:t>
        <a:bodyPr/>
        <a:lstStyle/>
        <a:p>
          <a:endParaRPr lang="en-US"/>
        </a:p>
      </dgm:t>
    </dgm:pt>
    <dgm:pt modelId="{18F7A15A-3ED1-4A32-B700-36B8D6BBE441}" type="pres">
      <dgm:prSet presAssocID="{EF034794-D109-40B6-8FA2-8971C3123AB6}" presName="ParentText" presStyleLbl="revTx" presStyleIdx="1" presStyleCnt="3">
        <dgm:presLayoutVars>
          <dgm:chMax val="0"/>
          <dgm:chPref val="0"/>
          <dgm:bulletEnabled val="1"/>
        </dgm:presLayoutVars>
      </dgm:prSet>
      <dgm:spPr/>
      <dgm:t>
        <a:bodyPr/>
        <a:lstStyle/>
        <a:p>
          <a:endParaRPr lang="en-US"/>
        </a:p>
      </dgm:t>
    </dgm:pt>
    <dgm:pt modelId="{F6F2BEFC-1674-4E8D-98FF-DE4432BB887C}" type="pres">
      <dgm:prSet presAssocID="{EF034794-D109-40B6-8FA2-8971C3123AB6}" presName="Triangle" presStyleLbl="alignNode1" presStyleIdx="3" presStyleCnt="5"/>
      <dgm:spPr/>
      <dgm:t>
        <a:bodyPr/>
        <a:lstStyle/>
        <a:p>
          <a:endParaRPr lang="en-US"/>
        </a:p>
      </dgm:t>
    </dgm:pt>
    <dgm:pt modelId="{E26373E0-D095-405B-9F4A-CC7FBB5BEBD2}" type="pres">
      <dgm:prSet presAssocID="{CDDFC891-FC62-4131-A642-2D94388BCCE2}" presName="sibTrans" presStyleCnt="0"/>
      <dgm:spPr/>
      <dgm:t>
        <a:bodyPr/>
        <a:lstStyle/>
        <a:p>
          <a:endParaRPr lang="en-US"/>
        </a:p>
      </dgm:t>
    </dgm:pt>
    <dgm:pt modelId="{8B10941C-73F0-477C-9F3D-EB0A4525ACBE}" type="pres">
      <dgm:prSet presAssocID="{CDDFC891-FC62-4131-A642-2D94388BCCE2}" presName="space" presStyleCnt="0"/>
      <dgm:spPr/>
      <dgm:t>
        <a:bodyPr/>
        <a:lstStyle/>
        <a:p>
          <a:endParaRPr lang="en-US"/>
        </a:p>
      </dgm:t>
    </dgm:pt>
    <dgm:pt modelId="{DF2F85E9-6BAE-40EA-8F18-DAFCA3EFFB69}" type="pres">
      <dgm:prSet presAssocID="{15E11DBD-E9B5-4BCF-A56C-7AAE26CE30DC}" presName="composite" presStyleCnt="0"/>
      <dgm:spPr/>
      <dgm:t>
        <a:bodyPr/>
        <a:lstStyle/>
        <a:p>
          <a:endParaRPr lang="en-US"/>
        </a:p>
      </dgm:t>
    </dgm:pt>
    <dgm:pt modelId="{A5E67CF4-39ED-4CC8-A27F-E45EA5D3AC44}" type="pres">
      <dgm:prSet presAssocID="{15E11DBD-E9B5-4BCF-A56C-7AAE26CE30DC}" presName="LShape" presStyleLbl="alignNode1" presStyleIdx="4" presStyleCnt="5"/>
      <dgm:spPr/>
      <dgm:t>
        <a:bodyPr/>
        <a:lstStyle/>
        <a:p>
          <a:endParaRPr lang="en-US"/>
        </a:p>
      </dgm:t>
    </dgm:pt>
    <dgm:pt modelId="{F0124EB5-2136-46F3-B2F4-41A5196C24A0}" type="pres">
      <dgm:prSet presAssocID="{15E11DBD-E9B5-4BCF-A56C-7AAE26CE30DC}" presName="ParentText" presStyleLbl="revTx" presStyleIdx="2" presStyleCnt="3" custScaleX="97091">
        <dgm:presLayoutVars>
          <dgm:chMax val="0"/>
          <dgm:chPref val="0"/>
          <dgm:bulletEnabled val="1"/>
        </dgm:presLayoutVars>
      </dgm:prSet>
      <dgm:spPr/>
      <dgm:t>
        <a:bodyPr/>
        <a:lstStyle/>
        <a:p>
          <a:endParaRPr lang="en-US"/>
        </a:p>
      </dgm:t>
    </dgm:pt>
  </dgm:ptLst>
  <dgm:cxnLst>
    <dgm:cxn modelId="{80FF73C0-9BCD-436E-A85B-D6D7D322462C}" srcId="{41DDEAAE-DE55-45A3-A4F7-3874E0140D37}" destId="{EF034794-D109-40B6-8FA2-8971C3123AB6}" srcOrd="1" destOrd="0" parTransId="{64D09C75-3D44-4CEF-9459-5C91DB44A9EA}" sibTransId="{CDDFC891-FC62-4131-A642-2D94388BCCE2}"/>
    <dgm:cxn modelId="{5E0737F0-6DE4-4885-BC59-82E10D617E50}" srcId="{41DDEAAE-DE55-45A3-A4F7-3874E0140D37}" destId="{15E11DBD-E9B5-4BCF-A56C-7AAE26CE30DC}" srcOrd="2" destOrd="0" parTransId="{B7B43D5B-12E9-44B1-B818-4B50F6AD3C0A}" sibTransId="{329BDEDB-415B-4AB3-B964-E819D0C56DBB}"/>
    <dgm:cxn modelId="{144D3C17-9BB9-4853-A637-BAE8CE37705E}" type="presOf" srcId="{EF034794-D109-40B6-8FA2-8971C3123AB6}" destId="{18F7A15A-3ED1-4A32-B700-36B8D6BBE441}" srcOrd="0" destOrd="0" presId="urn:microsoft.com/office/officeart/2009/3/layout/StepUpProcess"/>
    <dgm:cxn modelId="{2607AFFA-E9F8-4160-9AE4-19F4DB2B71C9}" type="presOf" srcId="{41DDEAAE-DE55-45A3-A4F7-3874E0140D37}" destId="{EB3CB291-E23A-4667-A32E-A640A76557A1}" srcOrd="0" destOrd="0" presId="urn:microsoft.com/office/officeart/2009/3/layout/StepUpProcess"/>
    <dgm:cxn modelId="{99F95D8E-A851-4953-A3C5-9BF7753ED9FA}" srcId="{41DDEAAE-DE55-45A3-A4F7-3874E0140D37}" destId="{E4D23657-D1E8-4B22-974B-8DC90813F51B}" srcOrd="0" destOrd="0" parTransId="{89EF0911-2234-42D0-AEF3-7FADAFD12999}" sibTransId="{529487B0-19AA-4AAC-8F83-CF2C113EB84D}"/>
    <dgm:cxn modelId="{A98402AF-AFAB-470F-9C97-EF1C509D8499}" type="presOf" srcId="{15E11DBD-E9B5-4BCF-A56C-7AAE26CE30DC}" destId="{F0124EB5-2136-46F3-B2F4-41A5196C24A0}" srcOrd="0" destOrd="0" presId="urn:microsoft.com/office/officeart/2009/3/layout/StepUpProcess"/>
    <dgm:cxn modelId="{B9285067-C906-4FDE-AAAC-9EE99F7669E3}" type="presOf" srcId="{E4D23657-D1E8-4B22-974B-8DC90813F51B}" destId="{80B372F1-8EF3-4532-ACC6-E65E1D63ACA2}" srcOrd="0" destOrd="0" presId="urn:microsoft.com/office/officeart/2009/3/layout/StepUpProcess"/>
    <dgm:cxn modelId="{D3BFF791-8D8E-4FBF-9F59-1FB887121875}" type="presParOf" srcId="{EB3CB291-E23A-4667-A32E-A640A76557A1}" destId="{01035298-0CF7-4145-8EE2-24DBFEAF33BB}" srcOrd="0" destOrd="0" presId="urn:microsoft.com/office/officeart/2009/3/layout/StepUpProcess"/>
    <dgm:cxn modelId="{AFA2BCAD-2F0B-4C3E-86A6-55A260AD16B0}" type="presParOf" srcId="{01035298-0CF7-4145-8EE2-24DBFEAF33BB}" destId="{21E1F518-1190-4883-914B-1FB66E6D3A63}" srcOrd="0" destOrd="0" presId="urn:microsoft.com/office/officeart/2009/3/layout/StepUpProcess"/>
    <dgm:cxn modelId="{AF2B8620-9DC0-4A87-9014-D45C2D1F8B38}" type="presParOf" srcId="{01035298-0CF7-4145-8EE2-24DBFEAF33BB}" destId="{80B372F1-8EF3-4532-ACC6-E65E1D63ACA2}" srcOrd="1" destOrd="0" presId="urn:microsoft.com/office/officeart/2009/3/layout/StepUpProcess"/>
    <dgm:cxn modelId="{4AA5420E-C2A1-4D24-A1DA-DA9E7976427D}" type="presParOf" srcId="{01035298-0CF7-4145-8EE2-24DBFEAF33BB}" destId="{B746139E-4627-4CCC-9299-5653D77ED24D}" srcOrd="2" destOrd="0" presId="urn:microsoft.com/office/officeart/2009/3/layout/StepUpProcess"/>
    <dgm:cxn modelId="{C3204B2A-D9EE-439E-BA61-A2C860BFF519}" type="presParOf" srcId="{EB3CB291-E23A-4667-A32E-A640A76557A1}" destId="{780BC64D-2F67-498A-99F6-7EB28080D705}" srcOrd="1" destOrd="0" presId="urn:microsoft.com/office/officeart/2009/3/layout/StepUpProcess"/>
    <dgm:cxn modelId="{49AEC91A-7C1D-4222-94BA-4D738F2D6C79}" type="presParOf" srcId="{780BC64D-2F67-498A-99F6-7EB28080D705}" destId="{68E230FA-2656-4C78-B827-58AFD214F445}" srcOrd="0" destOrd="0" presId="urn:microsoft.com/office/officeart/2009/3/layout/StepUpProcess"/>
    <dgm:cxn modelId="{B3ADA2AF-BE62-4C22-84A1-F4C5043918A4}" type="presParOf" srcId="{EB3CB291-E23A-4667-A32E-A640A76557A1}" destId="{B07824BD-C1CB-4098-8E38-D3E1F721DF31}" srcOrd="2" destOrd="0" presId="urn:microsoft.com/office/officeart/2009/3/layout/StepUpProcess"/>
    <dgm:cxn modelId="{D55AC698-F4A8-404D-94F4-78DB0A0637AF}" type="presParOf" srcId="{B07824BD-C1CB-4098-8E38-D3E1F721DF31}" destId="{85769F8C-5820-4CB5-B01D-69A648973D8F}" srcOrd="0" destOrd="0" presId="urn:microsoft.com/office/officeart/2009/3/layout/StepUpProcess"/>
    <dgm:cxn modelId="{6DF3D3A6-F203-4587-9E47-85B7CF8CB3D6}" type="presParOf" srcId="{B07824BD-C1CB-4098-8E38-D3E1F721DF31}" destId="{18F7A15A-3ED1-4A32-B700-36B8D6BBE441}" srcOrd="1" destOrd="0" presId="urn:microsoft.com/office/officeart/2009/3/layout/StepUpProcess"/>
    <dgm:cxn modelId="{B0900791-DD10-486B-8501-E09AD6094101}" type="presParOf" srcId="{B07824BD-C1CB-4098-8E38-D3E1F721DF31}" destId="{F6F2BEFC-1674-4E8D-98FF-DE4432BB887C}" srcOrd="2" destOrd="0" presId="urn:microsoft.com/office/officeart/2009/3/layout/StepUpProcess"/>
    <dgm:cxn modelId="{3EE6A66E-230B-46C6-B833-F1FB7D9677BB}" type="presParOf" srcId="{EB3CB291-E23A-4667-A32E-A640A76557A1}" destId="{E26373E0-D095-405B-9F4A-CC7FBB5BEBD2}" srcOrd="3" destOrd="0" presId="urn:microsoft.com/office/officeart/2009/3/layout/StepUpProcess"/>
    <dgm:cxn modelId="{3C46AB4C-8FD6-4F18-89B0-206793A671D9}" type="presParOf" srcId="{E26373E0-D095-405B-9F4A-CC7FBB5BEBD2}" destId="{8B10941C-73F0-477C-9F3D-EB0A4525ACBE}" srcOrd="0" destOrd="0" presId="urn:microsoft.com/office/officeart/2009/3/layout/StepUpProcess"/>
    <dgm:cxn modelId="{BD02CC66-E7B8-4247-B83C-1E49E3A3190F}" type="presParOf" srcId="{EB3CB291-E23A-4667-A32E-A640A76557A1}" destId="{DF2F85E9-6BAE-40EA-8F18-DAFCA3EFFB69}" srcOrd="4" destOrd="0" presId="urn:microsoft.com/office/officeart/2009/3/layout/StepUpProcess"/>
    <dgm:cxn modelId="{73FD8DEB-3FA4-428D-8D3F-4FFB6F588D0C}" type="presParOf" srcId="{DF2F85E9-6BAE-40EA-8F18-DAFCA3EFFB69}" destId="{A5E67CF4-39ED-4CC8-A27F-E45EA5D3AC44}" srcOrd="0" destOrd="0" presId="urn:microsoft.com/office/officeart/2009/3/layout/StepUpProcess"/>
    <dgm:cxn modelId="{1D96201E-2684-4A2C-ABB0-E762F06034DB}" type="presParOf" srcId="{DF2F85E9-6BAE-40EA-8F18-DAFCA3EFFB69}" destId="{F0124EB5-2136-46F3-B2F4-41A5196C24A0}"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E1F518-1190-4883-914B-1FB66E6D3A63}">
      <dsp:nvSpPr>
        <dsp:cNvPr id="0" name=""/>
        <dsp:cNvSpPr/>
      </dsp:nvSpPr>
      <dsp:spPr>
        <a:xfrm rot="5400000">
          <a:off x="970751" y="1095262"/>
          <a:ext cx="1889920" cy="3144785"/>
        </a:xfrm>
        <a:prstGeom prst="corner">
          <a:avLst>
            <a:gd name="adj1" fmla="val 16120"/>
            <a:gd name="adj2" fmla="val 16110"/>
          </a:avLst>
        </a:prstGeom>
        <a:solidFill>
          <a:schemeClr val="accent1">
            <a:shade val="50000"/>
            <a:hueOff val="0"/>
            <a:satOff val="0"/>
            <a:lumOff val="0"/>
            <a:alphaOff val="0"/>
          </a:schemeClr>
        </a:solidFill>
        <a:ln w="12700" cap="flat" cmpd="sng" algn="ctr">
          <a:solidFill>
            <a:schemeClr val="accent1">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0B372F1-8EF3-4532-ACC6-E65E1D63ACA2}">
      <dsp:nvSpPr>
        <dsp:cNvPr id="0" name=""/>
        <dsp:cNvSpPr/>
      </dsp:nvSpPr>
      <dsp:spPr>
        <a:xfrm>
          <a:off x="598338" y="2034875"/>
          <a:ext cx="2953007" cy="24886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lvl="0" algn="l" defTabSz="1111250">
            <a:lnSpc>
              <a:spcPct val="90000"/>
            </a:lnSpc>
            <a:spcBef>
              <a:spcPct val="0"/>
            </a:spcBef>
            <a:spcAft>
              <a:spcPct val="35000"/>
            </a:spcAft>
          </a:pPr>
          <a:r>
            <a:rPr lang="en-US" sz="2500" b="0" u="sng" kern="1200" dirty="0" smtClean="0">
              <a:solidFill>
                <a:srgbClr val="00B050"/>
              </a:solidFill>
              <a:latin typeface="Comic Sans MS" panose="030F0702030302020204" pitchFamily="66" charset="0"/>
            </a:rPr>
            <a:t>Theme 1: </a:t>
          </a:r>
        </a:p>
        <a:p>
          <a:pPr lvl="0" algn="l" defTabSz="1111250">
            <a:lnSpc>
              <a:spcPct val="90000"/>
            </a:lnSpc>
            <a:spcBef>
              <a:spcPct val="0"/>
            </a:spcBef>
            <a:spcAft>
              <a:spcPct val="35000"/>
            </a:spcAft>
          </a:pPr>
          <a:r>
            <a:rPr lang="en-US" sz="2500" b="0" kern="1200" dirty="0" smtClean="0">
              <a:solidFill>
                <a:srgbClr val="00B050"/>
              </a:solidFill>
              <a:latin typeface="Comic Sans MS" panose="030F0702030302020204" pitchFamily="66" charset="0"/>
            </a:rPr>
            <a:t>Saving Energy</a:t>
          </a:r>
          <a:endParaRPr lang="en-US" sz="2500" b="0" kern="1200" dirty="0">
            <a:solidFill>
              <a:srgbClr val="00B050"/>
            </a:solidFill>
            <a:latin typeface="Comic Sans MS" panose="030F0702030302020204" pitchFamily="66" charset="0"/>
          </a:endParaRPr>
        </a:p>
      </dsp:txBody>
      <dsp:txXfrm>
        <a:off x="598338" y="2034875"/>
        <a:ext cx="2953007" cy="2488663"/>
      </dsp:txXfrm>
    </dsp:sp>
    <dsp:sp modelId="{B746139E-4627-4CCC-9299-5653D77ED24D}">
      <dsp:nvSpPr>
        <dsp:cNvPr id="0" name=""/>
        <dsp:cNvSpPr/>
      </dsp:nvSpPr>
      <dsp:spPr>
        <a:xfrm>
          <a:off x="2958721" y="863740"/>
          <a:ext cx="535684" cy="535684"/>
        </a:xfrm>
        <a:prstGeom prst="triangle">
          <a:avLst>
            <a:gd name="adj" fmla="val 100000"/>
          </a:avLst>
        </a:prstGeom>
        <a:solidFill>
          <a:schemeClr val="accent1">
            <a:shade val="50000"/>
            <a:hueOff val="95561"/>
            <a:satOff val="-13093"/>
            <a:lumOff val="18889"/>
            <a:alphaOff val="0"/>
          </a:schemeClr>
        </a:solidFill>
        <a:ln w="12700" cap="flat" cmpd="sng" algn="ctr">
          <a:solidFill>
            <a:schemeClr val="accent1">
              <a:shade val="50000"/>
              <a:hueOff val="95561"/>
              <a:satOff val="-13093"/>
              <a:lumOff val="1888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5769F8C-5820-4CB5-B01D-69A648973D8F}">
      <dsp:nvSpPr>
        <dsp:cNvPr id="0" name=""/>
        <dsp:cNvSpPr/>
      </dsp:nvSpPr>
      <dsp:spPr>
        <a:xfrm rot="5400000">
          <a:off x="4503339" y="235209"/>
          <a:ext cx="1889920" cy="3144785"/>
        </a:xfrm>
        <a:prstGeom prst="corner">
          <a:avLst>
            <a:gd name="adj1" fmla="val 16120"/>
            <a:gd name="adj2" fmla="val 16110"/>
          </a:avLst>
        </a:prstGeom>
        <a:solidFill>
          <a:schemeClr val="accent1">
            <a:shade val="50000"/>
            <a:hueOff val="191122"/>
            <a:satOff val="-26186"/>
            <a:lumOff val="37778"/>
            <a:alphaOff val="0"/>
          </a:schemeClr>
        </a:solidFill>
        <a:ln w="12700" cap="flat" cmpd="sng" algn="ctr">
          <a:solidFill>
            <a:schemeClr val="accent1">
              <a:shade val="50000"/>
              <a:hueOff val="191122"/>
              <a:satOff val="-26186"/>
              <a:lumOff val="3777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F7A15A-3ED1-4A32-B700-36B8D6BBE441}">
      <dsp:nvSpPr>
        <dsp:cNvPr id="0" name=""/>
        <dsp:cNvSpPr/>
      </dsp:nvSpPr>
      <dsp:spPr>
        <a:xfrm>
          <a:off x="4187865" y="1174823"/>
          <a:ext cx="2839129" cy="24886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lvl="0" algn="l" defTabSz="1111250">
            <a:lnSpc>
              <a:spcPct val="90000"/>
            </a:lnSpc>
            <a:spcBef>
              <a:spcPct val="0"/>
            </a:spcBef>
            <a:spcAft>
              <a:spcPct val="35000"/>
            </a:spcAft>
          </a:pPr>
          <a:r>
            <a:rPr lang="en-US" sz="2500" b="0" u="sng" kern="1200" dirty="0" smtClean="0">
              <a:solidFill>
                <a:srgbClr val="00B050"/>
              </a:solidFill>
              <a:latin typeface="Comic Sans MS" panose="030F0702030302020204" pitchFamily="66" charset="0"/>
            </a:rPr>
            <a:t>Theme 2:</a:t>
          </a:r>
        </a:p>
        <a:p>
          <a:pPr lvl="0" algn="l" defTabSz="1111250">
            <a:lnSpc>
              <a:spcPct val="90000"/>
            </a:lnSpc>
            <a:spcBef>
              <a:spcPct val="0"/>
            </a:spcBef>
            <a:spcAft>
              <a:spcPct val="35000"/>
            </a:spcAft>
          </a:pPr>
          <a:r>
            <a:rPr lang="en-US" sz="2500" b="0" kern="1200" dirty="0" smtClean="0">
              <a:solidFill>
                <a:srgbClr val="00B050"/>
              </a:solidFill>
              <a:latin typeface="Comic Sans MS" panose="030F0702030302020204" pitchFamily="66" charset="0"/>
            </a:rPr>
            <a:t>Reducing Waste</a:t>
          </a:r>
          <a:endParaRPr lang="en-US" sz="2500" b="0" kern="1200" dirty="0">
            <a:solidFill>
              <a:srgbClr val="00B050"/>
            </a:solidFill>
            <a:latin typeface="Comic Sans MS" panose="030F0702030302020204" pitchFamily="66" charset="0"/>
          </a:endParaRPr>
        </a:p>
      </dsp:txBody>
      <dsp:txXfrm>
        <a:off x="4187865" y="1174823"/>
        <a:ext cx="2839129" cy="2488663"/>
      </dsp:txXfrm>
    </dsp:sp>
    <dsp:sp modelId="{F6F2BEFC-1674-4E8D-98FF-DE4432BB887C}">
      <dsp:nvSpPr>
        <dsp:cNvPr id="0" name=""/>
        <dsp:cNvSpPr/>
      </dsp:nvSpPr>
      <dsp:spPr>
        <a:xfrm>
          <a:off x="6491309" y="3687"/>
          <a:ext cx="535684" cy="535684"/>
        </a:xfrm>
        <a:prstGeom prst="triangle">
          <a:avLst>
            <a:gd name="adj" fmla="val 100000"/>
          </a:avLst>
        </a:prstGeom>
        <a:solidFill>
          <a:schemeClr val="accent1">
            <a:shade val="50000"/>
            <a:hueOff val="191122"/>
            <a:satOff val="-26186"/>
            <a:lumOff val="37778"/>
            <a:alphaOff val="0"/>
          </a:schemeClr>
        </a:solidFill>
        <a:ln w="12700" cap="flat" cmpd="sng" algn="ctr">
          <a:solidFill>
            <a:schemeClr val="accent1">
              <a:shade val="50000"/>
              <a:hueOff val="191122"/>
              <a:satOff val="-26186"/>
              <a:lumOff val="3777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E67CF4-39ED-4CC8-A27F-E45EA5D3AC44}">
      <dsp:nvSpPr>
        <dsp:cNvPr id="0" name=""/>
        <dsp:cNvSpPr/>
      </dsp:nvSpPr>
      <dsp:spPr>
        <a:xfrm rot="5400000">
          <a:off x="8035927" y="-624843"/>
          <a:ext cx="1889920" cy="3144785"/>
        </a:xfrm>
        <a:prstGeom prst="corner">
          <a:avLst>
            <a:gd name="adj1" fmla="val 16120"/>
            <a:gd name="adj2" fmla="val 16110"/>
          </a:avLst>
        </a:prstGeom>
        <a:solidFill>
          <a:schemeClr val="accent1">
            <a:shade val="50000"/>
            <a:hueOff val="95561"/>
            <a:satOff val="-13093"/>
            <a:lumOff val="18889"/>
            <a:alphaOff val="0"/>
          </a:schemeClr>
        </a:solidFill>
        <a:ln w="12700" cap="flat" cmpd="sng" algn="ctr">
          <a:solidFill>
            <a:schemeClr val="accent1">
              <a:shade val="50000"/>
              <a:hueOff val="95561"/>
              <a:satOff val="-13093"/>
              <a:lumOff val="1888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0124EB5-2136-46F3-B2F4-41A5196C24A0}">
      <dsp:nvSpPr>
        <dsp:cNvPr id="0" name=""/>
        <dsp:cNvSpPr/>
      </dsp:nvSpPr>
      <dsp:spPr>
        <a:xfrm>
          <a:off x="7761748" y="314770"/>
          <a:ext cx="2756539" cy="24886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lvl="0" algn="l" defTabSz="1111250">
            <a:lnSpc>
              <a:spcPct val="90000"/>
            </a:lnSpc>
            <a:spcBef>
              <a:spcPct val="0"/>
            </a:spcBef>
            <a:spcAft>
              <a:spcPct val="35000"/>
            </a:spcAft>
          </a:pPr>
          <a:r>
            <a:rPr lang="en-US" sz="2500" u="sng" kern="1200" dirty="0" smtClean="0">
              <a:solidFill>
                <a:srgbClr val="00B050"/>
              </a:solidFill>
              <a:latin typeface="Comic Sans MS" panose="030F0702030302020204" pitchFamily="66" charset="0"/>
            </a:rPr>
            <a:t>Theme 3: </a:t>
          </a:r>
          <a:r>
            <a:rPr lang="en-US" sz="2500" kern="1200" dirty="0" smtClean="0">
              <a:solidFill>
                <a:srgbClr val="00B050"/>
              </a:solidFill>
              <a:latin typeface="Comic Sans MS" panose="030F0702030302020204" pitchFamily="66" charset="0"/>
            </a:rPr>
            <a:t>Natural Environment</a:t>
          </a:r>
          <a:endParaRPr lang="en-US" sz="2500" kern="1200" dirty="0">
            <a:solidFill>
              <a:srgbClr val="00B050"/>
            </a:solidFill>
            <a:latin typeface="Comic Sans MS" panose="030F0702030302020204" pitchFamily="66" charset="0"/>
          </a:endParaRPr>
        </a:p>
      </dsp:txBody>
      <dsp:txXfrm>
        <a:off x="7761748" y="314770"/>
        <a:ext cx="2756539" cy="2488663"/>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8EB33BB8-6C7A-4BE0-9B55-9EAC48D52EC6}" type="datetimeFigureOut">
              <a:rPr lang="en-US"/>
              <a:t>5/22/2025</a:t>
            </a:fld>
            <a:endParaRPr/>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73F7AA83-DE31-4E93-AB07-EF7FB05F6670}" type="slidenum">
              <a:rPr/>
              <a:t>‹#›</a:t>
            </a:fld>
            <a:endParaRPr/>
          </a:p>
        </p:txBody>
      </p:sp>
    </p:spTree>
    <p:extLst>
      <p:ext uri="{BB962C8B-B14F-4D97-AF65-F5344CB8AC3E}">
        <p14:creationId xmlns:p14="http://schemas.microsoft.com/office/powerpoint/2010/main" val="32212903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C611EF64-F73B-4314-BB6F-BC0937BBDF19}" type="datetimeFigureOut">
              <a:rPr lang="en-US"/>
              <a:t>5/22/2025</a:t>
            </a:fld>
            <a:endParaRPr/>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935E2820-AFE1-45FA-949E-17BDB534E1DC}" type="slidenum">
              <a:rPr/>
              <a:t>‹#›</a:t>
            </a:fld>
            <a:endParaRPr/>
          </a:p>
        </p:txBody>
      </p:sp>
    </p:spTree>
    <p:extLst>
      <p:ext uri="{BB962C8B-B14F-4D97-AF65-F5344CB8AC3E}">
        <p14:creationId xmlns:p14="http://schemas.microsoft.com/office/powerpoint/2010/main" val="31579979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5E2820-AFE1-45FA-949E-17BDB534E1DC}" type="slidenum">
              <a:rPr lang="en-US" smtClean="0"/>
              <a:t>1</a:t>
            </a:fld>
            <a:endParaRPr lang="en-US"/>
          </a:p>
        </p:txBody>
      </p:sp>
    </p:spTree>
    <p:extLst>
      <p:ext uri="{BB962C8B-B14F-4D97-AF65-F5344CB8AC3E}">
        <p14:creationId xmlns:p14="http://schemas.microsoft.com/office/powerpoint/2010/main" val="3069915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542409-6A04-4DC6-AC3A-D3758287A8F2}" type="slidenum">
              <a:rPr lang="en-US" smtClean="0"/>
              <a:t>2</a:t>
            </a:fld>
            <a:endParaRPr lang="en-US"/>
          </a:p>
        </p:txBody>
      </p:sp>
    </p:spTree>
    <p:extLst>
      <p:ext uri="{BB962C8B-B14F-4D97-AF65-F5344CB8AC3E}">
        <p14:creationId xmlns:p14="http://schemas.microsoft.com/office/powerpoint/2010/main" val="6609355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5E2820-AFE1-45FA-949E-17BDB534E1DC}" type="slidenum">
              <a:rPr lang="en-US" smtClean="0"/>
              <a:t>3</a:t>
            </a:fld>
            <a:endParaRPr lang="en-US"/>
          </a:p>
        </p:txBody>
      </p:sp>
    </p:spTree>
    <p:extLst>
      <p:ext uri="{BB962C8B-B14F-4D97-AF65-F5344CB8AC3E}">
        <p14:creationId xmlns:p14="http://schemas.microsoft.com/office/powerpoint/2010/main" val="39121491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65213" y="304800"/>
            <a:ext cx="7091361" cy="2793906"/>
          </a:xfrm>
        </p:spPr>
        <p:txBody>
          <a:bodyPr anchor="b">
            <a:normAutofit/>
          </a:bodyPr>
          <a:lstStyle>
            <a:lvl1pPr algn="l">
              <a:lnSpc>
                <a:spcPct val="80000"/>
              </a:lnSpc>
              <a:defRPr sz="6600"/>
            </a:lvl1pPr>
          </a:lstStyle>
          <a:p>
            <a:r>
              <a:rPr lang="en-US" smtClean="0"/>
              <a:t>Click to edit Master title style</a:t>
            </a:r>
            <a:endParaRPr/>
          </a:p>
        </p:txBody>
      </p:sp>
      <p:sp>
        <p:nvSpPr>
          <p:cNvPr id="3" name="Subtitle 2"/>
          <p:cNvSpPr>
            <a:spLocks noGrp="1"/>
          </p:cNvSpPr>
          <p:nvPr>
            <p:ph type="subTitle" idx="1"/>
          </p:nvPr>
        </p:nvSpPr>
        <p:spPr>
          <a:xfrm>
            <a:off x="1065213" y="3108804"/>
            <a:ext cx="7091361" cy="838200"/>
          </a:xfrm>
        </p:spPr>
        <p:txBody>
          <a:bodyPr/>
          <a:lstStyle>
            <a:lvl1pPr marL="0" indent="0" algn="l">
              <a:spcBef>
                <a:spcPts val="0"/>
              </a:spcBef>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a:p>
        </p:txBody>
      </p:sp>
      <p:sp>
        <p:nvSpPr>
          <p:cNvPr id="8" name="Date Placeholder 7"/>
          <p:cNvSpPr>
            <a:spLocks noGrp="1"/>
          </p:cNvSpPr>
          <p:nvPr>
            <p:ph type="dt" sz="half" idx="10"/>
          </p:nvPr>
        </p:nvSpPr>
        <p:spPr/>
        <p:txBody>
          <a:bodyPr/>
          <a:lstStyle/>
          <a:p>
            <a:fld id="{9D3B9702-7FBF-4720-8670-571C5E7EEDDE}" type="datetime1">
              <a:rPr lang="en-US"/>
              <a:t>5/22/2025</a:t>
            </a:fld>
            <a:endParaRPr/>
          </a:p>
        </p:txBody>
      </p:sp>
      <p:sp>
        <p:nvSpPr>
          <p:cNvPr id="9" name="Footer Placeholder 8"/>
          <p:cNvSpPr>
            <a:spLocks noGrp="1"/>
          </p:cNvSpPr>
          <p:nvPr>
            <p:ph type="ftr" sz="quarter" idx="11"/>
          </p:nvPr>
        </p:nvSpPr>
        <p:spPr/>
        <p:txBody>
          <a:bodyPr/>
          <a:lstStyle/>
          <a:p>
            <a:endParaRPr/>
          </a:p>
        </p:txBody>
      </p:sp>
      <p:sp>
        <p:nvSpPr>
          <p:cNvPr id="10" name="Slide Number Placeholder 9"/>
          <p:cNvSpPr>
            <a:spLocks noGrp="1"/>
          </p:cNvSpPr>
          <p:nvPr>
            <p:ph type="sldNum" sz="quarter" idx="12"/>
          </p:nvPr>
        </p:nvSpPr>
        <p:spPr/>
        <p:txBody>
          <a:bodyPr/>
          <a:lstStyle/>
          <a:p>
            <a:fld id="{8FDBFFB2-86D9-4B8F-A59A-553A60B94BBE}" type="slidenum">
              <a:rPr/>
              <a:pPr/>
              <a:t>‹#›</a:t>
            </a:fld>
            <a:endParaRPr/>
          </a:p>
        </p:txBody>
      </p:sp>
    </p:spTree>
    <p:extLst>
      <p:ext uri="{BB962C8B-B14F-4D97-AF65-F5344CB8AC3E}">
        <p14:creationId xmlns:p14="http://schemas.microsoft.com/office/powerpoint/2010/main" val="1890547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27427AEA-BBBB-4C9B-AB23-214EAA8AB789}" type="datetime1">
              <a:rPr lang="en-US"/>
              <a:t>5/22/2025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4207666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865014" y="304801"/>
            <a:ext cx="1715800" cy="54102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2209800" y="304801"/>
            <a:ext cx="7502814" cy="541020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2791CA30-F5CD-4CA0-B16A-349C6F830700}" type="datetime1">
              <a:rPr lang="en-US"/>
              <a:t>5/22/2025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12994977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7B3AF48E-ABA0-4B58-B562-D1D7408067C4}" type="datetime1">
              <a:rPr lang="en-US"/>
              <a:t>5/22/2025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2589990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80013" y="1600200"/>
            <a:ext cx="6400801" cy="2486025"/>
          </a:xfrm>
        </p:spPr>
        <p:txBody>
          <a:bodyPr anchor="b">
            <a:normAutofit/>
          </a:bodyPr>
          <a:lstStyle>
            <a:lvl1pPr>
              <a:defRPr sz="5200"/>
            </a:lvl1pPr>
          </a:lstStyle>
          <a:p>
            <a:r>
              <a:rPr lang="en-US" smtClean="0"/>
              <a:t>Click to edit Master title style</a:t>
            </a:r>
            <a:endParaRPr/>
          </a:p>
        </p:txBody>
      </p:sp>
      <p:sp>
        <p:nvSpPr>
          <p:cNvPr id="3" name="Text Placeholder 2"/>
          <p:cNvSpPr>
            <a:spLocks noGrp="1"/>
          </p:cNvSpPr>
          <p:nvPr>
            <p:ph type="body" idx="1"/>
          </p:nvPr>
        </p:nvSpPr>
        <p:spPr>
          <a:xfrm>
            <a:off x="5180011" y="4105029"/>
            <a:ext cx="6400801" cy="914400"/>
          </a:xfrm>
        </p:spPr>
        <p:txBody>
          <a:bodyPr>
            <a:normAutofit/>
          </a:bodyPr>
          <a:lstStyle>
            <a:lvl1pPr marL="0" indent="0">
              <a:buNone/>
              <a:defRPr sz="20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2A5034C-8BD9-4B0C-893B-33834FAB227F}" type="datetime1">
              <a:rPr lang="en-US"/>
              <a:t>5/22/2025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2117916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2208213" y="1600200"/>
            <a:ext cx="4572000" cy="41148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7008813" y="1600200"/>
            <a:ext cx="4572000" cy="41148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7CD787AA-CBCD-47F9-A04C-7106C508CDE4}" type="datetime1">
              <a:rPr lang="en-US"/>
              <a:t>5/22/2025</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3607751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Text Placeholder 2"/>
          <p:cNvSpPr>
            <a:spLocks noGrp="1"/>
          </p:cNvSpPr>
          <p:nvPr>
            <p:ph type="body" idx="1"/>
          </p:nvPr>
        </p:nvSpPr>
        <p:spPr>
          <a:xfrm>
            <a:off x="2208213" y="1600200"/>
            <a:ext cx="4572000" cy="823912"/>
          </a:xfrm>
        </p:spPr>
        <p:txBody>
          <a:bodyPr anchor="ctr">
            <a:noAutofit/>
          </a:bodyPr>
          <a:lstStyle>
            <a:lvl1pPr marL="0" indent="0">
              <a:spcBef>
                <a:spcPts val="0"/>
              </a:spcBef>
              <a:buNone/>
              <a:defRPr sz="21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2208213" y="2505075"/>
            <a:ext cx="4572000" cy="33375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7008813" y="1600200"/>
            <a:ext cx="4572000" cy="823912"/>
          </a:xfrm>
        </p:spPr>
        <p:txBody>
          <a:bodyPr anchor="ctr">
            <a:noAutofit/>
          </a:bodyPr>
          <a:lstStyle>
            <a:lvl1pPr marL="0" indent="0">
              <a:spcBef>
                <a:spcPts val="0"/>
              </a:spcBef>
              <a:buNone/>
              <a:defRPr sz="21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7008813" y="2505075"/>
            <a:ext cx="4572000" cy="33375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AD1CC9DD-75F5-4611-BA0B-CFB1A226639C}" type="datetime1">
              <a:rPr lang="en-US"/>
              <a:t>5/22/2025</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3833046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5980F1F9-2D3D-4243-878F-D000C3F2A1C4}" type="datetime1">
              <a:rPr lang="en-US"/>
              <a:t>5/22/2025</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3698309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ABCBE8-1824-4658-A8BB-BECFAEB7E35A}" type="datetime1">
              <a:rPr lang="en-US"/>
              <a:t>5/22/2025</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22225268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837612" y="2277477"/>
            <a:ext cx="2743201" cy="2322178"/>
          </a:xfrm>
        </p:spPr>
        <p:txBody>
          <a:bodyPr anchor="b">
            <a:normAutofit/>
          </a:bodyPr>
          <a:lstStyle>
            <a:lvl1pPr>
              <a:defRPr sz="2600">
                <a:solidFill>
                  <a:schemeClr val="accent2"/>
                </a:solidFill>
              </a:defRPr>
            </a:lvl1pPr>
          </a:lstStyle>
          <a:p>
            <a:r>
              <a:rPr lang="en-US" smtClean="0"/>
              <a:t>Click to edit Master title style</a:t>
            </a:r>
            <a:endParaRPr/>
          </a:p>
        </p:txBody>
      </p:sp>
      <p:sp>
        <p:nvSpPr>
          <p:cNvPr id="3" name="Content Placeholder 2"/>
          <p:cNvSpPr>
            <a:spLocks noGrp="1"/>
          </p:cNvSpPr>
          <p:nvPr>
            <p:ph idx="1"/>
          </p:nvPr>
        </p:nvSpPr>
        <p:spPr>
          <a:xfrm>
            <a:off x="1293813" y="533400"/>
            <a:ext cx="6858000" cy="4800600"/>
          </a:xfrm>
        </p:spPr>
        <p:txBody>
          <a:bodyPr>
            <a:norm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8837614" y="4583187"/>
            <a:ext cx="2743200" cy="1131813"/>
          </a:xfrm>
        </p:spPr>
        <p:txBody>
          <a:bodyPr>
            <a:normAutofit/>
          </a:bodyPr>
          <a:lstStyle>
            <a:lvl1pPr marL="0" indent="0">
              <a:spcBef>
                <a:spcPts val="1000"/>
              </a:spcBef>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085CD17-C377-4DE5-9FCA-CC7471605C58}" type="datetime1">
              <a:rPr lang="en-US"/>
              <a:t>5/22/2025</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1897700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837612" y="2277477"/>
            <a:ext cx="2743201" cy="2322178"/>
          </a:xfrm>
        </p:spPr>
        <p:txBody>
          <a:bodyPr anchor="b">
            <a:normAutofit/>
          </a:bodyPr>
          <a:lstStyle>
            <a:lvl1pPr>
              <a:defRPr sz="2600">
                <a:solidFill>
                  <a:schemeClr val="accent2"/>
                </a:solidFill>
              </a:defRPr>
            </a:lvl1pPr>
          </a:lstStyle>
          <a:p>
            <a:r>
              <a:rPr lang="en-US" smtClean="0"/>
              <a:t>Click to edit Master title style</a:t>
            </a:r>
            <a:endParaRPr/>
          </a:p>
        </p:txBody>
      </p:sp>
      <p:sp>
        <p:nvSpPr>
          <p:cNvPr id="8" name="Rounded Rectangle 7"/>
          <p:cNvSpPr/>
          <p:nvPr/>
        </p:nvSpPr>
        <p:spPr>
          <a:xfrm>
            <a:off x="1293812" y="533400"/>
            <a:ext cx="6858001" cy="4800600"/>
          </a:xfrm>
          <a:prstGeom prst="roundRect">
            <a:avLst>
              <a:gd name="adj" fmla="val 4409"/>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3" name="Picture Placeholder 2" descr="An empty placeholder to add an image. Click on the placeholder and select the image that you wish to add."/>
          <p:cNvSpPr>
            <a:spLocks noGrp="1"/>
          </p:cNvSpPr>
          <p:nvPr>
            <p:ph type="pic" idx="1"/>
          </p:nvPr>
        </p:nvSpPr>
        <p:spPr>
          <a:xfrm>
            <a:off x="1408112" y="647700"/>
            <a:ext cx="6629400" cy="4572000"/>
          </a:xfrm>
          <a:prstGeom prst="roundRect">
            <a:avLst>
              <a:gd name="adj" fmla="val 3725"/>
            </a:avLst>
          </a:prstGeom>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8837614" y="4583187"/>
            <a:ext cx="2743200" cy="1131813"/>
          </a:xfrm>
        </p:spPr>
        <p:txBody>
          <a:bodyPr>
            <a:normAutofit/>
          </a:bodyPr>
          <a:lstStyle>
            <a:lvl1pPr marL="0" indent="0">
              <a:spcBef>
                <a:spcPts val="1000"/>
              </a:spcBef>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9BE9F02-BE96-4BAE-86A5-1FA60D24CAE2}" type="datetime1">
              <a:rPr lang="en-US"/>
              <a:t>5/22/2025</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6393017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08213" y="304800"/>
            <a:ext cx="9372600" cy="1200416"/>
          </a:xfrm>
          <a:prstGeom prst="rect">
            <a:avLst/>
          </a:prstGeom>
        </p:spPr>
        <p:txBody>
          <a:bodyPr vert="horz" lIns="91440" tIns="45720" rIns="91440" bIns="45720" rtlCol="0" anchor="b">
            <a:normAutofit/>
          </a:bodyPr>
          <a:lstStyle/>
          <a:p>
            <a:r>
              <a:rPr lang="en-US" smtClean="0"/>
              <a:t>Click to edit Master title style</a:t>
            </a:r>
            <a:endParaRPr dirty="0"/>
          </a:p>
        </p:txBody>
      </p:sp>
      <p:sp>
        <p:nvSpPr>
          <p:cNvPr id="3" name="Text Placeholder 2"/>
          <p:cNvSpPr>
            <a:spLocks noGrp="1"/>
          </p:cNvSpPr>
          <p:nvPr>
            <p:ph type="body" idx="1"/>
          </p:nvPr>
        </p:nvSpPr>
        <p:spPr>
          <a:xfrm>
            <a:off x="2208213" y="1600200"/>
            <a:ext cx="9372600" cy="41148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253576" y="6505078"/>
            <a:ext cx="964036" cy="228600"/>
          </a:xfrm>
          <a:prstGeom prst="rect">
            <a:avLst/>
          </a:prstGeom>
        </p:spPr>
        <p:txBody>
          <a:bodyPr vert="horz" lIns="91440" tIns="45720" rIns="91440" bIns="45720" rtlCol="0" anchor="ctr"/>
          <a:lstStyle>
            <a:lvl1pPr algn="l">
              <a:defRPr sz="1100">
                <a:solidFill>
                  <a:schemeClr val="tx2"/>
                </a:solidFill>
              </a:defRPr>
            </a:lvl1pPr>
          </a:lstStyle>
          <a:p>
            <a:fld id="{9D3B9702-7FBF-4720-8670-571C5E7EEDDE}" type="datetime1">
              <a:rPr lang="en-US" smtClean="0"/>
              <a:pPr/>
              <a:t>5/22/2025</a:t>
            </a:fld>
            <a:endParaRPr lang="en-US" dirty="0"/>
          </a:p>
        </p:txBody>
      </p:sp>
      <p:sp>
        <p:nvSpPr>
          <p:cNvPr id="5" name="Footer Placeholder 4"/>
          <p:cNvSpPr>
            <a:spLocks noGrp="1"/>
          </p:cNvSpPr>
          <p:nvPr>
            <p:ph type="ftr" sz="quarter" idx="3"/>
          </p:nvPr>
        </p:nvSpPr>
        <p:spPr>
          <a:xfrm>
            <a:off x="1280159" y="6505078"/>
            <a:ext cx="6876415" cy="228600"/>
          </a:xfrm>
          <a:prstGeom prst="rect">
            <a:avLst/>
          </a:prstGeom>
        </p:spPr>
        <p:txBody>
          <a:bodyPr vert="horz" lIns="91440" tIns="45720" rIns="91440" bIns="45720" rtlCol="0" anchor="ctr"/>
          <a:lstStyle>
            <a:lvl1pPr algn="l">
              <a:defRPr sz="1100">
                <a:solidFill>
                  <a:schemeClr val="tx2"/>
                </a:solidFill>
              </a:defRPr>
            </a:lvl1pPr>
          </a:lstStyle>
          <a:p>
            <a:endParaRPr lang="en-US"/>
          </a:p>
        </p:txBody>
      </p:sp>
      <p:sp>
        <p:nvSpPr>
          <p:cNvPr id="6" name="Slide Number Placeholder 5"/>
          <p:cNvSpPr>
            <a:spLocks noGrp="1"/>
          </p:cNvSpPr>
          <p:nvPr>
            <p:ph type="sldNum" sz="quarter" idx="4"/>
          </p:nvPr>
        </p:nvSpPr>
        <p:spPr>
          <a:xfrm>
            <a:off x="11580814" y="6280298"/>
            <a:ext cx="533399" cy="349101"/>
          </a:xfrm>
          <a:prstGeom prst="rect">
            <a:avLst/>
          </a:prstGeom>
        </p:spPr>
        <p:txBody>
          <a:bodyPr vert="horz" lIns="91440" tIns="45720" rIns="91440" bIns="45720" rtlCol="0" anchor="ctr"/>
          <a:lstStyle>
            <a:lvl1pPr algn="ctr">
              <a:defRPr sz="1100" b="1">
                <a:solidFill>
                  <a:srgbClr val="AB3C19"/>
                </a:solidFill>
              </a:defRPr>
            </a:lvl1pPr>
          </a:lstStyle>
          <a:p>
            <a:fld id="{8FDBFFB2-86D9-4B8F-A59A-553A60B94BBE}" type="slidenum">
              <a:rPr lang="en-US" smtClean="0"/>
              <a:pPr/>
              <a:t>‹#›</a:t>
            </a:fld>
            <a:endParaRPr lang="en-US"/>
          </a:p>
        </p:txBody>
      </p:sp>
    </p:spTree>
    <p:extLst>
      <p:ext uri="{BB962C8B-B14F-4D97-AF65-F5344CB8AC3E}">
        <p14:creationId xmlns:p14="http://schemas.microsoft.com/office/powerpoint/2010/main" val="11702558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3400" kern="1200">
          <a:solidFill>
            <a:schemeClr val="tx1"/>
          </a:solidFill>
          <a:latin typeface="+mj-lt"/>
          <a:ea typeface="+mj-ea"/>
          <a:cs typeface="+mj-cs"/>
        </a:defRPr>
      </a:lvl1pPr>
    </p:titleStyle>
    <p:bodyStyle>
      <a:lvl1pPr marL="274320" indent="-228600" algn="l" defTabSz="914400" rtl="0" eaLnBrk="1" latinLnBrk="0" hangingPunct="1">
        <a:lnSpc>
          <a:spcPct val="90000"/>
        </a:lnSpc>
        <a:spcBef>
          <a:spcPts val="1800"/>
        </a:spcBef>
        <a:buSzPct val="80000"/>
        <a:buFont typeface="Wingdings" panose="05000000000000000000" pitchFamily="2" charset="2"/>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Wingdings" panose="05000000000000000000" pitchFamily="2" charset="2"/>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Wingdings" panose="05000000000000000000" pitchFamily="2" charset="2"/>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Layout" Target="../diagrams/layout1.xml"/><Relationship Id="rId7" Type="http://schemas.openxmlformats.org/officeDocument/2006/relationships/image" Target="../media/image11.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69455" y="997526"/>
            <a:ext cx="9421090" cy="1764147"/>
          </a:xfrm>
        </p:spPr>
        <p:txBody>
          <a:bodyPr>
            <a:normAutofit/>
          </a:bodyPr>
          <a:lstStyle/>
          <a:p>
            <a:pPr algn="ctr"/>
            <a:r>
              <a:rPr lang="en-US" sz="5600" dirty="0" smtClean="0">
                <a:solidFill>
                  <a:srgbClr val="00B050"/>
                </a:solidFill>
                <a:latin typeface="Comic Sans MS" panose="030F0702030302020204" pitchFamily="66" charset="0"/>
              </a:rPr>
              <a:t>Galson Early Childhood Centre</a:t>
            </a:r>
            <a:endParaRPr lang="en-US" sz="5600" dirty="0">
              <a:solidFill>
                <a:srgbClr val="00B050"/>
              </a:solidFill>
              <a:latin typeface="Comic Sans MS" panose="030F0702030302020204" pitchFamily="66" charset="0"/>
            </a:endParaRPr>
          </a:p>
        </p:txBody>
      </p:sp>
      <p:sp>
        <p:nvSpPr>
          <p:cNvPr id="3" name="Subtitle 2"/>
          <p:cNvSpPr>
            <a:spLocks noGrp="1"/>
          </p:cNvSpPr>
          <p:nvPr>
            <p:ph type="subTitle" idx="1"/>
          </p:nvPr>
        </p:nvSpPr>
        <p:spPr>
          <a:xfrm>
            <a:off x="968572" y="3425816"/>
            <a:ext cx="8420532" cy="979055"/>
          </a:xfrm>
        </p:spPr>
        <p:txBody>
          <a:bodyPr>
            <a:normAutofit/>
          </a:bodyPr>
          <a:lstStyle/>
          <a:p>
            <a:pPr algn="ctr"/>
            <a:r>
              <a:rPr lang="en-US" sz="5400" dirty="0" smtClean="0">
                <a:latin typeface="Comic Sans MS" panose="030F0702030302020204" pitchFamily="66" charset="0"/>
              </a:rPr>
              <a:t>Eco-Schools Award</a:t>
            </a:r>
            <a:endParaRPr lang="en-US" sz="5400" dirty="0">
              <a:latin typeface="Comic Sans MS" panose="030F0702030302020204" pitchFamily="66" charset="0"/>
            </a:endParaRPr>
          </a:p>
        </p:txBody>
      </p:sp>
    </p:spTree>
    <p:extLst>
      <p:ext uri="{BB962C8B-B14F-4D97-AF65-F5344CB8AC3E}">
        <p14:creationId xmlns:p14="http://schemas.microsoft.com/office/powerpoint/2010/main" val="35784225"/>
      </p:ext>
    </p:extLst>
  </p:cSld>
  <p:clrMapOvr>
    <a:masterClrMapping/>
  </p:clrMapOvr>
  <mc:AlternateContent xmlns:mc="http://schemas.openxmlformats.org/markup-compatibility/2006" xmlns:p14="http://schemas.microsoft.com/office/powerpoint/2010/main">
    <mc:Choice Requires="p14">
      <p:transition spd="slow" p14:dur="2000" advTm="1459"/>
    </mc:Choice>
    <mc:Fallback xmlns="">
      <p:transition spd="slow" advTm="1459"/>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4873" y="369455"/>
            <a:ext cx="7490691" cy="861774"/>
          </a:xfrm>
          <a:prstGeom prst="rect">
            <a:avLst/>
          </a:prstGeom>
          <a:noFill/>
        </p:spPr>
        <p:txBody>
          <a:bodyPr wrap="square" rtlCol="0">
            <a:spAutoFit/>
          </a:bodyPr>
          <a:lstStyle/>
          <a:p>
            <a:r>
              <a:rPr lang="en-US" sz="3200" b="1" dirty="0">
                <a:solidFill>
                  <a:srgbClr val="00B050"/>
                </a:solidFill>
                <a:latin typeface="Comic Sans MS" panose="030F0702030302020204" pitchFamily="66" charset="0"/>
              </a:rPr>
              <a:t>Theme 3: </a:t>
            </a:r>
            <a:r>
              <a:rPr lang="en-US" sz="3200" dirty="0">
                <a:solidFill>
                  <a:srgbClr val="00B050"/>
                </a:solidFill>
                <a:latin typeface="Comic Sans MS" panose="030F0702030302020204" pitchFamily="66" charset="0"/>
              </a:rPr>
              <a:t>Our Natural Environment</a:t>
            </a:r>
            <a:endParaRPr lang="en-GB" sz="3200" dirty="0"/>
          </a:p>
          <a:p>
            <a:endParaRPr lang="en-GB" dirty="0"/>
          </a:p>
        </p:txBody>
      </p:sp>
      <p:sp>
        <p:nvSpPr>
          <p:cNvPr id="3" name="TextBox 2"/>
          <p:cNvSpPr txBox="1"/>
          <p:nvPr/>
        </p:nvSpPr>
        <p:spPr>
          <a:xfrm>
            <a:off x="424872" y="1080654"/>
            <a:ext cx="4849091" cy="338554"/>
          </a:xfrm>
          <a:prstGeom prst="rect">
            <a:avLst/>
          </a:prstGeom>
          <a:noFill/>
        </p:spPr>
        <p:txBody>
          <a:bodyPr wrap="square" rtlCol="0">
            <a:spAutoFit/>
          </a:bodyPr>
          <a:lstStyle/>
          <a:p>
            <a:r>
              <a:rPr lang="en-GB" sz="1600" b="1" dirty="0" smtClean="0">
                <a:solidFill>
                  <a:srgbClr val="00B050"/>
                </a:solidFill>
                <a:latin typeface="Comic Sans MS" panose="030F0702030302020204" pitchFamily="66" charset="0"/>
              </a:rPr>
              <a:t>Understanding where our food comes from</a:t>
            </a:r>
            <a:endParaRPr lang="en-GB" sz="1600" b="1" dirty="0">
              <a:solidFill>
                <a:srgbClr val="00B050"/>
              </a:solidFill>
              <a:latin typeface="Comic Sans MS" panose="030F0702030302020204" pitchFamily="66" charset="0"/>
            </a:endParaRPr>
          </a:p>
        </p:txBody>
      </p:sp>
      <p:sp>
        <p:nvSpPr>
          <p:cNvPr id="4" name="TextBox 3"/>
          <p:cNvSpPr txBox="1"/>
          <p:nvPr/>
        </p:nvSpPr>
        <p:spPr>
          <a:xfrm>
            <a:off x="424872" y="1524000"/>
            <a:ext cx="2179783" cy="2492990"/>
          </a:xfrm>
          <a:prstGeom prst="rect">
            <a:avLst/>
          </a:prstGeom>
          <a:noFill/>
        </p:spPr>
        <p:txBody>
          <a:bodyPr wrap="square" rtlCol="0">
            <a:spAutoFit/>
          </a:bodyPr>
          <a:lstStyle/>
          <a:p>
            <a:pPr algn="just"/>
            <a:r>
              <a:rPr lang="en-GB" sz="1200" dirty="0" smtClean="0">
                <a:latin typeface="Comic Sans MS" panose="030F0702030302020204" pitchFamily="66" charset="0"/>
              </a:rPr>
              <a:t>The eco-team worked in collaboration with the volunteers from Galson Dome project to build an eco green house.  A combination of recycled plastic bottles and plastic have been used to develop the greenhouse which will be used to plant seeds out before putting them into the Nursery Vegetable patch</a:t>
            </a:r>
            <a:endParaRPr lang="en-GB" sz="1200" dirty="0">
              <a:latin typeface="Comic Sans MS" panose="030F0702030302020204" pitchFamily="66" charset="0"/>
            </a:endParaRPr>
          </a:p>
        </p:txBody>
      </p:sp>
      <p:pic>
        <p:nvPicPr>
          <p:cNvPr id="5" name="Picture 4"/>
          <p:cNvPicPr>
            <a:picLocks noChangeAspect="1"/>
          </p:cNvPicPr>
          <p:nvPr/>
        </p:nvPicPr>
        <p:blipFill>
          <a:blip r:embed="rId2"/>
          <a:stretch>
            <a:fillRect/>
          </a:stretch>
        </p:blipFill>
        <p:spPr>
          <a:xfrm>
            <a:off x="531957" y="3982408"/>
            <a:ext cx="2623128" cy="1851372"/>
          </a:xfrm>
          <a:prstGeom prst="rect">
            <a:avLst/>
          </a:prstGeom>
        </p:spPr>
      </p:pic>
      <p:pic>
        <p:nvPicPr>
          <p:cNvPr id="6" name="Picture 5"/>
          <p:cNvPicPr>
            <a:picLocks noChangeAspect="1"/>
          </p:cNvPicPr>
          <p:nvPr/>
        </p:nvPicPr>
        <p:blipFill>
          <a:blip r:embed="rId3"/>
          <a:stretch>
            <a:fillRect/>
          </a:stretch>
        </p:blipFill>
        <p:spPr>
          <a:xfrm>
            <a:off x="2716068" y="1524000"/>
            <a:ext cx="2689064" cy="3340100"/>
          </a:xfrm>
          <a:prstGeom prst="rect">
            <a:avLst/>
          </a:prstGeom>
        </p:spPr>
      </p:pic>
      <p:pic>
        <p:nvPicPr>
          <p:cNvPr id="7" name="Picture 6"/>
          <p:cNvPicPr>
            <a:picLocks noChangeAspect="1"/>
          </p:cNvPicPr>
          <p:nvPr/>
        </p:nvPicPr>
        <p:blipFill>
          <a:blip r:embed="rId4"/>
          <a:stretch>
            <a:fillRect/>
          </a:stretch>
        </p:blipFill>
        <p:spPr>
          <a:xfrm>
            <a:off x="3291584" y="4175865"/>
            <a:ext cx="2145688" cy="2276480"/>
          </a:xfrm>
          <a:prstGeom prst="rect">
            <a:avLst/>
          </a:prstGeom>
        </p:spPr>
      </p:pic>
      <p:sp>
        <p:nvSpPr>
          <p:cNvPr id="8" name="TextBox 7"/>
          <p:cNvSpPr txBox="1"/>
          <p:nvPr/>
        </p:nvSpPr>
        <p:spPr>
          <a:xfrm>
            <a:off x="480579" y="5890573"/>
            <a:ext cx="2725884" cy="830997"/>
          </a:xfrm>
          <a:prstGeom prst="rect">
            <a:avLst/>
          </a:prstGeom>
          <a:noFill/>
        </p:spPr>
        <p:txBody>
          <a:bodyPr wrap="square" rtlCol="0">
            <a:spAutoFit/>
          </a:bodyPr>
          <a:lstStyle/>
          <a:p>
            <a:pPr algn="just"/>
            <a:r>
              <a:rPr lang="en-GB" sz="1200" dirty="0" smtClean="0">
                <a:latin typeface="Comic Sans MS" panose="030F0702030302020204" pitchFamily="66" charset="0"/>
              </a:rPr>
              <a:t>The children used tools, including saws and hammers to help make the greenhouse.  Children learnt how to use the tools safely</a:t>
            </a:r>
            <a:endParaRPr lang="en-GB" sz="1200" dirty="0">
              <a:latin typeface="Comic Sans MS" panose="030F0702030302020204" pitchFamily="66" charset="0"/>
            </a:endParaRPr>
          </a:p>
        </p:txBody>
      </p:sp>
      <p:pic>
        <p:nvPicPr>
          <p:cNvPr id="9" name="Picture 8"/>
          <p:cNvPicPr>
            <a:picLocks noChangeAspect="1"/>
          </p:cNvPicPr>
          <p:nvPr/>
        </p:nvPicPr>
        <p:blipFill>
          <a:blip r:embed="rId5"/>
          <a:stretch>
            <a:fillRect/>
          </a:stretch>
        </p:blipFill>
        <p:spPr>
          <a:xfrm>
            <a:off x="9779206" y="3547995"/>
            <a:ext cx="1648078" cy="1507217"/>
          </a:xfrm>
          <a:prstGeom prst="rect">
            <a:avLst/>
          </a:prstGeom>
        </p:spPr>
      </p:pic>
      <p:pic>
        <p:nvPicPr>
          <p:cNvPr id="10" name="Picture 9"/>
          <p:cNvPicPr>
            <a:picLocks noChangeAspect="1"/>
          </p:cNvPicPr>
          <p:nvPr/>
        </p:nvPicPr>
        <p:blipFill>
          <a:blip r:embed="rId6"/>
          <a:stretch>
            <a:fillRect/>
          </a:stretch>
        </p:blipFill>
        <p:spPr>
          <a:xfrm>
            <a:off x="6007010" y="903628"/>
            <a:ext cx="2324532" cy="2379972"/>
          </a:xfrm>
          <a:prstGeom prst="rect">
            <a:avLst/>
          </a:prstGeom>
        </p:spPr>
      </p:pic>
      <p:sp>
        <p:nvSpPr>
          <p:cNvPr id="11" name="TextBox 10"/>
          <p:cNvSpPr txBox="1"/>
          <p:nvPr/>
        </p:nvSpPr>
        <p:spPr>
          <a:xfrm>
            <a:off x="8482011" y="800342"/>
            <a:ext cx="3556000" cy="1200329"/>
          </a:xfrm>
          <a:prstGeom prst="rect">
            <a:avLst/>
          </a:prstGeom>
          <a:noFill/>
        </p:spPr>
        <p:txBody>
          <a:bodyPr wrap="square" rtlCol="0">
            <a:spAutoFit/>
          </a:bodyPr>
          <a:lstStyle/>
          <a:p>
            <a:r>
              <a:rPr lang="en-GB" sz="1200" dirty="0" smtClean="0">
                <a:latin typeface="Comic Sans MS" panose="030F0702030302020204" pitchFamily="66" charset="0"/>
              </a:rPr>
              <a:t>As soon as the greenhouse was finished, compost and pots were kindly donated to the project by </a:t>
            </a:r>
            <a:r>
              <a:rPr lang="en-GB" sz="1200" dirty="0" err="1" smtClean="0">
                <a:latin typeface="Comic Sans MS" panose="030F0702030302020204" pitchFamily="66" charset="0"/>
              </a:rPr>
              <a:t>volenteers</a:t>
            </a:r>
            <a:r>
              <a:rPr lang="en-GB" sz="1200" dirty="0" smtClean="0">
                <a:latin typeface="Comic Sans MS" panose="030F0702030302020204" pitchFamily="66" charset="0"/>
              </a:rPr>
              <a:t> from the Dome.  The children quickly became involved in planting new seeds in both the green house and the nursery vegetable patch!</a:t>
            </a:r>
            <a:endParaRPr lang="en-GB" sz="1200" dirty="0">
              <a:latin typeface="Comic Sans MS" panose="030F0702030302020204" pitchFamily="66" charset="0"/>
            </a:endParaRPr>
          </a:p>
        </p:txBody>
      </p:sp>
      <p:pic>
        <p:nvPicPr>
          <p:cNvPr id="12" name="Picture 11"/>
          <p:cNvPicPr>
            <a:picLocks noChangeAspect="1"/>
          </p:cNvPicPr>
          <p:nvPr/>
        </p:nvPicPr>
        <p:blipFill>
          <a:blip r:embed="rId7"/>
          <a:stretch>
            <a:fillRect/>
          </a:stretch>
        </p:blipFill>
        <p:spPr>
          <a:xfrm>
            <a:off x="9779206" y="1983573"/>
            <a:ext cx="2207149" cy="1501186"/>
          </a:xfrm>
          <a:prstGeom prst="rect">
            <a:avLst/>
          </a:prstGeom>
        </p:spPr>
      </p:pic>
      <p:pic>
        <p:nvPicPr>
          <p:cNvPr id="14" name="Picture 13"/>
          <p:cNvPicPr>
            <a:picLocks noChangeAspect="1"/>
          </p:cNvPicPr>
          <p:nvPr/>
        </p:nvPicPr>
        <p:blipFill>
          <a:blip r:embed="rId8"/>
          <a:stretch>
            <a:fillRect/>
          </a:stretch>
        </p:blipFill>
        <p:spPr>
          <a:xfrm>
            <a:off x="7746278" y="2354445"/>
            <a:ext cx="1799358" cy="2780549"/>
          </a:xfrm>
          <a:prstGeom prst="rect">
            <a:avLst/>
          </a:prstGeom>
        </p:spPr>
      </p:pic>
      <p:sp>
        <p:nvSpPr>
          <p:cNvPr id="15" name="TextBox 14"/>
          <p:cNvSpPr txBox="1"/>
          <p:nvPr/>
        </p:nvSpPr>
        <p:spPr>
          <a:xfrm>
            <a:off x="7417562" y="5297341"/>
            <a:ext cx="3014596" cy="1384995"/>
          </a:xfrm>
          <a:prstGeom prst="rect">
            <a:avLst/>
          </a:prstGeom>
          <a:noFill/>
        </p:spPr>
        <p:txBody>
          <a:bodyPr wrap="square" rtlCol="0">
            <a:spAutoFit/>
          </a:bodyPr>
          <a:lstStyle/>
          <a:p>
            <a:pPr algn="just"/>
            <a:r>
              <a:rPr lang="en-GB" sz="1200" dirty="0" smtClean="0">
                <a:latin typeface="Comic Sans MS" panose="030F0702030302020204" pitchFamily="66" charset="0"/>
              </a:rPr>
              <a:t>Carrots, Sweetcorn, potatoes, cucumber and lettuce amongst other seeds have been planted.  We are enjoying looking after them and can’t wait to eat them in the Autumn.  We will also look to develop our learning from farm to fork.</a:t>
            </a:r>
            <a:endParaRPr lang="en-GB" sz="1200" dirty="0">
              <a:latin typeface="Comic Sans MS" panose="030F0702030302020204" pitchFamily="66" charset="0"/>
            </a:endParaRPr>
          </a:p>
        </p:txBody>
      </p:sp>
      <p:pic>
        <p:nvPicPr>
          <p:cNvPr id="13" name="Picture 12"/>
          <p:cNvPicPr>
            <a:picLocks noChangeAspect="1"/>
          </p:cNvPicPr>
          <p:nvPr/>
        </p:nvPicPr>
        <p:blipFill>
          <a:blip r:embed="rId9"/>
          <a:stretch>
            <a:fillRect/>
          </a:stretch>
        </p:blipFill>
        <p:spPr>
          <a:xfrm>
            <a:off x="5119789" y="4902658"/>
            <a:ext cx="1993604" cy="1862243"/>
          </a:xfrm>
          <a:prstGeom prst="rect">
            <a:avLst/>
          </a:prstGeom>
        </p:spPr>
      </p:pic>
      <p:sp>
        <p:nvSpPr>
          <p:cNvPr id="16" name="TextBox 15"/>
          <p:cNvSpPr txBox="1"/>
          <p:nvPr/>
        </p:nvSpPr>
        <p:spPr>
          <a:xfrm>
            <a:off x="5490253" y="3346836"/>
            <a:ext cx="2022455" cy="1569660"/>
          </a:xfrm>
          <a:prstGeom prst="rect">
            <a:avLst/>
          </a:prstGeom>
          <a:noFill/>
        </p:spPr>
        <p:txBody>
          <a:bodyPr wrap="square" rtlCol="0">
            <a:spAutoFit/>
          </a:bodyPr>
          <a:lstStyle/>
          <a:p>
            <a:pPr algn="just"/>
            <a:r>
              <a:rPr lang="en-GB" sz="1200" dirty="0" smtClean="0">
                <a:latin typeface="Comic Sans MS" panose="030F0702030302020204" pitchFamily="66" charset="0"/>
              </a:rPr>
              <a:t>Children were involved in making the greenhouse, using tools such as hammers and saws. Children were able to show how to keep themselves safe whilst using these tools</a:t>
            </a:r>
            <a:endParaRPr lang="en-GB" sz="1200" dirty="0">
              <a:latin typeface="Comic Sans MS" panose="030F0702030302020204" pitchFamily="66" charset="0"/>
            </a:endParaRPr>
          </a:p>
        </p:txBody>
      </p:sp>
      <p:pic>
        <p:nvPicPr>
          <p:cNvPr id="17" name="Picture 16"/>
          <p:cNvPicPr>
            <a:picLocks noChangeAspect="1"/>
          </p:cNvPicPr>
          <p:nvPr/>
        </p:nvPicPr>
        <p:blipFill>
          <a:blip r:embed="rId10"/>
          <a:stretch>
            <a:fillRect/>
          </a:stretch>
        </p:blipFill>
        <p:spPr>
          <a:xfrm rot="10800000" flipV="1">
            <a:off x="10432158" y="4864099"/>
            <a:ext cx="1682027" cy="1900801"/>
          </a:xfrm>
          <a:prstGeom prst="rect">
            <a:avLst/>
          </a:prstGeom>
        </p:spPr>
      </p:pic>
    </p:spTree>
    <p:extLst>
      <p:ext uri="{BB962C8B-B14F-4D97-AF65-F5344CB8AC3E}">
        <p14:creationId xmlns:p14="http://schemas.microsoft.com/office/powerpoint/2010/main" val="2671808549"/>
      </p:ext>
    </p:extLst>
  </p:cSld>
  <p:clrMapOvr>
    <a:masterClrMapping/>
  </p:clrMapOvr>
  <mc:AlternateContent xmlns:mc="http://schemas.openxmlformats.org/markup-compatibility/2006" xmlns:p14="http://schemas.microsoft.com/office/powerpoint/2010/main">
    <mc:Choice Requires="p14">
      <p:transition spd="slow" p14:dur="2000" advTm="1202"/>
    </mc:Choice>
    <mc:Fallback xmlns="">
      <p:transition spd="slow" advTm="1202"/>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92727" y="350982"/>
            <a:ext cx="7416800" cy="584775"/>
          </a:xfrm>
          <a:prstGeom prst="rect">
            <a:avLst/>
          </a:prstGeom>
          <a:noFill/>
        </p:spPr>
        <p:txBody>
          <a:bodyPr wrap="square" rtlCol="0">
            <a:spAutoFit/>
          </a:bodyPr>
          <a:lstStyle/>
          <a:p>
            <a:r>
              <a:rPr lang="en-GB" sz="3200" b="1" dirty="0" smtClean="0">
                <a:solidFill>
                  <a:srgbClr val="00B050"/>
                </a:solidFill>
                <a:latin typeface="Comic Sans MS" panose="030F0702030302020204" pitchFamily="66" charset="0"/>
              </a:rPr>
              <a:t>Next steps in our Eco-Journey</a:t>
            </a:r>
            <a:endParaRPr lang="en-GB" sz="3200" b="1" dirty="0">
              <a:solidFill>
                <a:srgbClr val="00B050"/>
              </a:solidFill>
              <a:latin typeface="Comic Sans MS" panose="030F0702030302020204" pitchFamily="66" charset="0"/>
            </a:endParaRPr>
          </a:p>
        </p:txBody>
      </p:sp>
      <p:pic>
        <p:nvPicPr>
          <p:cNvPr id="8" name="Picture 7"/>
          <p:cNvPicPr/>
          <p:nvPr/>
        </p:nvPicPr>
        <p:blipFill>
          <a:blip r:embed="rId2"/>
          <a:stretch>
            <a:fillRect/>
          </a:stretch>
        </p:blipFill>
        <p:spPr>
          <a:xfrm>
            <a:off x="1237671" y="1348623"/>
            <a:ext cx="951347" cy="868104"/>
          </a:xfrm>
          <a:prstGeom prst="rect">
            <a:avLst/>
          </a:prstGeom>
        </p:spPr>
      </p:pic>
      <p:sp>
        <p:nvSpPr>
          <p:cNvPr id="9" name="TextBox 8"/>
          <p:cNvSpPr txBox="1"/>
          <p:nvPr/>
        </p:nvSpPr>
        <p:spPr>
          <a:xfrm>
            <a:off x="2364508" y="1113410"/>
            <a:ext cx="8700655" cy="892552"/>
          </a:xfrm>
          <a:prstGeom prst="rect">
            <a:avLst/>
          </a:prstGeom>
          <a:noFill/>
        </p:spPr>
        <p:txBody>
          <a:bodyPr wrap="square" rtlCol="0">
            <a:spAutoFit/>
          </a:bodyPr>
          <a:lstStyle/>
          <a:p>
            <a:r>
              <a:rPr lang="en-GB" sz="1600" b="1" dirty="0" smtClean="0">
                <a:solidFill>
                  <a:srgbClr val="00B050"/>
                </a:solidFill>
                <a:latin typeface="Comic Sans MS" panose="030F0702030302020204" pitchFamily="66" charset="0"/>
              </a:rPr>
              <a:t>Saving Energy</a:t>
            </a:r>
          </a:p>
          <a:p>
            <a:pPr marL="285750" indent="-285750">
              <a:buFont typeface="Arial" panose="020B0604020202020204" pitchFamily="34" charset="0"/>
              <a:buChar char="•"/>
            </a:pPr>
            <a:r>
              <a:rPr lang="en-GB" sz="1200" dirty="0" smtClean="0">
                <a:latin typeface="Comic Sans MS" panose="030F0702030302020204" pitchFamily="66" charset="0"/>
              </a:rPr>
              <a:t>Continue to provide opportunities to reduce energy throughout the Centre, including more zero power days</a:t>
            </a:r>
          </a:p>
          <a:p>
            <a:pPr marL="285750" indent="-285750">
              <a:buFont typeface="Arial" panose="020B0604020202020204" pitchFamily="34" charset="0"/>
              <a:buChar char="•"/>
            </a:pPr>
            <a:r>
              <a:rPr lang="en-GB" sz="1200" dirty="0" smtClean="0">
                <a:latin typeface="Comic Sans MS" panose="030F0702030302020204" pitchFamily="66" charset="0"/>
              </a:rPr>
              <a:t>Share saving energy tips into the wider community and families associated with the Centre </a:t>
            </a:r>
          </a:p>
          <a:p>
            <a:pPr marL="285750" indent="-285750">
              <a:buFont typeface="Arial" panose="020B0604020202020204" pitchFamily="34" charset="0"/>
              <a:buChar char="•"/>
            </a:pPr>
            <a:r>
              <a:rPr lang="en-GB" sz="1200" dirty="0" smtClean="0">
                <a:latin typeface="Comic Sans MS" panose="030F0702030302020204" pitchFamily="66" charset="0"/>
              </a:rPr>
              <a:t>Establish a monthly eco blog to share energy saving tips </a:t>
            </a:r>
            <a:endParaRPr lang="en-GB" sz="1200" dirty="0">
              <a:latin typeface="Comic Sans MS" panose="030F0702030302020204" pitchFamily="66" charset="0"/>
            </a:endParaRPr>
          </a:p>
        </p:txBody>
      </p:sp>
      <p:pic>
        <p:nvPicPr>
          <p:cNvPr id="10" name="Picture 9"/>
          <p:cNvPicPr/>
          <p:nvPr/>
        </p:nvPicPr>
        <p:blipFill>
          <a:blip r:embed="rId3"/>
          <a:stretch>
            <a:fillRect/>
          </a:stretch>
        </p:blipFill>
        <p:spPr>
          <a:xfrm>
            <a:off x="1237671" y="2857021"/>
            <a:ext cx="951347" cy="1096144"/>
          </a:xfrm>
          <a:prstGeom prst="rect">
            <a:avLst/>
          </a:prstGeom>
        </p:spPr>
      </p:pic>
      <p:sp>
        <p:nvSpPr>
          <p:cNvPr id="11" name="TextBox 10"/>
          <p:cNvSpPr txBox="1"/>
          <p:nvPr/>
        </p:nvSpPr>
        <p:spPr>
          <a:xfrm>
            <a:off x="2364507" y="2444154"/>
            <a:ext cx="9216305" cy="2431435"/>
          </a:xfrm>
          <a:prstGeom prst="rect">
            <a:avLst/>
          </a:prstGeom>
          <a:noFill/>
        </p:spPr>
        <p:txBody>
          <a:bodyPr wrap="square" rtlCol="0">
            <a:spAutoFit/>
          </a:bodyPr>
          <a:lstStyle/>
          <a:p>
            <a:r>
              <a:rPr lang="en-GB" sz="1600" b="1" dirty="0" smtClean="0">
                <a:solidFill>
                  <a:srgbClr val="00B050"/>
                </a:solidFill>
                <a:latin typeface="Comic Sans MS" panose="030F0702030302020204" pitchFamily="66" charset="0"/>
              </a:rPr>
              <a:t>Reducing Waste</a:t>
            </a:r>
          </a:p>
          <a:p>
            <a:pPr marL="285750" indent="-285750">
              <a:buFont typeface="Arial" panose="020B0604020202020204" pitchFamily="34" charset="0"/>
              <a:buChar char="•"/>
            </a:pPr>
            <a:r>
              <a:rPr lang="en-GB" sz="1200" dirty="0">
                <a:latin typeface="Comic Sans MS" panose="030F0702030302020204" pitchFamily="66" charset="0"/>
              </a:rPr>
              <a:t>Use recycling bins which take up less space within the playrooms to encourage them to be used by all rooms </a:t>
            </a:r>
            <a:r>
              <a:rPr lang="en-GB" sz="1200" dirty="0" smtClean="0">
                <a:latin typeface="Comic Sans MS" panose="030F0702030302020204" pitchFamily="66" charset="0"/>
              </a:rPr>
              <a:t>consistently</a:t>
            </a:r>
          </a:p>
          <a:p>
            <a:pPr marL="285750" indent="-285750">
              <a:buFont typeface="Arial" panose="020B0604020202020204" pitchFamily="34" charset="0"/>
              <a:buChar char="•"/>
            </a:pPr>
            <a:r>
              <a:rPr lang="en-GB" sz="1200" dirty="0" smtClean="0">
                <a:latin typeface="Comic Sans MS" panose="030F0702030302020204" pitchFamily="66" charset="0"/>
              </a:rPr>
              <a:t>Crisp packets formed a large part of our litter collection.  Establish project to use this material to help others.</a:t>
            </a:r>
          </a:p>
          <a:p>
            <a:pPr marL="285750" indent="-285750">
              <a:buFont typeface="Arial" panose="020B0604020202020204" pitchFamily="34" charset="0"/>
              <a:buChar char="•"/>
            </a:pPr>
            <a:r>
              <a:rPr lang="en-GB" sz="1200" dirty="0" smtClean="0">
                <a:latin typeface="Comic Sans MS" panose="030F0702030302020204" pitchFamily="66" charset="0"/>
              </a:rPr>
              <a:t>Continue to support RAG bag, consider alternative digital opportunities to upcycle clothing to raise money, similar to “</a:t>
            </a:r>
            <a:r>
              <a:rPr lang="en-GB" sz="1200" dirty="0" err="1" smtClean="0">
                <a:latin typeface="Comic Sans MS" panose="030F0702030302020204" pitchFamily="66" charset="0"/>
              </a:rPr>
              <a:t>vinted</a:t>
            </a:r>
            <a:r>
              <a:rPr lang="en-GB" sz="1200" dirty="0" smtClean="0">
                <a:latin typeface="Comic Sans MS" panose="030F0702030302020204" pitchFamily="66" charset="0"/>
              </a:rPr>
              <a:t>” or jumble sale</a:t>
            </a:r>
          </a:p>
          <a:p>
            <a:pPr marL="285750" indent="-285750">
              <a:buFont typeface="Arial" panose="020B0604020202020204" pitchFamily="34" charset="0"/>
              <a:buChar char="•"/>
            </a:pPr>
            <a:r>
              <a:rPr lang="en-GB" sz="1200" dirty="0" smtClean="0">
                <a:latin typeface="Comic Sans MS" panose="030F0702030302020204" pitchFamily="66" charset="0"/>
              </a:rPr>
              <a:t>Increase the presence of the eco-wardrobe through additional advertising and opportunities.</a:t>
            </a:r>
          </a:p>
          <a:p>
            <a:pPr marL="285750" indent="-285750">
              <a:buFont typeface="Arial" panose="020B0604020202020204" pitchFamily="34" charset="0"/>
              <a:buChar char="•"/>
            </a:pPr>
            <a:r>
              <a:rPr lang="en-GB" sz="1200" dirty="0" smtClean="0">
                <a:latin typeface="Comic Sans MS" panose="030F0702030302020204" pitchFamily="66" charset="0"/>
              </a:rPr>
              <a:t>To work to encourage the Centre and families to understand the impact of single use plastic on the environment and ways to reduce this.  </a:t>
            </a:r>
          </a:p>
          <a:p>
            <a:pPr marL="285750" indent="-285750">
              <a:buFont typeface="Arial" panose="020B0604020202020204" pitchFamily="34" charset="0"/>
              <a:buChar char="•"/>
            </a:pPr>
            <a:r>
              <a:rPr lang="en-GB" sz="1200" dirty="0" smtClean="0">
                <a:latin typeface="Comic Sans MS" panose="030F0702030302020204" pitchFamily="66" charset="0"/>
              </a:rPr>
              <a:t>To continue to work with families to support understanding of the importance of food waste recycling in producing energy, to increase the uptake of food waste caddies and use of within the local area. </a:t>
            </a:r>
          </a:p>
          <a:p>
            <a:pPr marL="285750" indent="-285750">
              <a:buFont typeface="Arial" panose="020B0604020202020204" pitchFamily="34" charset="0"/>
              <a:buChar char="•"/>
            </a:pPr>
            <a:endParaRPr lang="en-GB" sz="1200" dirty="0">
              <a:latin typeface="Comic Sans MS" panose="030F0702030302020204" pitchFamily="66" charset="0"/>
            </a:endParaRPr>
          </a:p>
          <a:p>
            <a:endParaRPr lang="en-GB" sz="1600" dirty="0">
              <a:solidFill>
                <a:srgbClr val="00B050"/>
              </a:solidFill>
              <a:latin typeface="Comic Sans MS" panose="030F0702030302020204" pitchFamily="66" charset="0"/>
            </a:endParaRPr>
          </a:p>
        </p:txBody>
      </p:sp>
      <p:pic>
        <p:nvPicPr>
          <p:cNvPr id="15" name="Picture 14"/>
          <p:cNvPicPr/>
          <p:nvPr/>
        </p:nvPicPr>
        <p:blipFill>
          <a:blip r:embed="rId4"/>
          <a:stretch>
            <a:fillRect/>
          </a:stretch>
        </p:blipFill>
        <p:spPr>
          <a:xfrm>
            <a:off x="1237672" y="4810050"/>
            <a:ext cx="1034473" cy="1008859"/>
          </a:xfrm>
          <a:prstGeom prst="rect">
            <a:avLst/>
          </a:prstGeom>
        </p:spPr>
      </p:pic>
      <p:sp>
        <p:nvSpPr>
          <p:cNvPr id="17" name="TextBox 16"/>
          <p:cNvSpPr txBox="1"/>
          <p:nvPr/>
        </p:nvSpPr>
        <p:spPr>
          <a:xfrm>
            <a:off x="2364507" y="4568104"/>
            <a:ext cx="9014693" cy="1815882"/>
          </a:xfrm>
          <a:prstGeom prst="rect">
            <a:avLst/>
          </a:prstGeom>
          <a:noFill/>
        </p:spPr>
        <p:txBody>
          <a:bodyPr wrap="square" rtlCol="0">
            <a:spAutoFit/>
          </a:bodyPr>
          <a:lstStyle/>
          <a:p>
            <a:r>
              <a:rPr lang="en-GB" sz="1600" b="1" dirty="0" smtClean="0">
                <a:solidFill>
                  <a:srgbClr val="00B050"/>
                </a:solidFill>
                <a:latin typeface="Comic Sans MS" panose="030F0702030302020204" pitchFamily="66" charset="0"/>
              </a:rPr>
              <a:t>Our Natural Environment</a:t>
            </a:r>
          </a:p>
          <a:p>
            <a:pPr marL="285750" indent="-285750">
              <a:buFont typeface="Arial" panose="020B0604020202020204" pitchFamily="34" charset="0"/>
              <a:buChar char="•"/>
            </a:pPr>
            <a:r>
              <a:rPr lang="en-GB" sz="1200" dirty="0" smtClean="0">
                <a:solidFill>
                  <a:schemeClr val="tx2"/>
                </a:solidFill>
                <a:latin typeface="Comic Sans MS" panose="030F0702030302020204" pitchFamily="66" charset="0"/>
              </a:rPr>
              <a:t>To continue to support children to understand where food comes from and to develop their interest in planting seeds to grow food</a:t>
            </a:r>
          </a:p>
          <a:p>
            <a:pPr marL="285750" indent="-285750">
              <a:buFont typeface="Arial" panose="020B0604020202020204" pitchFamily="34" charset="0"/>
              <a:buChar char="•"/>
            </a:pPr>
            <a:r>
              <a:rPr lang="en-GB" sz="1200" dirty="0" smtClean="0">
                <a:solidFill>
                  <a:schemeClr val="tx2"/>
                </a:solidFill>
                <a:latin typeface="Comic Sans MS" panose="030F0702030302020204" pitchFamily="66" charset="0"/>
              </a:rPr>
              <a:t>Increase awareness of farm to fork programme through contacting local farmers and suppliers to support our programme</a:t>
            </a:r>
          </a:p>
          <a:p>
            <a:pPr marL="285750" indent="-285750">
              <a:buFont typeface="Arial" panose="020B0604020202020204" pitchFamily="34" charset="0"/>
              <a:buChar char="•"/>
            </a:pPr>
            <a:r>
              <a:rPr lang="en-GB" sz="1200" dirty="0" smtClean="0">
                <a:solidFill>
                  <a:schemeClr val="tx2"/>
                </a:solidFill>
                <a:latin typeface="Comic Sans MS" panose="030F0702030302020204" pitchFamily="66" charset="0"/>
              </a:rPr>
              <a:t>Establish opportunities for family learning to create soup parcels with instructions to cook at home, and cooking groups within the Centre</a:t>
            </a:r>
          </a:p>
          <a:p>
            <a:pPr marL="285750" indent="-285750">
              <a:buFont typeface="Arial" panose="020B0604020202020204" pitchFamily="34" charset="0"/>
              <a:buChar char="•"/>
            </a:pPr>
            <a:r>
              <a:rPr lang="en-GB" sz="1200" dirty="0" smtClean="0">
                <a:solidFill>
                  <a:schemeClr val="tx2"/>
                </a:solidFill>
                <a:latin typeface="Comic Sans MS" panose="030F0702030302020204" pitchFamily="66" charset="0"/>
              </a:rPr>
              <a:t>Establish family learning opportunities to use and cook with the food that they grow. </a:t>
            </a:r>
          </a:p>
          <a:p>
            <a:pPr marL="285750" indent="-285750">
              <a:buFont typeface="Arial" panose="020B0604020202020204" pitchFamily="34" charset="0"/>
              <a:buChar char="•"/>
            </a:pPr>
            <a:r>
              <a:rPr lang="en-GB" sz="1200" dirty="0" smtClean="0">
                <a:solidFill>
                  <a:schemeClr val="tx2"/>
                </a:solidFill>
                <a:latin typeface="Comic Sans MS" panose="030F0702030302020204" pitchFamily="66" charset="0"/>
              </a:rPr>
              <a:t>Broaden understanding of planting wild flowers within the community to increase food for pollinators. </a:t>
            </a:r>
            <a:endParaRPr lang="en-GB" sz="1200" dirty="0">
              <a:solidFill>
                <a:schemeClr val="tx2"/>
              </a:solidFill>
              <a:latin typeface="Comic Sans MS" panose="030F0702030302020204" pitchFamily="66" charset="0"/>
            </a:endParaRPr>
          </a:p>
        </p:txBody>
      </p:sp>
    </p:spTree>
    <p:extLst>
      <p:ext uri="{BB962C8B-B14F-4D97-AF65-F5344CB8AC3E}">
        <p14:creationId xmlns:p14="http://schemas.microsoft.com/office/powerpoint/2010/main" val="1470882181"/>
      </p:ext>
    </p:extLst>
  </p:cSld>
  <p:clrMapOvr>
    <a:masterClrMapping/>
  </p:clrMapOvr>
  <mc:AlternateContent xmlns:mc="http://schemas.openxmlformats.org/markup-compatibility/2006" xmlns:p14="http://schemas.microsoft.com/office/powerpoint/2010/main">
    <mc:Choice Requires="p14">
      <p:transition spd="med" p14:dur="700" advTm="2463">
        <p:fade/>
      </p:transition>
    </mc:Choice>
    <mc:Fallback xmlns="">
      <p:transition spd="med" advTm="2463">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1964" y="304800"/>
            <a:ext cx="10878849" cy="840509"/>
          </a:xfrm>
        </p:spPr>
        <p:txBody>
          <a:bodyPr>
            <a:normAutofit/>
          </a:bodyPr>
          <a:lstStyle/>
          <a:p>
            <a:r>
              <a:rPr lang="en-US" sz="3200" b="1" dirty="0" smtClean="0">
                <a:solidFill>
                  <a:srgbClr val="00B050"/>
                </a:solidFill>
                <a:latin typeface="Comic Sans MS" panose="030F0702030302020204" pitchFamily="66" charset="0"/>
              </a:rPr>
              <a:t>Meet the Eco-Team</a:t>
            </a:r>
            <a:endParaRPr lang="en-US" sz="3200" b="1" dirty="0">
              <a:solidFill>
                <a:srgbClr val="00B050"/>
              </a:solidFill>
              <a:latin typeface="Comic Sans MS" panose="030F0702030302020204" pitchFamily="66" charset="0"/>
            </a:endParaRPr>
          </a:p>
        </p:txBody>
      </p:sp>
      <p:pic>
        <p:nvPicPr>
          <p:cNvPr id="4" name="Content Placeholder 3"/>
          <p:cNvPicPr>
            <a:picLocks noGrp="1" noChangeAspect="1"/>
          </p:cNvPicPr>
          <p:nvPr>
            <p:ph idx="1"/>
          </p:nvPr>
        </p:nvPicPr>
        <p:blipFill>
          <a:blip r:embed="rId3"/>
          <a:stretch>
            <a:fillRect/>
          </a:stretch>
        </p:blipFill>
        <p:spPr>
          <a:xfrm>
            <a:off x="2087419" y="1265383"/>
            <a:ext cx="5514109" cy="4245696"/>
          </a:xfrm>
          <a:prstGeom prst="rect">
            <a:avLst/>
          </a:prstGeom>
        </p:spPr>
      </p:pic>
      <p:sp>
        <p:nvSpPr>
          <p:cNvPr id="3" name="TextBox 2"/>
          <p:cNvSpPr txBox="1"/>
          <p:nvPr/>
        </p:nvSpPr>
        <p:spPr>
          <a:xfrm>
            <a:off x="7961745" y="1265383"/>
            <a:ext cx="3619068" cy="3600986"/>
          </a:xfrm>
          <a:prstGeom prst="rect">
            <a:avLst/>
          </a:prstGeom>
          <a:noFill/>
        </p:spPr>
        <p:txBody>
          <a:bodyPr wrap="square" rtlCol="0">
            <a:spAutoFit/>
          </a:bodyPr>
          <a:lstStyle/>
          <a:p>
            <a:r>
              <a:rPr lang="en-GB" sz="1200" dirty="0" smtClean="0">
                <a:latin typeface="Comic Sans MS" panose="030F0702030302020204" pitchFamily="66" charset="0"/>
              </a:rPr>
              <a:t>We started our eco-journey by working with a small group of children, staff and parents. </a:t>
            </a:r>
          </a:p>
          <a:p>
            <a:endParaRPr lang="en-GB" sz="1200" dirty="0">
              <a:latin typeface="Comic Sans MS" panose="030F0702030302020204" pitchFamily="66" charset="0"/>
            </a:endParaRPr>
          </a:p>
          <a:p>
            <a:r>
              <a:rPr lang="en-GB" sz="1200" dirty="0" smtClean="0">
                <a:latin typeface="Comic Sans MS" panose="030F0702030302020204" pitchFamily="66" charset="0"/>
              </a:rPr>
              <a:t>Our goal for the first year of the Eco-journey was to establish a small group to review and consider key area’s within our Centre to focus upon and establish </a:t>
            </a:r>
            <a:r>
              <a:rPr lang="en-GB" sz="1200" smtClean="0">
                <a:latin typeface="Comic Sans MS" panose="030F0702030302020204" pitchFamily="66" charset="0"/>
              </a:rPr>
              <a:t>an action </a:t>
            </a:r>
            <a:r>
              <a:rPr lang="en-GB" sz="1200" dirty="0" smtClean="0">
                <a:latin typeface="Comic Sans MS" panose="030F0702030302020204" pitchFamily="66" charset="0"/>
              </a:rPr>
              <a:t>plan which is both achievable and sustainable. </a:t>
            </a:r>
          </a:p>
          <a:p>
            <a:endParaRPr lang="en-GB" sz="1200" dirty="0">
              <a:latin typeface="Comic Sans MS" panose="030F0702030302020204" pitchFamily="66" charset="0"/>
            </a:endParaRPr>
          </a:p>
          <a:p>
            <a:r>
              <a:rPr lang="en-GB" sz="1200" dirty="0" smtClean="0">
                <a:latin typeface="Comic Sans MS" panose="030F0702030302020204" pitchFamily="66" charset="0"/>
              </a:rPr>
              <a:t>Our ethos is to start small in year one and build on our achievements into year 2 by broadening into full Centre and wider community engagement. </a:t>
            </a:r>
          </a:p>
          <a:p>
            <a:endParaRPr lang="en-GB" sz="1200" dirty="0">
              <a:latin typeface="Comic Sans MS" panose="030F0702030302020204" pitchFamily="66" charset="0"/>
            </a:endParaRPr>
          </a:p>
          <a:p>
            <a:r>
              <a:rPr lang="en-GB" sz="1200" dirty="0" smtClean="0">
                <a:latin typeface="Comic Sans MS" panose="030F0702030302020204" pitchFamily="66" charset="0"/>
              </a:rPr>
              <a:t>This is illustrated in our year 1 action plan and subsequent evaluation and development into year 2.</a:t>
            </a:r>
          </a:p>
          <a:p>
            <a:endParaRPr lang="en-GB" sz="1200" dirty="0">
              <a:latin typeface="Comic Sans MS" panose="030F0702030302020204" pitchFamily="66" charset="0"/>
            </a:endParaRPr>
          </a:p>
          <a:p>
            <a:endParaRPr lang="en-GB" sz="1200" dirty="0" smtClean="0">
              <a:latin typeface="Comic Sans MS" panose="030F0702030302020204" pitchFamily="66" charset="0"/>
            </a:endParaRPr>
          </a:p>
        </p:txBody>
      </p:sp>
    </p:spTree>
    <p:extLst>
      <p:ext uri="{BB962C8B-B14F-4D97-AF65-F5344CB8AC3E}">
        <p14:creationId xmlns:p14="http://schemas.microsoft.com/office/powerpoint/2010/main" val="2083928899"/>
      </p:ext>
    </p:extLst>
  </p:cSld>
  <p:clrMapOvr>
    <a:masterClrMapping/>
  </p:clrMapOvr>
  <mc:AlternateContent xmlns:mc="http://schemas.openxmlformats.org/markup-compatibility/2006" xmlns:p14="http://schemas.microsoft.com/office/powerpoint/2010/main">
    <mc:Choice Requires="p14">
      <p:transition spd="slow" p14:dur="2000" advTm="1015"/>
    </mc:Choice>
    <mc:Fallback xmlns="">
      <p:transition spd="slow" advTm="1015"/>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3764" y="136427"/>
            <a:ext cx="10629468" cy="616475"/>
          </a:xfrm>
        </p:spPr>
        <p:txBody>
          <a:bodyPr>
            <a:normAutofit/>
          </a:bodyPr>
          <a:lstStyle/>
          <a:p>
            <a:r>
              <a:rPr lang="en-US" sz="3200" b="1" dirty="0" smtClean="0">
                <a:solidFill>
                  <a:srgbClr val="00B050"/>
                </a:solidFill>
                <a:latin typeface="Comic Sans MS" panose="030F0702030302020204" pitchFamily="66" charset="0"/>
              </a:rPr>
              <a:t>Our Eco Journey </a:t>
            </a:r>
            <a:endParaRPr lang="en-US" sz="3200" b="1" dirty="0">
              <a:solidFill>
                <a:srgbClr val="00B050"/>
              </a:solidFill>
              <a:latin typeface="Comic Sans MS" panose="030F0702030302020204" pitchFamily="66" charset="0"/>
            </a:endParaRPr>
          </a:p>
        </p:txBody>
      </p:sp>
      <p:sp>
        <p:nvSpPr>
          <p:cNvPr id="3" name="Content Placeholder 2"/>
          <p:cNvSpPr>
            <a:spLocks noGrp="1"/>
          </p:cNvSpPr>
          <p:nvPr>
            <p:ph sz="half" idx="1"/>
          </p:nvPr>
        </p:nvSpPr>
        <p:spPr>
          <a:xfrm>
            <a:off x="245329" y="845647"/>
            <a:ext cx="5659583" cy="419387"/>
          </a:xfrm>
        </p:spPr>
        <p:txBody>
          <a:bodyPr>
            <a:normAutofit lnSpcReduction="10000"/>
          </a:bodyPr>
          <a:lstStyle/>
          <a:p>
            <a:pPr marL="45720" indent="0">
              <a:buNone/>
            </a:pPr>
            <a:r>
              <a:rPr lang="en-US" sz="1200" dirty="0" smtClean="0">
                <a:latin typeface="Comic Sans MS" panose="030F0702030302020204" pitchFamily="66" charset="0"/>
              </a:rPr>
              <a:t>Our Eco team held their first meeting in September to review and identify key areas to develop. As shown in our Action plan below</a:t>
            </a:r>
            <a:endParaRPr lang="en-US" sz="1200" dirty="0">
              <a:latin typeface="Comic Sans MS" panose="030F0702030302020204" pitchFamily="66" charset="0"/>
            </a:endParaRPr>
          </a:p>
        </p:txBody>
      </p:sp>
      <p:pic>
        <p:nvPicPr>
          <p:cNvPr id="7" name="Picture 6"/>
          <p:cNvPicPr>
            <a:picLocks noChangeAspect="1"/>
          </p:cNvPicPr>
          <p:nvPr/>
        </p:nvPicPr>
        <p:blipFill>
          <a:blip r:embed="rId3"/>
          <a:stretch>
            <a:fillRect/>
          </a:stretch>
        </p:blipFill>
        <p:spPr>
          <a:xfrm>
            <a:off x="37973" y="1292777"/>
            <a:ext cx="5644181" cy="5357438"/>
          </a:xfrm>
          <a:prstGeom prst="rect">
            <a:avLst/>
          </a:prstGeom>
        </p:spPr>
      </p:pic>
      <p:pic>
        <p:nvPicPr>
          <p:cNvPr id="8" name="Picture 7"/>
          <p:cNvPicPr>
            <a:picLocks noChangeAspect="1"/>
          </p:cNvPicPr>
          <p:nvPr/>
        </p:nvPicPr>
        <p:blipFill>
          <a:blip r:embed="rId4"/>
          <a:stretch>
            <a:fillRect/>
          </a:stretch>
        </p:blipFill>
        <p:spPr>
          <a:xfrm>
            <a:off x="5788355" y="85839"/>
            <a:ext cx="6379426" cy="3622387"/>
          </a:xfrm>
          <a:prstGeom prst="rect">
            <a:avLst/>
          </a:prstGeom>
        </p:spPr>
      </p:pic>
      <p:pic>
        <p:nvPicPr>
          <p:cNvPr id="9" name="Picture 8"/>
          <p:cNvPicPr>
            <a:picLocks noChangeAspect="1"/>
          </p:cNvPicPr>
          <p:nvPr/>
        </p:nvPicPr>
        <p:blipFill>
          <a:blip r:embed="rId5"/>
          <a:stretch>
            <a:fillRect/>
          </a:stretch>
        </p:blipFill>
        <p:spPr>
          <a:xfrm>
            <a:off x="5788356" y="3800971"/>
            <a:ext cx="6379426" cy="2927495"/>
          </a:xfrm>
          <a:prstGeom prst="rect">
            <a:avLst/>
          </a:prstGeom>
        </p:spPr>
      </p:pic>
    </p:spTree>
    <p:extLst>
      <p:ext uri="{BB962C8B-B14F-4D97-AF65-F5344CB8AC3E}">
        <p14:creationId xmlns:p14="http://schemas.microsoft.com/office/powerpoint/2010/main" val="3866169098"/>
      </p:ext>
    </p:extLst>
  </p:cSld>
  <p:clrMapOvr>
    <a:masterClrMapping/>
  </p:clrMapOvr>
  <mc:AlternateContent xmlns:mc="http://schemas.openxmlformats.org/markup-compatibility/2006" xmlns:p14="http://schemas.microsoft.com/office/powerpoint/2010/main">
    <mc:Choice Requires="p14">
      <p:transition spd="slow" p14:dur="2000" advTm="953"/>
    </mc:Choice>
    <mc:Fallback xmlns="">
      <p:transition spd="slow" advTm="953"/>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3" y="304800"/>
            <a:ext cx="10896600" cy="849745"/>
          </a:xfrm>
        </p:spPr>
        <p:txBody>
          <a:bodyPr>
            <a:normAutofit/>
          </a:bodyPr>
          <a:lstStyle/>
          <a:p>
            <a:r>
              <a:rPr lang="en-US" sz="3200" b="1" dirty="0" smtClean="0">
                <a:solidFill>
                  <a:srgbClr val="00B050"/>
                </a:solidFill>
                <a:latin typeface="Comic Sans MS" panose="030F0702030302020204" pitchFamily="66" charset="0"/>
              </a:rPr>
              <a:t>Eco-Schools - Themes</a:t>
            </a:r>
            <a:endParaRPr lang="en-US" sz="3200" b="1" dirty="0">
              <a:solidFill>
                <a:srgbClr val="00B050"/>
              </a:solidFill>
              <a:latin typeface="Comic Sans MS" panose="030F0702030302020204" pitchFamily="66" charset="0"/>
            </a:endParaRPr>
          </a:p>
        </p:txBody>
      </p:sp>
      <p:graphicFrame>
        <p:nvGraphicFramePr>
          <p:cNvPr id="15" name="Content Placeholder 14" descr="Step Up Process diagram showing 5 steps ascending" title="SmartArt"/>
          <p:cNvGraphicFramePr>
            <a:graphicFrameLocks noGrp="1"/>
          </p:cNvGraphicFramePr>
          <p:nvPr>
            <p:ph idx="1"/>
            <p:extLst>
              <p:ext uri="{D42A27DB-BD31-4B8C-83A1-F6EECF244321}">
                <p14:modId xmlns:p14="http://schemas.microsoft.com/office/powerpoint/2010/main" val="3600894688"/>
              </p:ext>
            </p:extLst>
          </p:nvPr>
        </p:nvGraphicFramePr>
        <p:xfrm>
          <a:off x="684213" y="1505215"/>
          <a:ext cx="10896600" cy="45261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p:cNvPicPr/>
          <p:nvPr/>
        </p:nvPicPr>
        <p:blipFill>
          <a:blip r:embed="rId7"/>
          <a:stretch>
            <a:fillRect/>
          </a:stretch>
        </p:blipFill>
        <p:spPr>
          <a:xfrm>
            <a:off x="2965270" y="4655126"/>
            <a:ext cx="1283854" cy="1117831"/>
          </a:xfrm>
          <a:prstGeom prst="rect">
            <a:avLst/>
          </a:prstGeom>
        </p:spPr>
      </p:pic>
      <p:pic>
        <p:nvPicPr>
          <p:cNvPr id="7" name="Picture 6"/>
          <p:cNvPicPr/>
          <p:nvPr/>
        </p:nvPicPr>
        <p:blipFill>
          <a:blip r:embed="rId8"/>
          <a:stretch>
            <a:fillRect/>
          </a:stretch>
        </p:blipFill>
        <p:spPr>
          <a:xfrm>
            <a:off x="6085971" y="3710491"/>
            <a:ext cx="1533235" cy="1246909"/>
          </a:xfrm>
          <a:prstGeom prst="rect">
            <a:avLst/>
          </a:prstGeom>
        </p:spPr>
      </p:pic>
      <p:pic>
        <p:nvPicPr>
          <p:cNvPr id="9" name="Picture 8"/>
          <p:cNvPicPr/>
          <p:nvPr/>
        </p:nvPicPr>
        <p:blipFill>
          <a:blip r:embed="rId9"/>
          <a:stretch>
            <a:fillRect/>
          </a:stretch>
        </p:blipFill>
        <p:spPr>
          <a:xfrm>
            <a:off x="9153236" y="3348489"/>
            <a:ext cx="1343949" cy="1306637"/>
          </a:xfrm>
          <a:prstGeom prst="rect">
            <a:avLst/>
          </a:prstGeom>
        </p:spPr>
      </p:pic>
    </p:spTree>
    <p:extLst>
      <p:ext uri="{BB962C8B-B14F-4D97-AF65-F5344CB8AC3E}">
        <p14:creationId xmlns:p14="http://schemas.microsoft.com/office/powerpoint/2010/main" val="1962506101"/>
      </p:ext>
    </p:extLst>
  </p:cSld>
  <p:clrMapOvr>
    <a:masterClrMapping/>
  </p:clrMapOvr>
  <mc:AlternateContent xmlns:mc="http://schemas.openxmlformats.org/markup-compatibility/2006" xmlns:p14="http://schemas.microsoft.com/office/powerpoint/2010/main">
    <mc:Choice Requires="p14">
      <p:transition spd="slow" p14:dur="2000" advTm="921"/>
    </mc:Choice>
    <mc:Fallback xmlns="">
      <p:transition spd="slow" advTm="921"/>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7454" y="176392"/>
            <a:ext cx="6319260" cy="838200"/>
          </a:xfrm>
        </p:spPr>
        <p:txBody>
          <a:bodyPr>
            <a:normAutofit/>
          </a:bodyPr>
          <a:lstStyle/>
          <a:p>
            <a:r>
              <a:rPr lang="en-US" sz="3200" b="1" dirty="0" smtClean="0">
                <a:solidFill>
                  <a:srgbClr val="00B050"/>
                </a:solidFill>
                <a:latin typeface="Comic Sans MS" panose="030F0702030302020204" pitchFamily="66" charset="0"/>
              </a:rPr>
              <a:t>Theme 1: </a:t>
            </a:r>
            <a:r>
              <a:rPr lang="en-US" sz="3200" dirty="0" smtClean="0">
                <a:solidFill>
                  <a:srgbClr val="00B050"/>
                </a:solidFill>
                <a:latin typeface="Comic Sans MS" panose="030F0702030302020204" pitchFamily="66" charset="0"/>
              </a:rPr>
              <a:t>Saving Energy</a:t>
            </a:r>
            <a:endParaRPr lang="en-US" sz="3200" dirty="0">
              <a:solidFill>
                <a:srgbClr val="00B050"/>
              </a:solidFill>
              <a:latin typeface="Comic Sans MS" panose="030F0702030302020204" pitchFamily="66" charset="0"/>
            </a:endParaRPr>
          </a:p>
        </p:txBody>
      </p:sp>
      <p:sp>
        <p:nvSpPr>
          <p:cNvPr id="3" name="Text Placeholder 2"/>
          <p:cNvSpPr>
            <a:spLocks noGrp="1"/>
          </p:cNvSpPr>
          <p:nvPr>
            <p:ph type="body" idx="1"/>
          </p:nvPr>
        </p:nvSpPr>
        <p:spPr>
          <a:xfrm>
            <a:off x="6234546" y="2944576"/>
            <a:ext cx="4455148" cy="914400"/>
          </a:xfrm>
        </p:spPr>
        <p:txBody>
          <a:bodyPr>
            <a:normAutofit/>
          </a:bodyPr>
          <a:lstStyle/>
          <a:p>
            <a:r>
              <a:rPr lang="en-US" sz="1200" dirty="0" smtClean="0">
                <a:solidFill>
                  <a:schemeClr val="tx2"/>
                </a:solidFill>
                <a:latin typeface="Comic Sans MS" panose="030F0702030302020204" pitchFamily="66" charset="0"/>
              </a:rPr>
              <a:t>We had great fun cooking our snack on the fire during our power down day. We listened carefully to instructions and were able to keep ourselves safe</a:t>
            </a:r>
            <a:endParaRPr lang="en-US" sz="1200" dirty="0">
              <a:solidFill>
                <a:schemeClr val="tx2"/>
              </a:solidFill>
              <a:latin typeface="Comic Sans MS" panose="030F0702030302020204" pitchFamily="66" charset="0"/>
            </a:endParaRPr>
          </a:p>
        </p:txBody>
      </p:sp>
      <p:pic>
        <p:nvPicPr>
          <p:cNvPr id="5" name="Picture 4"/>
          <p:cNvPicPr/>
          <p:nvPr/>
        </p:nvPicPr>
        <p:blipFill>
          <a:blip r:embed="rId2"/>
          <a:stretch>
            <a:fillRect/>
          </a:stretch>
        </p:blipFill>
        <p:spPr>
          <a:xfrm>
            <a:off x="5895831" y="291760"/>
            <a:ext cx="911368" cy="771664"/>
          </a:xfrm>
          <a:prstGeom prst="rect">
            <a:avLst/>
          </a:prstGeom>
        </p:spPr>
      </p:pic>
      <p:sp>
        <p:nvSpPr>
          <p:cNvPr id="6" name="TextBox 5"/>
          <p:cNvSpPr txBox="1"/>
          <p:nvPr/>
        </p:nvSpPr>
        <p:spPr>
          <a:xfrm>
            <a:off x="305869" y="1153861"/>
            <a:ext cx="4042092" cy="369332"/>
          </a:xfrm>
          <a:prstGeom prst="rect">
            <a:avLst/>
          </a:prstGeom>
          <a:noFill/>
        </p:spPr>
        <p:txBody>
          <a:bodyPr wrap="square" rtlCol="0">
            <a:spAutoFit/>
          </a:bodyPr>
          <a:lstStyle/>
          <a:p>
            <a:r>
              <a:rPr lang="en-GB" sz="1600" dirty="0" smtClean="0">
                <a:solidFill>
                  <a:srgbClr val="00B050"/>
                </a:solidFill>
                <a:latin typeface="Comic Sans MS" panose="030F0702030302020204" pitchFamily="66" charset="0"/>
              </a:rPr>
              <a:t>Raise Awareness to reduce energy by</a:t>
            </a:r>
            <a:r>
              <a:rPr lang="en-GB" dirty="0" smtClean="0"/>
              <a:t>:</a:t>
            </a:r>
            <a:endParaRPr lang="en-GB" dirty="0"/>
          </a:p>
        </p:txBody>
      </p:sp>
      <p:pic>
        <p:nvPicPr>
          <p:cNvPr id="7" name="Picture 6"/>
          <p:cNvPicPr>
            <a:picLocks noChangeAspect="1"/>
          </p:cNvPicPr>
          <p:nvPr/>
        </p:nvPicPr>
        <p:blipFill>
          <a:blip r:embed="rId3"/>
          <a:stretch>
            <a:fillRect/>
          </a:stretch>
        </p:blipFill>
        <p:spPr>
          <a:xfrm>
            <a:off x="403895" y="1784104"/>
            <a:ext cx="2007437" cy="1708272"/>
          </a:xfrm>
          <a:prstGeom prst="rect">
            <a:avLst/>
          </a:prstGeom>
        </p:spPr>
      </p:pic>
      <p:sp>
        <p:nvSpPr>
          <p:cNvPr id="8" name="TextBox 7"/>
          <p:cNvSpPr txBox="1"/>
          <p:nvPr/>
        </p:nvSpPr>
        <p:spPr>
          <a:xfrm>
            <a:off x="2500992" y="1851609"/>
            <a:ext cx="2809917" cy="646331"/>
          </a:xfrm>
          <a:prstGeom prst="rect">
            <a:avLst/>
          </a:prstGeom>
          <a:noFill/>
          <a:ln>
            <a:noFill/>
          </a:ln>
        </p:spPr>
        <p:txBody>
          <a:bodyPr wrap="square" rtlCol="0">
            <a:spAutoFit/>
          </a:bodyPr>
          <a:lstStyle/>
          <a:p>
            <a:r>
              <a:rPr lang="en-GB" sz="1200" dirty="0" smtClean="0">
                <a:latin typeface="Comic Sans MS" panose="030F0702030302020204" pitchFamily="66" charset="0"/>
              </a:rPr>
              <a:t>Taking part in the </a:t>
            </a:r>
            <a:r>
              <a:rPr lang="en-GB" sz="1200" dirty="0" err="1" smtClean="0">
                <a:latin typeface="Comic Sans MS" panose="030F0702030302020204" pitchFamily="66" charset="0"/>
              </a:rPr>
              <a:t>Powerdown</a:t>
            </a:r>
            <a:r>
              <a:rPr lang="en-GB" sz="1200" dirty="0" smtClean="0">
                <a:latin typeface="Comic Sans MS" panose="030F0702030302020204" pitchFamily="66" charset="0"/>
              </a:rPr>
              <a:t> Challenge and welcomed Mr. Windy into the Centre</a:t>
            </a:r>
            <a:endParaRPr lang="en-GB" sz="1200" dirty="0">
              <a:latin typeface="Comic Sans MS" panose="030F0702030302020204" pitchFamily="66" charset="0"/>
            </a:endParaRPr>
          </a:p>
        </p:txBody>
      </p:sp>
      <p:pic>
        <p:nvPicPr>
          <p:cNvPr id="9" name="Picture 8"/>
          <p:cNvPicPr>
            <a:picLocks noChangeAspect="1"/>
          </p:cNvPicPr>
          <p:nvPr/>
        </p:nvPicPr>
        <p:blipFill>
          <a:blip r:embed="rId4"/>
          <a:stretch>
            <a:fillRect/>
          </a:stretch>
        </p:blipFill>
        <p:spPr>
          <a:xfrm>
            <a:off x="4347960" y="2497940"/>
            <a:ext cx="1413164" cy="1754700"/>
          </a:xfrm>
          <a:prstGeom prst="rect">
            <a:avLst/>
          </a:prstGeom>
        </p:spPr>
      </p:pic>
      <p:sp>
        <p:nvSpPr>
          <p:cNvPr id="10" name="TextBox 9"/>
          <p:cNvSpPr txBox="1"/>
          <p:nvPr/>
        </p:nvSpPr>
        <p:spPr>
          <a:xfrm>
            <a:off x="1357745" y="3560912"/>
            <a:ext cx="3066472" cy="830997"/>
          </a:xfrm>
          <a:prstGeom prst="rect">
            <a:avLst/>
          </a:prstGeom>
          <a:noFill/>
        </p:spPr>
        <p:txBody>
          <a:bodyPr wrap="square" rtlCol="0">
            <a:spAutoFit/>
          </a:bodyPr>
          <a:lstStyle/>
          <a:p>
            <a:r>
              <a:rPr lang="en-GB" sz="1200" dirty="0" smtClean="0">
                <a:latin typeface="Comic Sans MS" panose="030F0702030302020204" pitchFamily="66" charset="0"/>
              </a:rPr>
              <a:t>In November the Eco-Committee visited </a:t>
            </a:r>
            <a:r>
              <a:rPr lang="en-GB" sz="1200" dirty="0" err="1" smtClean="0">
                <a:latin typeface="Comic Sans MS" panose="030F0702030302020204" pitchFamily="66" charset="0"/>
              </a:rPr>
              <a:t>Whitelees</a:t>
            </a:r>
            <a:r>
              <a:rPr lang="en-GB" sz="1200" dirty="0" smtClean="0">
                <a:latin typeface="Comic Sans MS" panose="030F0702030302020204" pitchFamily="66" charset="0"/>
              </a:rPr>
              <a:t> windfarm to find out how electricity is made using the wind as a renewable energy resource</a:t>
            </a:r>
            <a:endParaRPr lang="en-GB" sz="1200" dirty="0">
              <a:latin typeface="Comic Sans MS" panose="030F0702030302020204" pitchFamily="66" charset="0"/>
            </a:endParaRPr>
          </a:p>
        </p:txBody>
      </p:sp>
      <p:pic>
        <p:nvPicPr>
          <p:cNvPr id="11" name="Picture 10"/>
          <p:cNvPicPr>
            <a:picLocks noChangeAspect="1"/>
          </p:cNvPicPr>
          <p:nvPr/>
        </p:nvPicPr>
        <p:blipFill>
          <a:blip r:embed="rId5"/>
          <a:stretch>
            <a:fillRect/>
          </a:stretch>
        </p:blipFill>
        <p:spPr>
          <a:xfrm rot="5400000" flipH="1" flipV="1">
            <a:off x="6380944" y="668748"/>
            <a:ext cx="1635903" cy="2606128"/>
          </a:xfrm>
          <a:prstGeom prst="rect">
            <a:avLst/>
          </a:prstGeom>
        </p:spPr>
      </p:pic>
      <p:sp>
        <p:nvSpPr>
          <p:cNvPr id="12" name="TextBox 11"/>
          <p:cNvSpPr txBox="1"/>
          <p:nvPr/>
        </p:nvSpPr>
        <p:spPr>
          <a:xfrm>
            <a:off x="8501958" y="351912"/>
            <a:ext cx="3325091" cy="2492990"/>
          </a:xfrm>
          <a:prstGeom prst="rect">
            <a:avLst/>
          </a:prstGeom>
          <a:noFill/>
        </p:spPr>
        <p:txBody>
          <a:bodyPr wrap="square" rtlCol="0">
            <a:spAutoFit/>
          </a:bodyPr>
          <a:lstStyle/>
          <a:p>
            <a:r>
              <a:rPr lang="en-GB" sz="1200" b="1" u="sng" dirty="0" err="1" smtClean="0">
                <a:latin typeface="Comic Sans MS" panose="030F0702030302020204" pitchFamily="66" charset="0"/>
              </a:rPr>
              <a:t>Powerdown</a:t>
            </a:r>
            <a:r>
              <a:rPr lang="en-GB" sz="1200" b="1" u="sng" dirty="0" smtClean="0">
                <a:latin typeface="Comic Sans MS" panose="030F0702030302020204" pitchFamily="66" charset="0"/>
              </a:rPr>
              <a:t> Day</a:t>
            </a:r>
          </a:p>
          <a:p>
            <a:r>
              <a:rPr lang="en-GB" sz="1200" dirty="0" smtClean="0">
                <a:latin typeface="Comic Sans MS" panose="030F0702030302020204" pitchFamily="66" charset="0"/>
              </a:rPr>
              <a:t>The Eco-Team designed signs to put next to the light switches to remind everyone to turn off the lights when not being used.</a:t>
            </a:r>
          </a:p>
          <a:p>
            <a:endParaRPr lang="en-GB" sz="1200" dirty="0">
              <a:latin typeface="Comic Sans MS" panose="030F0702030302020204" pitchFamily="66" charset="0"/>
            </a:endParaRPr>
          </a:p>
          <a:p>
            <a:r>
              <a:rPr lang="en-GB" sz="1200" dirty="0" smtClean="0">
                <a:latin typeface="Comic Sans MS" panose="030F0702030302020204" pitchFamily="66" charset="0"/>
              </a:rPr>
              <a:t>We held a power down day, and spent all day outside to make sure no electricity was used  in the Centre.  We could not work out how much energy we saved as we are linked with the school but we did notice how dark it was in the Centre during our lunch break and used books to find out information rather than technology.</a:t>
            </a:r>
          </a:p>
        </p:txBody>
      </p:sp>
      <p:pic>
        <p:nvPicPr>
          <p:cNvPr id="13" name="Picture 12"/>
          <p:cNvPicPr>
            <a:picLocks noChangeAspect="1"/>
          </p:cNvPicPr>
          <p:nvPr/>
        </p:nvPicPr>
        <p:blipFill>
          <a:blip r:embed="rId6"/>
          <a:stretch>
            <a:fillRect/>
          </a:stretch>
        </p:blipFill>
        <p:spPr>
          <a:xfrm>
            <a:off x="4350418" y="4391909"/>
            <a:ext cx="2900507" cy="2288289"/>
          </a:xfrm>
          <a:prstGeom prst="rect">
            <a:avLst/>
          </a:prstGeom>
        </p:spPr>
      </p:pic>
      <p:pic>
        <p:nvPicPr>
          <p:cNvPr id="14" name="Picture 13"/>
          <p:cNvPicPr>
            <a:picLocks noChangeAspect="1"/>
          </p:cNvPicPr>
          <p:nvPr/>
        </p:nvPicPr>
        <p:blipFill>
          <a:blip r:embed="rId7"/>
          <a:stretch>
            <a:fillRect/>
          </a:stretch>
        </p:blipFill>
        <p:spPr>
          <a:xfrm>
            <a:off x="7684799" y="3537024"/>
            <a:ext cx="1817699" cy="2281885"/>
          </a:xfrm>
          <a:prstGeom prst="rect">
            <a:avLst/>
          </a:prstGeom>
        </p:spPr>
      </p:pic>
      <p:pic>
        <p:nvPicPr>
          <p:cNvPr id="15" name="Picture 14"/>
          <p:cNvPicPr>
            <a:picLocks noChangeAspect="1"/>
          </p:cNvPicPr>
          <p:nvPr/>
        </p:nvPicPr>
        <p:blipFill>
          <a:blip r:embed="rId8"/>
          <a:stretch>
            <a:fillRect/>
          </a:stretch>
        </p:blipFill>
        <p:spPr>
          <a:xfrm>
            <a:off x="9762836" y="3445679"/>
            <a:ext cx="1921163" cy="2594903"/>
          </a:xfrm>
          <a:prstGeom prst="rect">
            <a:avLst/>
          </a:prstGeom>
        </p:spPr>
      </p:pic>
      <p:sp>
        <p:nvSpPr>
          <p:cNvPr id="16" name="TextBox 15"/>
          <p:cNvSpPr txBox="1"/>
          <p:nvPr/>
        </p:nvSpPr>
        <p:spPr>
          <a:xfrm>
            <a:off x="7703127" y="6180524"/>
            <a:ext cx="4142250" cy="461665"/>
          </a:xfrm>
          <a:prstGeom prst="rect">
            <a:avLst/>
          </a:prstGeom>
          <a:noFill/>
        </p:spPr>
        <p:txBody>
          <a:bodyPr wrap="square" rtlCol="0">
            <a:spAutoFit/>
          </a:bodyPr>
          <a:lstStyle/>
          <a:p>
            <a:r>
              <a:rPr lang="en-GB" sz="1200" dirty="0" smtClean="0">
                <a:latin typeface="Comic Sans MS" panose="030F0702030302020204" pitchFamily="66" charset="0"/>
              </a:rPr>
              <a:t>We learnt that we need to wrap up warm and move around lots to warm up rather than using more heating.</a:t>
            </a:r>
            <a:endParaRPr lang="en-GB" sz="1200" dirty="0">
              <a:latin typeface="Comic Sans MS" panose="030F0702030302020204" pitchFamily="66" charset="0"/>
            </a:endParaRPr>
          </a:p>
        </p:txBody>
      </p:sp>
      <p:sp>
        <p:nvSpPr>
          <p:cNvPr id="17" name="Oval 16"/>
          <p:cNvSpPr/>
          <p:nvPr/>
        </p:nvSpPr>
        <p:spPr>
          <a:xfrm>
            <a:off x="792740" y="2769092"/>
            <a:ext cx="343333" cy="212334"/>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74568479"/>
      </p:ext>
    </p:extLst>
  </p:cSld>
  <p:clrMapOvr>
    <a:masterClrMapping/>
  </p:clrMapOvr>
  <mc:AlternateContent xmlns:mc="http://schemas.openxmlformats.org/markup-compatibility/2006" xmlns:p14="http://schemas.microsoft.com/office/powerpoint/2010/main">
    <mc:Choice Requires="p14">
      <p:transition spd="slow" p14:dur="2000" advTm="968"/>
    </mc:Choice>
    <mc:Fallback xmlns="">
      <p:transition spd="slow" advTm="968"/>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3418" y="304800"/>
            <a:ext cx="11017395" cy="738909"/>
          </a:xfrm>
        </p:spPr>
        <p:txBody>
          <a:bodyPr>
            <a:normAutofit/>
          </a:bodyPr>
          <a:lstStyle/>
          <a:p>
            <a:r>
              <a:rPr lang="en-US" sz="3200" b="1" dirty="0" smtClean="0">
                <a:solidFill>
                  <a:srgbClr val="00B050"/>
                </a:solidFill>
                <a:latin typeface="Comic Sans MS" panose="030F0702030302020204" pitchFamily="66" charset="0"/>
              </a:rPr>
              <a:t>Theme 2: Reducing Waste</a:t>
            </a:r>
            <a:r>
              <a:rPr lang="en-US" sz="3200" dirty="0" smtClean="0">
                <a:solidFill>
                  <a:srgbClr val="00B050"/>
                </a:solidFill>
                <a:latin typeface="Comic Sans MS" panose="030F0702030302020204" pitchFamily="66" charset="0"/>
              </a:rPr>
              <a:t>.  Recycling Resources</a:t>
            </a:r>
            <a:endParaRPr lang="en-US" sz="3200" dirty="0">
              <a:solidFill>
                <a:srgbClr val="00B050"/>
              </a:solidFill>
              <a:latin typeface="Comic Sans MS" panose="030F0702030302020204" pitchFamily="66" charset="0"/>
            </a:endParaRPr>
          </a:p>
        </p:txBody>
      </p:sp>
      <p:pic>
        <p:nvPicPr>
          <p:cNvPr id="15" name="Content Placeholder 14"/>
          <p:cNvPicPr>
            <a:picLocks noGrp="1" noChangeAspect="1"/>
          </p:cNvPicPr>
          <p:nvPr>
            <p:ph sz="half" idx="2"/>
          </p:nvPr>
        </p:nvPicPr>
        <p:blipFill>
          <a:blip r:embed="rId2"/>
          <a:stretch>
            <a:fillRect/>
          </a:stretch>
        </p:blipFill>
        <p:spPr>
          <a:xfrm>
            <a:off x="6621144" y="1944078"/>
            <a:ext cx="2586332" cy="1787413"/>
          </a:xfrm>
          <a:prstGeom prst="rect">
            <a:avLst/>
          </a:prstGeom>
        </p:spPr>
      </p:pic>
      <p:sp>
        <p:nvSpPr>
          <p:cNvPr id="5" name="TextBox 4"/>
          <p:cNvSpPr txBox="1"/>
          <p:nvPr/>
        </p:nvSpPr>
        <p:spPr>
          <a:xfrm>
            <a:off x="193554" y="1228436"/>
            <a:ext cx="4470809" cy="461665"/>
          </a:xfrm>
          <a:prstGeom prst="rect">
            <a:avLst/>
          </a:prstGeom>
          <a:noFill/>
        </p:spPr>
        <p:txBody>
          <a:bodyPr wrap="square" rtlCol="0">
            <a:spAutoFit/>
          </a:bodyPr>
          <a:lstStyle/>
          <a:p>
            <a:r>
              <a:rPr lang="en-GB" sz="1200" dirty="0" smtClean="0">
                <a:latin typeface="Comic Sans MS" panose="030F0702030302020204" pitchFamily="66" charset="0"/>
              </a:rPr>
              <a:t>The Eco-committee arranged for recycling boxes to be in the Rainbow room, butterfly room and outside areas</a:t>
            </a:r>
            <a:endParaRPr lang="en-GB" sz="1200" dirty="0">
              <a:latin typeface="Comic Sans MS" panose="030F0702030302020204" pitchFamily="66" charset="0"/>
            </a:endParaRPr>
          </a:p>
        </p:txBody>
      </p:sp>
      <p:pic>
        <p:nvPicPr>
          <p:cNvPr id="6" name="Picture 5"/>
          <p:cNvPicPr>
            <a:picLocks noChangeAspect="1"/>
          </p:cNvPicPr>
          <p:nvPr/>
        </p:nvPicPr>
        <p:blipFill>
          <a:blip r:embed="rId3"/>
          <a:stretch>
            <a:fillRect/>
          </a:stretch>
        </p:blipFill>
        <p:spPr>
          <a:xfrm>
            <a:off x="331943" y="1786555"/>
            <a:ext cx="1725058" cy="1588869"/>
          </a:xfrm>
          <a:prstGeom prst="rect">
            <a:avLst/>
          </a:prstGeom>
        </p:spPr>
      </p:pic>
      <p:sp>
        <p:nvSpPr>
          <p:cNvPr id="7" name="TextBox 6"/>
          <p:cNvSpPr txBox="1"/>
          <p:nvPr/>
        </p:nvSpPr>
        <p:spPr>
          <a:xfrm>
            <a:off x="2153793" y="1874890"/>
            <a:ext cx="4043807" cy="830997"/>
          </a:xfrm>
          <a:prstGeom prst="rect">
            <a:avLst/>
          </a:prstGeom>
          <a:noFill/>
        </p:spPr>
        <p:txBody>
          <a:bodyPr wrap="square" rtlCol="0">
            <a:spAutoFit/>
          </a:bodyPr>
          <a:lstStyle/>
          <a:p>
            <a:r>
              <a:rPr lang="en-GB" sz="1200" dirty="0" smtClean="0">
                <a:latin typeface="Comic Sans MS" panose="030F0702030302020204" pitchFamily="66" charset="0"/>
              </a:rPr>
              <a:t>Children from both rooms were responsible for taking the plastic, paper and card recycling to the main recycling bins for the Centre.  Mr. Hamilton, the janitor helped us.</a:t>
            </a:r>
            <a:endParaRPr lang="en-GB" sz="1200" dirty="0">
              <a:latin typeface="Comic Sans MS" panose="030F0702030302020204" pitchFamily="66" charset="0"/>
            </a:endParaRPr>
          </a:p>
        </p:txBody>
      </p:sp>
      <p:pic>
        <p:nvPicPr>
          <p:cNvPr id="8" name="Picture 7"/>
          <p:cNvPicPr>
            <a:picLocks noChangeAspect="1"/>
          </p:cNvPicPr>
          <p:nvPr/>
        </p:nvPicPr>
        <p:blipFill>
          <a:blip r:embed="rId4"/>
          <a:stretch>
            <a:fillRect/>
          </a:stretch>
        </p:blipFill>
        <p:spPr>
          <a:xfrm>
            <a:off x="2153793" y="2705887"/>
            <a:ext cx="1857770" cy="2032368"/>
          </a:xfrm>
          <a:prstGeom prst="rect">
            <a:avLst/>
          </a:prstGeom>
        </p:spPr>
      </p:pic>
      <p:pic>
        <p:nvPicPr>
          <p:cNvPr id="10" name="Picture 9"/>
          <p:cNvPicPr>
            <a:picLocks noChangeAspect="1"/>
          </p:cNvPicPr>
          <p:nvPr/>
        </p:nvPicPr>
        <p:blipFill>
          <a:blip r:embed="rId5"/>
          <a:stretch>
            <a:fillRect/>
          </a:stretch>
        </p:blipFill>
        <p:spPr>
          <a:xfrm>
            <a:off x="193554" y="3814067"/>
            <a:ext cx="2254083" cy="2836115"/>
          </a:xfrm>
          <a:prstGeom prst="rect">
            <a:avLst/>
          </a:prstGeom>
        </p:spPr>
      </p:pic>
      <p:pic>
        <p:nvPicPr>
          <p:cNvPr id="11" name="Picture 10"/>
          <p:cNvPicPr>
            <a:picLocks noChangeAspect="1"/>
          </p:cNvPicPr>
          <p:nvPr/>
        </p:nvPicPr>
        <p:blipFill>
          <a:blip r:embed="rId6"/>
          <a:stretch>
            <a:fillRect/>
          </a:stretch>
        </p:blipFill>
        <p:spPr>
          <a:xfrm>
            <a:off x="3061292" y="4829854"/>
            <a:ext cx="2027364" cy="1900654"/>
          </a:xfrm>
          <a:prstGeom prst="rect">
            <a:avLst/>
          </a:prstGeom>
        </p:spPr>
      </p:pic>
      <p:pic>
        <p:nvPicPr>
          <p:cNvPr id="13" name="Picture 12"/>
          <p:cNvPicPr>
            <a:picLocks noChangeAspect="1"/>
          </p:cNvPicPr>
          <p:nvPr/>
        </p:nvPicPr>
        <p:blipFill>
          <a:blip r:embed="rId7"/>
          <a:stretch>
            <a:fillRect/>
          </a:stretch>
        </p:blipFill>
        <p:spPr>
          <a:xfrm>
            <a:off x="4138385" y="2705887"/>
            <a:ext cx="2135094" cy="2309459"/>
          </a:xfrm>
          <a:prstGeom prst="rect">
            <a:avLst/>
          </a:prstGeom>
        </p:spPr>
      </p:pic>
      <p:sp>
        <p:nvSpPr>
          <p:cNvPr id="14" name="TextBox 13"/>
          <p:cNvSpPr txBox="1"/>
          <p:nvPr/>
        </p:nvSpPr>
        <p:spPr>
          <a:xfrm>
            <a:off x="5145980" y="5121745"/>
            <a:ext cx="1687736" cy="1015663"/>
          </a:xfrm>
          <a:prstGeom prst="rect">
            <a:avLst/>
          </a:prstGeom>
          <a:noFill/>
        </p:spPr>
        <p:txBody>
          <a:bodyPr wrap="square" rtlCol="0">
            <a:spAutoFit/>
          </a:bodyPr>
          <a:lstStyle/>
          <a:p>
            <a:r>
              <a:rPr lang="en-GB" sz="1200" dirty="0" smtClean="0">
                <a:latin typeface="Comic Sans MS" panose="030F0702030302020204" pitchFamily="66" charset="0"/>
              </a:rPr>
              <a:t>We removed the old plants and put this into the container to make compost for next year!</a:t>
            </a:r>
            <a:endParaRPr lang="en-GB" sz="1200" dirty="0">
              <a:latin typeface="Comic Sans MS" panose="030F0702030302020204" pitchFamily="66" charset="0"/>
            </a:endParaRPr>
          </a:p>
        </p:txBody>
      </p:sp>
      <p:pic>
        <p:nvPicPr>
          <p:cNvPr id="16" name="Picture 15"/>
          <p:cNvPicPr>
            <a:picLocks noChangeAspect="1"/>
          </p:cNvPicPr>
          <p:nvPr/>
        </p:nvPicPr>
        <p:blipFill>
          <a:blip r:embed="rId8"/>
          <a:stretch>
            <a:fillRect/>
          </a:stretch>
        </p:blipFill>
        <p:spPr>
          <a:xfrm>
            <a:off x="8645362" y="3215772"/>
            <a:ext cx="2976130" cy="1905973"/>
          </a:xfrm>
          <a:prstGeom prst="rect">
            <a:avLst/>
          </a:prstGeom>
        </p:spPr>
      </p:pic>
      <p:sp>
        <p:nvSpPr>
          <p:cNvPr id="17" name="TextBox 16"/>
          <p:cNvSpPr txBox="1"/>
          <p:nvPr/>
        </p:nvSpPr>
        <p:spPr>
          <a:xfrm>
            <a:off x="6573769" y="1228436"/>
            <a:ext cx="4594547" cy="646331"/>
          </a:xfrm>
          <a:prstGeom prst="rect">
            <a:avLst/>
          </a:prstGeom>
          <a:noFill/>
        </p:spPr>
        <p:txBody>
          <a:bodyPr wrap="square" rtlCol="0">
            <a:spAutoFit/>
          </a:bodyPr>
          <a:lstStyle/>
          <a:p>
            <a:r>
              <a:rPr lang="en-GB" sz="1200" dirty="0" smtClean="0">
                <a:latin typeface="Comic Sans MS" panose="030F0702030302020204" pitchFamily="66" charset="0"/>
              </a:rPr>
              <a:t>To help us understand what happens to the things we recycle, we enjoyed a visit from the </a:t>
            </a:r>
            <a:r>
              <a:rPr lang="en-GB" sz="1200" dirty="0" err="1" smtClean="0">
                <a:latin typeface="Comic Sans MS" panose="030F0702030302020204" pitchFamily="66" charset="0"/>
              </a:rPr>
              <a:t>Romaquip</a:t>
            </a:r>
            <a:r>
              <a:rPr lang="en-GB" sz="1200" dirty="0" smtClean="0">
                <a:latin typeface="Comic Sans MS" panose="030F0702030302020204" pitchFamily="66" charset="0"/>
              </a:rPr>
              <a:t> van! We were surprised that it could even recycle coffee pods! </a:t>
            </a:r>
            <a:endParaRPr lang="en-GB" sz="1200" dirty="0">
              <a:latin typeface="Comic Sans MS" panose="030F0702030302020204" pitchFamily="66" charset="0"/>
            </a:endParaRPr>
          </a:p>
        </p:txBody>
      </p:sp>
      <p:sp>
        <p:nvSpPr>
          <p:cNvPr id="18" name="TextBox 17"/>
          <p:cNvSpPr txBox="1"/>
          <p:nvPr/>
        </p:nvSpPr>
        <p:spPr>
          <a:xfrm>
            <a:off x="6998912" y="5257223"/>
            <a:ext cx="4731270" cy="830997"/>
          </a:xfrm>
          <a:prstGeom prst="rect">
            <a:avLst/>
          </a:prstGeom>
          <a:noFill/>
        </p:spPr>
        <p:txBody>
          <a:bodyPr wrap="square" rtlCol="0">
            <a:spAutoFit/>
          </a:bodyPr>
          <a:lstStyle/>
          <a:p>
            <a:r>
              <a:rPr lang="en-GB" sz="1200" dirty="0" smtClean="0">
                <a:latin typeface="Comic Sans MS" panose="030F0702030302020204" pitchFamily="66" charset="0"/>
              </a:rPr>
              <a:t>We are working on trying to reduce our waste by using food caddies and setting up our dignified food </a:t>
            </a:r>
            <a:r>
              <a:rPr lang="en-GB" sz="1200" dirty="0" err="1" smtClean="0">
                <a:latin typeface="Comic Sans MS" panose="030F0702030302020204" pitchFamily="66" charset="0"/>
              </a:rPr>
              <a:t>project,sharing</a:t>
            </a:r>
            <a:r>
              <a:rPr lang="en-GB" sz="1200" dirty="0" smtClean="0">
                <a:latin typeface="Comic Sans MS" panose="030F0702030302020204" pitchFamily="66" charset="0"/>
              </a:rPr>
              <a:t> our pre-loved clothing with others on our Eco Rail and raising money for our Centre through termly RAG bag collections</a:t>
            </a:r>
            <a:endParaRPr lang="en-GB" sz="1200" dirty="0">
              <a:latin typeface="Comic Sans MS" panose="030F0702030302020204" pitchFamily="66" charset="0"/>
            </a:endParaRPr>
          </a:p>
        </p:txBody>
      </p:sp>
    </p:spTree>
    <p:extLst>
      <p:ext uri="{BB962C8B-B14F-4D97-AF65-F5344CB8AC3E}">
        <p14:creationId xmlns:p14="http://schemas.microsoft.com/office/powerpoint/2010/main" val="170201018"/>
      </p:ext>
    </p:extLst>
  </p:cSld>
  <p:clrMapOvr>
    <a:masterClrMapping/>
  </p:clrMapOvr>
  <mc:AlternateContent xmlns:mc="http://schemas.openxmlformats.org/markup-compatibility/2006" xmlns:p14="http://schemas.microsoft.com/office/powerpoint/2010/main">
    <mc:Choice Requires="p14">
      <p:transition spd="slow" p14:dur="2000" advTm="954"/>
    </mc:Choice>
    <mc:Fallback xmlns="">
      <p:transition spd="slow" advTm="954"/>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976" y="263592"/>
            <a:ext cx="9408411" cy="540161"/>
          </a:xfrm>
        </p:spPr>
        <p:txBody>
          <a:bodyPr>
            <a:noAutofit/>
          </a:bodyPr>
          <a:lstStyle/>
          <a:p>
            <a:r>
              <a:rPr lang="en-US" sz="3200" b="1" dirty="0">
                <a:solidFill>
                  <a:srgbClr val="00B050"/>
                </a:solidFill>
                <a:latin typeface="Comic Sans MS" panose="030F0702030302020204" pitchFamily="66" charset="0"/>
              </a:rPr>
              <a:t>Theme 2: Reducing Waste</a:t>
            </a:r>
            <a:r>
              <a:rPr lang="en-US" sz="3200" dirty="0">
                <a:solidFill>
                  <a:srgbClr val="00B050"/>
                </a:solidFill>
                <a:latin typeface="Comic Sans MS" panose="030F0702030302020204" pitchFamily="66" charset="0"/>
              </a:rPr>
              <a:t>.  </a:t>
            </a:r>
            <a:r>
              <a:rPr lang="en-US" sz="3200" dirty="0" smtClean="0">
                <a:solidFill>
                  <a:srgbClr val="00B050"/>
                </a:solidFill>
                <a:latin typeface="Comic Sans MS" panose="030F0702030302020204" pitchFamily="66" charset="0"/>
              </a:rPr>
              <a:t>Recycling clothing</a:t>
            </a:r>
            <a:endParaRPr lang="en-US" sz="3200" dirty="0">
              <a:solidFill>
                <a:srgbClr val="00B050"/>
              </a:solidFill>
              <a:latin typeface="Comic Sans MS" panose="030F0702030302020204" pitchFamily="66" charset="0"/>
            </a:endParaRPr>
          </a:p>
        </p:txBody>
      </p:sp>
      <p:sp>
        <p:nvSpPr>
          <p:cNvPr id="8" name="TextBox 7"/>
          <p:cNvSpPr txBox="1"/>
          <p:nvPr/>
        </p:nvSpPr>
        <p:spPr>
          <a:xfrm>
            <a:off x="750771" y="1328286"/>
            <a:ext cx="3022332" cy="3378468"/>
          </a:xfrm>
          <a:prstGeom prst="rect">
            <a:avLst/>
          </a:prstGeom>
          <a:noFill/>
        </p:spPr>
        <p:txBody>
          <a:bodyPr wrap="square" rtlCol="0">
            <a:spAutoFit/>
          </a:bodyPr>
          <a:lstStyle/>
          <a:p>
            <a:endParaRPr lang="en-GB" dirty="0"/>
          </a:p>
        </p:txBody>
      </p:sp>
      <p:pic>
        <p:nvPicPr>
          <p:cNvPr id="9" name="Picture 8"/>
          <p:cNvPicPr/>
          <p:nvPr/>
        </p:nvPicPr>
        <p:blipFill>
          <a:blip r:embed="rId2"/>
          <a:stretch>
            <a:fillRect/>
          </a:stretch>
        </p:blipFill>
        <p:spPr>
          <a:xfrm>
            <a:off x="187976" y="875898"/>
            <a:ext cx="3517749" cy="2276994"/>
          </a:xfrm>
          <a:prstGeom prst="rect">
            <a:avLst/>
          </a:prstGeom>
        </p:spPr>
      </p:pic>
      <p:pic>
        <p:nvPicPr>
          <p:cNvPr id="10" name="Picture 9"/>
          <p:cNvPicPr/>
          <p:nvPr/>
        </p:nvPicPr>
        <p:blipFill>
          <a:blip r:embed="rId3"/>
          <a:stretch>
            <a:fillRect/>
          </a:stretch>
        </p:blipFill>
        <p:spPr>
          <a:xfrm>
            <a:off x="370856" y="2937309"/>
            <a:ext cx="2172970" cy="1885315"/>
          </a:xfrm>
          <a:prstGeom prst="rect">
            <a:avLst/>
          </a:prstGeom>
        </p:spPr>
      </p:pic>
      <p:pic>
        <p:nvPicPr>
          <p:cNvPr id="11" name="Picture 10"/>
          <p:cNvPicPr/>
          <p:nvPr/>
        </p:nvPicPr>
        <p:blipFill>
          <a:blip r:embed="rId4"/>
          <a:stretch>
            <a:fillRect/>
          </a:stretch>
        </p:blipFill>
        <p:spPr>
          <a:xfrm>
            <a:off x="313864" y="4893826"/>
            <a:ext cx="2229961" cy="1874339"/>
          </a:xfrm>
          <a:prstGeom prst="rect">
            <a:avLst/>
          </a:prstGeom>
        </p:spPr>
      </p:pic>
      <p:pic>
        <p:nvPicPr>
          <p:cNvPr id="12" name="Picture 11"/>
          <p:cNvPicPr>
            <a:picLocks noChangeAspect="1"/>
          </p:cNvPicPr>
          <p:nvPr/>
        </p:nvPicPr>
        <p:blipFill>
          <a:blip r:embed="rId5"/>
          <a:stretch>
            <a:fillRect/>
          </a:stretch>
        </p:blipFill>
        <p:spPr>
          <a:xfrm>
            <a:off x="2782902" y="2038884"/>
            <a:ext cx="2620371" cy="2830880"/>
          </a:xfrm>
          <a:prstGeom prst="rect">
            <a:avLst/>
          </a:prstGeom>
        </p:spPr>
      </p:pic>
      <p:sp>
        <p:nvSpPr>
          <p:cNvPr id="13" name="TextBox 12"/>
          <p:cNvSpPr txBox="1"/>
          <p:nvPr/>
        </p:nvSpPr>
        <p:spPr>
          <a:xfrm>
            <a:off x="2749783" y="5059246"/>
            <a:ext cx="2692494" cy="1569660"/>
          </a:xfrm>
          <a:prstGeom prst="rect">
            <a:avLst/>
          </a:prstGeom>
          <a:noFill/>
        </p:spPr>
        <p:txBody>
          <a:bodyPr wrap="square" rtlCol="0">
            <a:spAutoFit/>
          </a:bodyPr>
          <a:lstStyle/>
          <a:p>
            <a:pPr algn="just"/>
            <a:r>
              <a:rPr lang="en-GB" sz="1200" dirty="0">
                <a:latin typeface="Comic Sans MS" panose="030F0702030302020204" pitchFamily="66" charset="0"/>
              </a:rPr>
              <a:t>Some of the children helped to carry out the bags to the van to be weighed.  We collected 149kg of pre-loved clothing.  We earned some money and this is being put towards our summer trip and others are enjoying wearing our old clothing</a:t>
            </a:r>
            <a:r>
              <a:rPr lang="en-GB" sz="1200" dirty="0" smtClean="0">
                <a:latin typeface="Comic Sans MS" panose="030F0702030302020204" pitchFamily="66" charset="0"/>
              </a:rPr>
              <a:t> </a:t>
            </a:r>
            <a:endParaRPr lang="en-GB" sz="1200" dirty="0">
              <a:latin typeface="Comic Sans MS" panose="030F0702030302020204" pitchFamily="66" charset="0"/>
            </a:endParaRPr>
          </a:p>
        </p:txBody>
      </p:sp>
      <p:sp>
        <p:nvSpPr>
          <p:cNvPr id="14" name="TextBox 13"/>
          <p:cNvSpPr txBox="1"/>
          <p:nvPr/>
        </p:nvSpPr>
        <p:spPr>
          <a:xfrm>
            <a:off x="3712142" y="793470"/>
            <a:ext cx="2509371" cy="1200329"/>
          </a:xfrm>
          <a:prstGeom prst="rect">
            <a:avLst/>
          </a:prstGeom>
          <a:noFill/>
        </p:spPr>
        <p:txBody>
          <a:bodyPr wrap="square" rtlCol="0">
            <a:spAutoFit/>
          </a:bodyPr>
          <a:lstStyle/>
          <a:p>
            <a:pPr algn="just"/>
            <a:r>
              <a:rPr lang="en-GB" sz="1200" dirty="0" smtClean="0">
                <a:latin typeface="Comic Sans MS" panose="030F0702030302020204" pitchFamily="66" charset="0"/>
              </a:rPr>
              <a:t>The Centre arranged for termly RAG bag collections. This supported others to enjoy our pre-loved clothing, raise some money for our Centre and reduced waste. Win, win, win!</a:t>
            </a:r>
            <a:endParaRPr lang="en-GB" sz="1200" dirty="0">
              <a:latin typeface="Comic Sans MS" panose="030F0702030302020204" pitchFamily="66" charset="0"/>
            </a:endParaRPr>
          </a:p>
        </p:txBody>
      </p:sp>
      <p:sp>
        <p:nvSpPr>
          <p:cNvPr id="16" name="TextBox 15"/>
          <p:cNvSpPr txBox="1"/>
          <p:nvPr/>
        </p:nvSpPr>
        <p:spPr>
          <a:xfrm>
            <a:off x="6699183" y="785656"/>
            <a:ext cx="3676851" cy="369332"/>
          </a:xfrm>
          <a:prstGeom prst="rect">
            <a:avLst/>
          </a:prstGeom>
          <a:noFill/>
        </p:spPr>
        <p:txBody>
          <a:bodyPr wrap="square" rtlCol="0">
            <a:spAutoFit/>
          </a:bodyPr>
          <a:lstStyle/>
          <a:p>
            <a:r>
              <a:rPr lang="en-GB" dirty="0" smtClean="0">
                <a:solidFill>
                  <a:srgbClr val="00B050"/>
                </a:solidFill>
                <a:latin typeface="Comic Sans MS" panose="030F0702030302020204" pitchFamily="66" charset="0"/>
              </a:rPr>
              <a:t>Eco-Wardrobe</a:t>
            </a:r>
            <a:endParaRPr lang="en-GB" dirty="0">
              <a:solidFill>
                <a:srgbClr val="00B050"/>
              </a:solidFill>
              <a:latin typeface="Comic Sans MS" panose="030F0702030302020204" pitchFamily="66" charset="0"/>
            </a:endParaRPr>
          </a:p>
        </p:txBody>
      </p:sp>
      <p:sp>
        <p:nvSpPr>
          <p:cNvPr id="18" name="TextBox 17"/>
          <p:cNvSpPr txBox="1"/>
          <p:nvPr/>
        </p:nvSpPr>
        <p:spPr>
          <a:xfrm>
            <a:off x="9732846" y="1328286"/>
            <a:ext cx="2250608" cy="1200329"/>
          </a:xfrm>
          <a:prstGeom prst="rect">
            <a:avLst/>
          </a:prstGeom>
          <a:noFill/>
        </p:spPr>
        <p:txBody>
          <a:bodyPr wrap="square" rtlCol="0">
            <a:spAutoFit/>
          </a:bodyPr>
          <a:lstStyle/>
          <a:p>
            <a:r>
              <a:rPr lang="en-GB" sz="1200" dirty="0" smtClean="0">
                <a:latin typeface="Comic Sans MS" panose="030F0702030302020204" pitchFamily="66" charset="0"/>
              </a:rPr>
              <a:t>The Centre offers parents/carers the opportunity to access free pre-loved uniform and clothing from the Eco-rail in the cloakroom. </a:t>
            </a:r>
            <a:endParaRPr lang="en-GB" sz="1200" dirty="0">
              <a:latin typeface="Comic Sans MS" panose="030F0702030302020204" pitchFamily="66" charset="0"/>
            </a:endParaRPr>
          </a:p>
        </p:txBody>
      </p:sp>
      <p:sp>
        <p:nvSpPr>
          <p:cNvPr id="19" name="TextBox 18"/>
          <p:cNvSpPr txBox="1"/>
          <p:nvPr/>
        </p:nvSpPr>
        <p:spPr>
          <a:xfrm>
            <a:off x="5898735" y="3330541"/>
            <a:ext cx="4100362" cy="369332"/>
          </a:xfrm>
          <a:prstGeom prst="rect">
            <a:avLst/>
          </a:prstGeom>
          <a:noFill/>
        </p:spPr>
        <p:txBody>
          <a:bodyPr wrap="square" rtlCol="0">
            <a:spAutoFit/>
          </a:bodyPr>
          <a:lstStyle/>
          <a:p>
            <a:r>
              <a:rPr lang="en-GB" dirty="0" smtClean="0">
                <a:solidFill>
                  <a:srgbClr val="00B050"/>
                </a:solidFill>
                <a:latin typeface="Comic Sans MS" panose="030F0702030302020204" pitchFamily="66" charset="0"/>
              </a:rPr>
              <a:t>Seasonal and Festive Clothing swaps</a:t>
            </a:r>
            <a:endParaRPr lang="en-GB" dirty="0">
              <a:solidFill>
                <a:srgbClr val="00B050"/>
              </a:solidFill>
              <a:latin typeface="Comic Sans MS" panose="030F0702030302020204" pitchFamily="66" charset="0"/>
            </a:endParaRPr>
          </a:p>
        </p:txBody>
      </p:sp>
      <p:sp>
        <p:nvSpPr>
          <p:cNvPr id="20" name="TextBox 19"/>
          <p:cNvSpPr txBox="1"/>
          <p:nvPr/>
        </p:nvSpPr>
        <p:spPr>
          <a:xfrm>
            <a:off x="5799099" y="3720418"/>
            <a:ext cx="2988766" cy="2123658"/>
          </a:xfrm>
          <a:prstGeom prst="rect">
            <a:avLst/>
          </a:prstGeom>
          <a:noFill/>
        </p:spPr>
        <p:txBody>
          <a:bodyPr wrap="square" rtlCol="0">
            <a:spAutoFit/>
          </a:bodyPr>
          <a:lstStyle/>
          <a:p>
            <a:pPr algn="just"/>
            <a:r>
              <a:rPr lang="en-GB" sz="1200" dirty="0" smtClean="0">
                <a:latin typeface="Comic Sans MS" panose="030F0702030302020204" pitchFamily="66" charset="0"/>
              </a:rPr>
              <a:t>The eco-team recognise how expensive it can be to provide Halloween costumes and festive clothing.  A rail was set up in the cloakroom for parents/carers to either swap an old costume /festive jumper for a new one or simply help themselves.  Many of the items had only been worn a few times, so this was a very popular addition in supporting to reduce waste through wearing pre-loved clothing. </a:t>
            </a:r>
            <a:endParaRPr lang="en-GB" sz="1200" dirty="0">
              <a:latin typeface="Comic Sans MS" panose="030F0702030302020204" pitchFamily="66" charset="0"/>
            </a:endParaRPr>
          </a:p>
        </p:txBody>
      </p:sp>
      <p:sp>
        <p:nvSpPr>
          <p:cNvPr id="21" name="TextBox 20"/>
          <p:cNvSpPr txBox="1"/>
          <p:nvPr/>
        </p:nvSpPr>
        <p:spPr>
          <a:xfrm>
            <a:off x="8787865" y="4186989"/>
            <a:ext cx="2945331" cy="369332"/>
          </a:xfrm>
          <a:prstGeom prst="rect">
            <a:avLst/>
          </a:prstGeom>
          <a:noFill/>
        </p:spPr>
        <p:txBody>
          <a:bodyPr wrap="square" rtlCol="0">
            <a:spAutoFit/>
          </a:bodyPr>
          <a:lstStyle/>
          <a:p>
            <a:r>
              <a:rPr lang="en-GB" dirty="0" smtClean="0"/>
              <a:t>Picture</a:t>
            </a:r>
            <a:endParaRPr lang="en-GB" dirty="0"/>
          </a:p>
        </p:txBody>
      </p:sp>
      <p:pic>
        <p:nvPicPr>
          <p:cNvPr id="3" name="Picture 2"/>
          <p:cNvPicPr>
            <a:picLocks noChangeAspect="1"/>
          </p:cNvPicPr>
          <p:nvPr/>
        </p:nvPicPr>
        <p:blipFill>
          <a:blip r:embed="rId6"/>
          <a:stretch>
            <a:fillRect/>
          </a:stretch>
        </p:blipFill>
        <p:spPr>
          <a:xfrm>
            <a:off x="8865555" y="3774615"/>
            <a:ext cx="2578299" cy="2986403"/>
          </a:xfrm>
          <a:prstGeom prst="rect">
            <a:avLst/>
          </a:prstGeom>
        </p:spPr>
      </p:pic>
      <p:pic>
        <p:nvPicPr>
          <p:cNvPr id="4" name="Picture 3"/>
          <p:cNvPicPr>
            <a:picLocks noChangeAspect="1"/>
          </p:cNvPicPr>
          <p:nvPr/>
        </p:nvPicPr>
        <p:blipFill>
          <a:blip r:embed="rId7"/>
          <a:stretch>
            <a:fillRect/>
          </a:stretch>
        </p:blipFill>
        <p:spPr>
          <a:xfrm>
            <a:off x="6229664" y="1256144"/>
            <a:ext cx="1889933" cy="1690993"/>
          </a:xfrm>
          <a:prstGeom prst="rect">
            <a:avLst/>
          </a:prstGeom>
        </p:spPr>
      </p:pic>
      <p:pic>
        <p:nvPicPr>
          <p:cNvPr id="5" name="Picture 4"/>
          <p:cNvPicPr>
            <a:picLocks noChangeAspect="1"/>
          </p:cNvPicPr>
          <p:nvPr/>
        </p:nvPicPr>
        <p:blipFill>
          <a:blip r:embed="rId8"/>
          <a:stretch>
            <a:fillRect/>
          </a:stretch>
        </p:blipFill>
        <p:spPr>
          <a:xfrm>
            <a:off x="8170996" y="1256144"/>
            <a:ext cx="1561850" cy="1972638"/>
          </a:xfrm>
          <a:prstGeom prst="rect">
            <a:avLst/>
          </a:prstGeom>
        </p:spPr>
      </p:pic>
    </p:spTree>
    <p:extLst>
      <p:ext uri="{BB962C8B-B14F-4D97-AF65-F5344CB8AC3E}">
        <p14:creationId xmlns:p14="http://schemas.microsoft.com/office/powerpoint/2010/main" val="955224699"/>
      </p:ext>
    </p:extLst>
  </p:cSld>
  <p:clrMapOvr>
    <a:masterClrMapping/>
  </p:clrMapOvr>
  <mc:AlternateContent xmlns:mc="http://schemas.openxmlformats.org/markup-compatibility/2006" xmlns:p14="http://schemas.microsoft.com/office/powerpoint/2010/main">
    <mc:Choice Requires="p14">
      <p:transition spd="slow" p14:dur="2000" advTm="905"/>
    </mc:Choice>
    <mc:Fallback xmlns="">
      <p:transition spd="slow" advTm="905"/>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514" y="304800"/>
            <a:ext cx="11080299" cy="830981"/>
          </a:xfrm>
        </p:spPr>
        <p:txBody>
          <a:bodyPr>
            <a:normAutofit/>
          </a:bodyPr>
          <a:lstStyle/>
          <a:p>
            <a:r>
              <a:rPr lang="en-US" sz="3200" b="1" dirty="0">
                <a:solidFill>
                  <a:srgbClr val="00B050"/>
                </a:solidFill>
                <a:latin typeface="Comic Sans MS" panose="030F0702030302020204" pitchFamily="66" charset="0"/>
              </a:rPr>
              <a:t>Theme 2: Reducing Waste</a:t>
            </a:r>
            <a:r>
              <a:rPr lang="en-US" sz="3200" dirty="0">
                <a:solidFill>
                  <a:srgbClr val="00B050"/>
                </a:solidFill>
                <a:latin typeface="Comic Sans MS" panose="030F0702030302020204" pitchFamily="66" charset="0"/>
              </a:rPr>
              <a:t>.  </a:t>
            </a:r>
            <a:r>
              <a:rPr lang="en-US" sz="3200" dirty="0" smtClean="0">
                <a:solidFill>
                  <a:srgbClr val="00B050"/>
                </a:solidFill>
                <a:latin typeface="Comic Sans MS" panose="030F0702030302020204" pitchFamily="66" charset="0"/>
              </a:rPr>
              <a:t>Food</a:t>
            </a:r>
            <a:endParaRPr lang="en-US" sz="3200" dirty="0"/>
          </a:p>
        </p:txBody>
      </p:sp>
      <p:sp>
        <p:nvSpPr>
          <p:cNvPr id="4" name="TextBox 3"/>
          <p:cNvSpPr txBox="1"/>
          <p:nvPr/>
        </p:nvSpPr>
        <p:spPr>
          <a:xfrm>
            <a:off x="189693" y="1210587"/>
            <a:ext cx="5443897" cy="1200329"/>
          </a:xfrm>
          <a:prstGeom prst="rect">
            <a:avLst/>
          </a:prstGeom>
          <a:noFill/>
        </p:spPr>
        <p:txBody>
          <a:bodyPr wrap="square" rtlCol="0">
            <a:spAutoFit/>
          </a:bodyPr>
          <a:lstStyle/>
          <a:p>
            <a:pPr algn="just"/>
            <a:r>
              <a:rPr lang="en-GB" sz="1200" dirty="0" smtClean="0">
                <a:latin typeface="Comic Sans MS" panose="030F0702030302020204" pitchFamily="66" charset="0"/>
              </a:rPr>
              <a:t>The eco-team were keen to find out how many families used their food caddies in reducing the amount of food waste.  We surveyed our parents/carers and were very surprised to find out that very few of our families regularly used their food caddy.</a:t>
            </a:r>
          </a:p>
          <a:p>
            <a:pPr algn="just"/>
            <a:endParaRPr lang="en-GB" sz="1200" dirty="0">
              <a:latin typeface="Comic Sans MS" panose="030F0702030302020204" pitchFamily="66" charset="0"/>
            </a:endParaRPr>
          </a:p>
          <a:p>
            <a:pPr algn="just"/>
            <a:r>
              <a:rPr lang="en-GB" sz="1200" b="1" dirty="0" smtClean="0">
                <a:solidFill>
                  <a:srgbClr val="00B050"/>
                </a:solidFill>
                <a:latin typeface="Comic Sans MS" panose="030F0702030302020204" pitchFamily="66" charset="0"/>
              </a:rPr>
              <a:t>Here are our survey results from October 24.</a:t>
            </a:r>
            <a:endParaRPr lang="en-GB" sz="1200" b="1" dirty="0">
              <a:solidFill>
                <a:srgbClr val="00B050"/>
              </a:solidFill>
              <a:latin typeface="Comic Sans MS" panose="030F0702030302020204" pitchFamily="66" charset="0"/>
            </a:endParaRPr>
          </a:p>
        </p:txBody>
      </p:sp>
      <p:pic>
        <p:nvPicPr>
          <p:cNvPr id="5" name="Picture 4"/>
          <p:cNvPicPr>
            <a:picLocks noChangeAspect="1"/>
          </p:cNvPicPr>
          <p:nvPr/>
        </p:nvPicPr>
        <p:blipFill>
          <a:blip r:embed="rId2"/>
          <a:stretch>
            <a:fillRect/>
          </a:stretch>
        </p:blipFill>
        <p:spPr>
          <a:xfrm>
            <a:off x="245445" y="2440140"/>
            <a:ext cx="4783755" cy="2365062"/>
          </a:xfrm>
          <a:prstGeom prst="rect">
            <a:avLst/>
          </a:prstGeom>
        </p:spPr>
      </p:pic>
      <p:sp>
        <p:nvSpPr>
          <p:cNvPr id="6" name="TextBox 5"/>
          <p:cNvSpPr txBox="1"/>
          <p:nvPr/>
        </p:nvSpPr>
        <p:spPr>
          <a:xfrm>
            <a:off x="596766" y="5082139"/>
            <a:ext cx="4629752" cy="369332"/>
          </a:xfrm>
          <a:prstGeom prst="rect">
            <a:avLst/>
          </a:prstGeom>
          <a:noFill/>
        </p:spPr>
        <p:txBody>
          <a:bodyPr wrap="square" rtlCol="0">
            <a:spAutoFit/>
          </a:bodyPr>
          <a:lstStyle/>
          <a:p>
            <a:r>
              <a:rPr lang="en-GB" dirty="0" smtClean="0"/>
              <a:t>S</a:t>
            </a:r>
            <a:endParaRPr lang="en-GB" dirty="0"/>
          </a:p>
        </p:txBody>
      </p:sp>
      <p:pic>
        <p:nvPicPr>
          <p:cNvPr id="8" name="Picture 7"/>
          <p:cNvPicPr>
            <a:picLocks noChangeAspect="1"/>
          </p:cNvPicPr>
          <p:nvPr/>
        </p:nvPicPr>
        <p:blipFill>
          <a:blip r:embed="rId3"/>
          <a:stretch>
            <a:fillRect/>
          </a:stretch>
        </p:blipFill>
        <p:spPr>
          <a:xfrm>
            <a:off x="279134" y="4880008"/>
            <a:ext cx="1771048" cy="1782870"/>
          </a:xfrm>
          <a:prstGeom prst="rect">
            <a:avLst/>
          </a:prstGeom>
        </p:spPr>
      </p:pic>
      <p:sp>
        <p:nvSpPr>
          <p:cNvPr id="9" name="TextBox 8"/>
          <p:cNvSpPr txBox="1"/>
          <p:nvPr/>
        </p:nvSpPr>
        <p:spPr>
          <a:xfrm>
            <a:off x="2271562" y="4880008"/>
            <a:ext cx="3580598" cy="1754326"/>
          </a:xfrm>
          <a:prstGeom prst="rect">
            <a:avLst/>
          </a:prstGeom>
          <a:noFill/>
        </p:spPr>
        <p:txBody>
          <a:bodyPr wrap="square" rtlCol="0">
            <a:spAutoFit/>
          </a:bodyPr>
          <a:lstStyle/>
          <a:p>
            <a:r>
              <a:rPr lang="en-GB" sz="1200" dirty="0" smtClean="0">
                <a:latin typeface="Comic Sans MS" panose="030F0702030302020204" pitchFamily="66" charset="0"/>
              </a:rPr>
              <a:t>To try to encourage more families to use their caddies, we shared information from “</a:t>
            </a:r>
            <a:r>
              <a:rPr lang="en-GB" sz="1200" dirty="0" err="1" smtClean="0">
                <a:latin typeface="Comic Sans MS" panose="030F0702030302020204" pitchFamily="66" charset="0"/>
              </a:rPr>
              <a:t>Dinnae</a:t>
            </a:r>
            <a:r>
              <a:rPr lang="en-GB" sz="1200" dirty="0" smtClean="0">
                <a:latin typeface="Comic Sans MS" panose="030F0702030302020204" pitchFamily="66" charset="0"/>
              </a:rPr>
              <a:t> Forget your Caddy” in our newsletter, emailed all our families to share that their waste food can be used to make energy in East Ayrshire. </a:t>
            </a:r>
          </a:p>
          <a:p>
            <a:endParaRPr lang="en-GB" sz="1200" dirty="0">
              <a:latin typeface="Comic Sans MS" panose="030F0702030302020204" pitchFamily="66" charset="0"/>
            </a:endParaRPr>
          </a:p>
          <a:p>
            <a:r>
              <a:rPr lang="en-GB" sz="1200" dirty="0" smtClean="0">
                <a:latin typeface="Comic Sans MS" panose="030F0702030302020204" pitchFamily="66" charset="0"/>
              </a:rPr>
              <a:t>During the </a:t>
            </a:r>
            <a:r>
              <a:rPr lang="en-GB" sz="1200" dirty="0" err="1" smtClean="0">
                <a:latin typeface="Comic Sans MS" panose="030F0702030302020204" pitchFamily="66" charset="0"/>
              </a:rPr>
              <a:t>omniequip</a:t>
            </a:r>
            <a:r>
              <a:rPr lang="en-GB" sz="1200" dirty="0" smtClean="0">
                <a:latin typeface="Comic Sans MS" panose="030F0702030302020204" pitchFamily="66" charset="0"/>
              </a:rPr>
              <a:t> visit the children learnt that tiny bugs break down the food to make energy which we can use.</a:t>
            </a:r>
            <a:endParaRPr lang="en-GB" sz="1200" dirty="0">
              <a:latin typeface="Comic Sans MS" panose="030F0702030302020204" pitchFamily="66" charset="0"/>
            </a:endParaRPr>
          </a:p>
        </p:txBody>
      </p:sp>
      <p:sp>
        <p:nvSpPr>
          <p:cNvPr id="10" name="TextBox 9"/>
          <p:cNvSpPr txBox="1"/>
          <p:nvPr/>
        </p:nvSpPr>
        <p:spPr>
          <a:xfrm>
            <a:off x="6040663" y="1320447"/>
            <a:ext cx="5120640" cy="276999"/>
          </a:xfrm>
          <a:prstGeom prst="rect">
            <a:avLst/>
          </a:prstGeom>
          <a:noFill/>
        </p:spPr>
        <p:txBody>
          <a:bodyPr wrap="square" rtlCol="0">
            <a:spAutoFit/>
          </a:bodyPr>
          <a:lstStyle/>
          <a:p>
            <a:r>
              <a:rPr lang="en-GB" sz="1200" dirty="0" smtClean="0">
                <a:solidFill>
                  <a:srgbClr val="00B050"/>
                </a:solidFill>
                <a:latin typeface="Comic Sans MS" panose="030F0702030302020204" pitchFamily="66" charset="0"/>
              </a:rPr>
              <a:t>Survey results EAC and ECC survey – May 25</a:t>
            </a:r>
            <a:endParaRPr lang="en-GB" sz="1200" dirty="0">
              <a:solidFill>
                <a:srgbClr val="00B050"/>
              </a:solidFill>
              <a:latin typeface="Comic Sans MS" panose="030F0702030302020204" pitchFamily="66" charset="0"/>
            </a:endParaRPr>
          </a:p>
        </p:txBody>
      </p:sp>
      <p:sp>
        <p:nvSpPr>
          <p:cNvPr id="11" name="TextBox 10"/>
          <p:cNvSpPr txBox="1"/>
          <p:nvPr/>
        </p:nvSpPr>
        <p:spPr>
          <a:xfrm>
            <a:off x="6040663" y="3489646"/>
            <a:ext cx="5688531" cy="276999"/>
          </a:xfrm>
          <a:prstGeom prst="rect">
            <a:avLst/>
          </a:prstGeom>
          <a:noFill/>
        </p:spPr>
        <p:txBody>
          <a:bodyPr wrap="square" rtlCol="0">
            <a:spAutoFit/>
          </a:bodyPr>
          <a:lstStyle/>
          <a:p>
            <a:r>
              <a:rPr lang="en-GB" sz="1200" dirty="0" smtClean="0">
                <a:solidFill>
                  <a:srgbClr val="00B050"/>
                </a:solidFill>
                <a:latin typeface="Comic Sans MS" panose="030F0702030302020204" pitchFamily="66" charset="0"/>
              </a:rPr>
              <a:t>Dignified food – reducing food waste from the ECC</a:t>
            </a:r>
            <a:endParaRPr lang="en-GB" sz="1200" dirty="0">
              <a:solidFill>
                <a:srgbClr val="00B050"/>
              </a:solidFill>
              <a:latin typeface="Comic Sans MS" panose="030F0702030302020204" pitchFamily="66" charset="0"/>
            </a:endParaRPr>
          </a:p>
        </p:txBody>
      </p:sp>
      <p:sp>
        <p:nvSpPr>
          <p:cNvPr id="12" name="TextBox 11"/>
          <p:cNvSpPr txBox="1"/>
          <p:nvPr/>
        </p:nvSpPr>
        <p:spPr>
          <a:xfrm>
            <a:off x="5953857" y="3881811"/>
            <a:ext cx="2464068" cy="1569660"/>
          </a:xfrm>
          <a:prstGeom prst="rect">
            <a:avLst/>
          </a:prstGeom>
          <a:noFill/>
        </p:spPr>
        <p:txBody>
          <a:bodyPr wrap="square" rtlCol="0">
            <a:spAutoFit/>
          </a:bodyPr>
          <a:lstStyle/>
          <a:p>
            <a:pPr algn="just"/>
            <a:r>
              <a:rPr lang="en-GB" sz="1200" dirty="0" smtClean="0">
                <a:latin typeface="Comic Sans MS" panose="030F0702030302020204" pitchFamily="66" charset="0"/>
              </a:rPr>
              <a:t>We recognised that many families were struggling with the cost of living and increase in food prices.  We arranged for unused lunches/dinners to be packed and shared with our families most in need of support</a:t>
            </a:r>
            <a:endParaRPr lang="en-GB" sz="1200" dirty="0">
              <a:latin typeface="Comic Sans MS" panose="030F0702030302020204" pitchFamily="66" charset="0"/>
            </a:endParaRPr>
          </a:p>
        </p:txBody>
      </p:sp>
      <p:pic>
        <p:nvPicPr>
          <p:cNvPr id="14" name="Picture 13"/>
          <p:cNvPicPr/>
          <p:nvPr/>
        </p:nvPicPr>
        <p:blipFill>
          <a:blip r:embed="rId4"/>
          <a:stretch>
            <a:fillRect/>
          </a:stretch>
        </p:blipFill>
        <p:spPr>
          <a:xfrm rot="16200000">
            <a:off x="8352618" y="4016617"/>
            <a:ext cx="1776533" cy="1645919"/>
          </a:xfrm>
          <a:prstGeom prst="rect">
            <a:avLst/>
          </a:prstGeom>
        </p:spPr>
      </p:pic>
      <p:pic>
        <p:nvPicPr>
          <p:cNvPr id="15" name="Picture 14"/>
          <p:cNvPicPr/>
          <p:nvPr/>
        </p:nvPicPr>
        <p:blipFill>
          <a:blip r:embed="rId5"/>
          <a:stretch>
            <a:fillRect/>
          </a:stretch>
        </p:blipFill>
        <p:spPr>
          <a:xfrm>
            <a:off x="10188487" y="3951310"/>
            <a:ext cx="1742174" cy="2683024"/>
          </a:xfrm>
          <a:prstGeom prst="rect">
            <a:avLst/>
          </a:prstGeom>
        </p:spPr>
      </p:pic>
      <p:sp>
        <p:nvSpPr>
          <p:cNvPr id="16" name="TextBox 15"/>
          <p:cNvSpPr txBox="1"/>
          <p:nvPr/>
        </p:nvSpPr>
        <p:spPr>
          <a:xfrm>
            <a:off x="6013456" y="5866344"/>
            <a:ext cx="4013735" cy="646331"/>
          </a:xfrm>
          <a:prstGeom prst="rect">
            <a:avLst/>
          </a:prstGeom>
          <a:noFill/>
        </p:spPr>
        <p:txBody>
          <a:bodyPr wrap="square" rtlCol="0">
            <a:spAutoFit/>
          </a:bodyPr>
          <a:lstStyle/>
          <a:p>
            <a:r>
              <a:rPr lang="en-GB" sz="1200" dirty="0" smtClean="0">
                <a:latin typeface="Comic Sans MS" panose="030F0702030302020204" pitchFamily="66" charset="0"/>
              </a:rPr>
              <a:t>Families reported to be grateful for the additional support. However, this has been difficult to sustain given cuts within the Centre long term.</a:t>
            </a:r>
            <a:endParaRPr lang="en-GB" sz="1200" dirty="0">
              <a:latin typeface="Comic Sans MS" panose="030F0702030302020204" pitchFamily="66" charset="0"/>
            </a:endParaRPr>
          </a:p>
        </p:txBody>
      </p:sp>
      <p:pic>
        <p:nvPicPr>
          <p:cNvPr id="7" name="Picture 6"/>
          <p:cNvPicPr>
            <a:picLocks noChangeAspect="1"/>
          </p:cNvPicPr>
          <p:nvPr/>
        </p:nvPicPr>
        <p:blipFill>
          <a:blip r:embed="rId6"/>
          <a:stretch>
            <a:fillRect/>
          </a:stretch>
        </p:blipFill>
        <p:spPr>
          <a:xfrm>
            <a:off x="6078153" y="1619815"/>
            <a:ext cx="1107738" cy="1685166"/>
          </a:xfrm>
          <a:prstGeom prst="rect">
            <a:avLst/>
          </a:prstGeom>
        </p:spPr>
      </p:pic>
      <p:sp>
        <p:nvSpPr>
          <p:cNvPr id="13" name="TextBox 12"/>
          <p:cNvSpPr txBox="1"/>
          <p:nvPr/>
        </p:nvSpPr>
        <p:spPr>
          <a:xfrm>
            <a:off x="7287491" y="1717964"/>
            <a:ext cx="4293322" cy="1015663"/>
          </a:xfrm>
          <a:prstGeom prst="rect">
            <a:avLst/>
          </a:prstGeom>
          <a:noFill/>
        </p:spPr>
        <p:txBody>
          <a:bodyPr wrap="square" rtlCol="0">
            <a:spAutoFit/>
          </a:bodyPr>
          <a:lstStyle/>
          <a:p>
            <a:pPr algn="just"/>
            <a:r>
              <a:rPr lang="en-GB" sz="1200" dirty="0" smtClean="0">
                <a:latin typeface="Comic Sans MS" panose="030F0702030302020204" pitchFamily="66" charset="0"/>
              </a:rPr>
              <a:t>EAC results indicate that families from </a:t>
            </a:r>
            <a:r>
              <a:rPr lang="en-GB" sz="1200" dirty="0" err="1" smtClean="0">
                <a:latin typeface="Comic Sans MS" panose="030F0702030302020204" pitchFamily="66" charset="0"/>
              </a:rPr>
              <a:t>Galston</a:t>
            </a:r>
            <a:r>
              <a:rPr lang="en-GB" sz="1200" dirty="0" smtClean="0">
                <a:latin typeface="Comic Sans MS" panose="030F0702030302020204" pitchFamily="66" charset="0"/>
              </a:rPr>
              <a:t> have only requested 3 new food caddies.  This uptake is disappointingly low and further engagement with our families will be included in the second year of our Eco-school journey 25/26.</a:t>
            </a:r>
            <a:endParaRPr lang="en-GB" sz="1200" dirty="0">
              <a:latin typeface="Comic Sans MS" panose="030F0702030302020204" pitchFamily="66" charset="0"/>
            </a:endParaRPr>
          </a:p>
        </p:txBody>
      </p:sp>
    </p:spTree>
    <p:extLst>
      <p:ext uri="{BB962C8B-B14F-4D97-AF65-F5344CB8AC3E}">
        <p14:creationId xmlns:p14="http://schemas.microsoft.com/office/powerpoint/2010/main" val="3352944001"/>
      </p:ext>
    </p:extLst>
  </p:cSld>
  <p:clrMapOvr>
    <a:masterClrMapping/>
  </p:clrMapOvr>
  <mc:AlternateContent xmlns:mc="http://schemas.openxmlformats.org/markup-compatibility/2006" xmlns:p14="http://schemas.microsoft.com/office/powerpoint/2010/main">
    <mc:Choice Requires="p14">
      <p:transition spd="slow" p14:dur="2000" advTm="938"/>
    </mc:Choice>
    <mc:Fallback xmlns="">
      <p:transition spd="slow" advTm="938"/>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64143" y="462013"/>
            <a:ext cx="8181474" cy="584775"/>
          </a:xfrm>
          <a:prstGeom prst="rect">
            <a:avLst/>
          </a:prstGeom>
          <a:noFill/>
        </p:spPr>
        <p:txBody>
          <a:bodyPr wrap="square" rtlCol="0">
            <a:spAutoFit/>
          </a:bodyPr>
          <a:lstStyle/>
          <a:p>
            <a:r>
              <a:rPr lang="en-US" sz="3200" b="1" dirty="0" smtClean="0">
                <a:solidFill>
                  <a:srgbClr val="00B050"/>
                </a:solidFill>
                <a:latin typeface="Comic Sans MS" panose="030F0702030302020204" pitchFamily="66" charset="0"/>
              </a:rPr>
              <a:t>Theme 3: </a:t>
            </a:r>
            <a:r>
              <a:rPr lang="en-US" sz="3200" dirty="0" smtClean="0">
                <a:solidFill>
                  <a:srgbClr val="00B050"/>
                </a:solidFill>
                <a:latin typeface="Comic Sans MS" panose="030F0702030302020204" pitchFamily="66" charset="0"/>
              </a:rPr>
              <a:t>Our Natural Environment</a:t>
            </a:r>
            <a:endParaRPr lang="en-GB" sz="3200" dirty="0"/>
          </a:p>
        </p:txBody>
      </p:sp>
      <p:sp>
        <p:nvSpPr>
          <p:cNvPr id="2" name="TextBox 1"/>
          <p:cNvSpPr txBox="1"/>
          <p:nvPr/>
        </p:nvSpPr>
        <p:spPr>
          <a:xfrm>
            <a:off x="196071" y="1619428"/>
            <a:ext cx="3611418" cy="1200329"/>
          </a:xfrm>
          <a:prstGeom prst="rect">
            <a:avLst/>
          </a:prstGeom>
          <a:noFill/>
        </p:spPr>
        <p:txBody>
          <a:bodyPr wrap="square" rtlCol="0">
            <a:spAutoFit/>
          </a:bodyPr>
          <a:lstStyle/>
          <a:p>
            <a:pPr algn="just"/>
            <a:r>
              <a:rPr lang="en-GB" sz="1200" dirty="0" smtClean="0">
                <a:latin typeface="Comic Sans MS" panose="030F0702030302020204" pitchFamily="66" charset="0"/>
              </a:rPr>
              <a:t>The Eco team have involved others in looking after our environment by holding termly litter picks.  Being attached to the school we found a lot of crisp packets, and are thinking about ways we can reuse/repurpose this material to reduce waste.</a:t>
            </a:r>
            <a:endParaRPr lang="en-GB" sz="1200" dirty="0">
              <a:latin typeface="Comic Sans MS" panose="030F0702030302020204" pitchFamily="66" charset="0"/>
            </a:endParaRPr>
          </a:p>
        </p:txBody>
      </p:sp>
      <p:pic>
        <p:nvPicPr>
          <p:cNvPr id="5" name="Picture 4"/>
          <p:cNvPicPr/>
          <p:nvPr/>
        </p:nvPicPr>
        <p:blipFill>
          <a:blip r:embed="rId2"/>
          <a:stretch>
            <a:fillRect/>
          </a:stretch>
        </p:blipFill>
        <p:spPr>
          <a:xfrm>
            <a:off x="1920997" y="2633232"/>
            <a:ext cx="1885778" cy="1660525"/>
          </a:xfrm>
          <a:prstGeom prst="rect">
            <a:avLst/>
          </a:prstGeom>
        </p:spPr>
      </p:pic>
      <p:pic>
        <p:nvPicPr>
          <p:cNvPr id="6" name="Picture 5"/>
          <p:cNvPicPr/>
          <p:nvPr/>
        </p:nvPicPr>
        <p:blipFill>
          <a:blip r:embed="rId3"/>
          <a:stretch>
            <a:fillRect/>
          </a:stretch>
        </p:blipFill>
        <p:spPr>
          <a:xfrm>
            <a:off x="224014" y="2822845"/>
            <a:ext cx="1589710" cy="2420716"/>
          </a:xfrm>
          <a:prstGeom prst="rect">
            <a:avLst/>
          </a:prstGeom>
        </p:spPr>
      </p:pic>
      <p:pic>
        <p:nvPicPr>
          <p:cNvPr id="7" name="Picture 6"/>
          <p:cNvPicPr/>
          <p:nvPr/>
        </p:nvPicPr>
        <p:blipFill>
          <a:blip r:embed="rId4"/>
          <a:stretch>
            <a:fillRect/>
          </a:stretch>
        </p:blipFill>
        <p:spPr>
          <a:xfrm>
            <a:off x="1909953" y="4382709"/>
            <a:ext cx="1896822" cy="2008855"/>
          </a:xfrm>
          <a:prstGeom prst="rect">
            <a:avLst/>
          </a:prstGeom>
        </p:spPr>
      </p:pic>
      <p:sp>
        <p:nvSpPr>
          <p:cNvPr id="9" name="TextBox 8"/>
          <p:cNvSpPr txBox="1"/>
          <p:nvPr/>
        </p:nvSpPr>
        <p:spPr>
          <a:xfrm>
            <a:off x="196071" y="1160943"/>
            <a:ext cx="3897746" cy="338554"/>
          </a:xfrm>
          <a:prstGeom prst="rect">
            <a:avLst/>
          </a:prstGeom>
          <a:noFill/>
        </p:spPr>
        <p:txBody>
          <a:bodyPr wrap="square" rtlCol="0">
            <a:spAutoFit/>
          </a:bodyPr>
          <a:lstStyle/>
          <a:p>
            <a:r>
              <a:rPr lang="en-GB" sz="1600" b="1" dirty="0" smtClean="0">
                <a:solidFill>
                  <a:srgbClr val="00B050"/>
                </a:solidFill>
                <a:latin typeface="Comic Sans MS" panose="030F0702030302020204" pitchFamily="66" charset="0"/>
              </a:rPr>
              <a:t>Looking after our Environment</a:t>
            </a:r>
            <a:endParaRPr lang="en-GB" sz="1600" b="1" dirty="0">
              <a:solidFill>
                <a:srgbClr val="00B050"/>
              </a:solidFill>
              <a:latin typeface="Comic Sans MS" panose="030F0702030302020204" pitchFamily="66" charset="0"/>
            </a:endParaRPr>
          </a:p>
        </p:txBody>
      </p:sp>
      <p:sp>
        <p:nvSpPr>
          <p:cNvPr id="10" name="TextBox 9"/>
          <p:cNvSpPr txBox="1"/>
          <p:nvPr/>
        </p:nvSpPr>
        <p:spPr>
          <a:xfrm>
            <a:off x="4093817" y="1184366"/>
            <a:ext cx="4673600" cy="338554"/>
          </a:xfrm>
          <a:prstGeom prst="rect">
            <a:avLst/>
          </a:prstGeom>
          <a:noFill/>
        </p:spPr>
        <p:txBody>
          <a:bodyPr wrap="square" rtlCol="0">
            <a:spAutoFit/>
          </a:bodyPr>
          <a:lstStyle/>
          <a:p>
            <a:r>
              <a:rPr lang="en-GB" sz="1600" b="1" dirty="0" smtClean="0">
                <a:solidFill>
                  <a:srgbClr val="00B050"/>
                </a:solidFill>
                <a:latin typeface="Comic Sans MS" panose="030F0702030302020204" pitchFamily="66" charset="0"/>
              </a:rPr>
              <a:t>Looking after nature within our environment</a:t>
            </a:r>
            <a:endParaRPr lang="en-GB" sz="1600" b="1" dirty="0">
              <a:solidFill>
                <a:srgbClr val="00B050"/>
              </a:solidFill>
              <a:latin typeface="Comic Sans MS" panose="030F0702030302020204" pitchFamily="66" charset="0"/>
            </a:endParaRPr>
          </a:p>
        </p:txBody>
      </p:sp>
      <p:sp>
        <p:nvSpPr>
          <p:cNvPr id="11" name="TextBox 10"/>
          <p:cNvSpPr txBox="1"/>
          <p:nvPr/>
        </p:nvSpPr>
        <p:spPr>
          <a:xfrm>
            <a:off x="4086578" y="1631480"/>
            <a:ext cx="3668684" cy="1015663"/>
          </a:xfrm>
          <a:prstGeom prst="rect">
            <a:avLst/>
          </a:prstGeom>
          <a:noFill/>
        </p:spPr>
        <p:txBody>
          <a:bodyPr wrap="square" rtlCol="0">
            <a:spAutoFit/>
          </a:bodyPr>
          <a:lstStyle/>
          <a:p>
            <a:r>
              <a:rPr lang="en-GB" sz="1200" dirty="0" smtClean="0">
                <a:latin typeface="Comic Sans MS" panose="030F0702030302020204" pitchFamily="66" charset="0"/>
              </a:rPr>
              <a:t>The Eco-team and children were keen to look after the wildlife within our garden area.  We have plants to encourage the butterflies and were keen to develop spaces to support other wildlife throughout the year</a:t>
            </a:r>
            <a:endParaRPr lang="en-GB" sz="1200" dirty="0">
              <a:latin typeface="Comic Sans MS" panose="030F0702030302020204" pitchFamily="66" charset="0"/>
            </a:endParaRPr>
          </a:p>
        </p:txBody>
      </p:sp>
      <p:sp>
        <p:nvSpPr>
          <p:cNvPr id="12" name="TextBox 11"/>
          <p:cNvSpPr txBox="1"/>
          <p:nvPr/>
        </p:nvSpPr>
        <p:spPr>
          <a:xfrm>
            <a:off x="4193318" y="2609849"/>
            <a:ext cx="1681018" cy="338554"/>
          </a:xfrm>
          <a:prstGeom prst="rect">
            <a:avLst/>
          </a:prstGeom>
          <a:noFill/>
        </p:spPr>
        <p:txBody>
          <a:bodyPr wrap="square" rtlCol="0">
            <a:spAutoFit/>
          </a:bodyPr>
          <a:lstStyle/>
          <a:p>
            <a:r>
              <a:rPr lang="en-GB" sz="1600" b="1" dirty="0" smtClean="0">
                <a:solidFill>
                  <a:srgbClr val="00B050"/>
                </a:solidFill>
                <a:latin typeface="Comic Sans MS" panose="030F0702030302020204" pitchFamily="66" charset="0"/>
              </a:rPr>
              <a:t>Bird Feeders</a:t>
            </a:r>
            <a:endParaRPr lang="en-GB" sz="1600" b="1" dirty="0">
              <a:solidFill>
                <a:srgbClr val="00B050"/>
              </a:solidFill>
              <a:latin typeface="Comic Sans MS" panose="030F0702030302020204" pitchFamily="66" charset="0"/>
            </a:endParaRPr>
          </a:p>
        </p:txBody>
      </p:sp>
      <p:pic>
        <p:nvPicPr>
          <p:cNvPr id="13" name="Picture 12"/>
          <p:cNvPicPr/>
          <p:nvPr/>
        </p:nvPicPr>
        <p:blipFill>
          <a:blip r:embed="rId5"/>
          <a:stretch>
            <a:fillRect/>
          </a:stretch>
        </p:blipFill>
        <p:spPr>
          <a:xfrm>
            <a:off x="4028456" y="2968547"/>
            <a:ext cx="1787757" cy="2066925"/>
          </a:xfrm>
          <a:prstGeom prst="rect">
            <a:avLst/>
          </a:prstGeom>
        </p:spPr>
      </p:pic>
      <p:pic>
        <p:nvPicPr>
          <p:cNvPr id="14" name="Picture 13"/>
          <p:cNvPicPr/>
          <p:nvPr/>
        </p:nvPicPr>
        <p:blipFill>
          <a:blip r:embed="rId6"/>
          <a:stretch>
            <a:fillRect/>
          </a:stretch>
        </p:blipFill>
        <p:spPr>
          <a:xfrm>
            <a:off x="5887402" y="2657191"/>
            <a:ext cx="1467005" cy="1737373"/>
          </a:xfrm>
          <a:prstGeom prst="rect">
            <a:avLst/>
          </a:prstGeom>
        </p:spPr>
      </p:pic>
      <p:pic>
        <p:nvPicPr>
          <p:cNvPr id="15" name="Picture 14"/>
          <p:cNvPicPr/>
          <p:nvPr/>
        </p:nvPicPr>
        <p:blipFill>
          <a:blip r:embed="rId7"/>
          <a:stretch>
            <a:fillRect/>
          </a:stretch>
        </p:blipFill>
        <p:spPr>
          <a:xfrm>
            <a:off x="6216073" y="4293756"/>
            <a:ext cx="1617345" cy="2400911"/>
          </a:xfrm>
          <a:prstGeom prst="rect">
            <a:avLst/>
          </a:prstGeom>
        </p:spPr>
      </p:pic>
      <p:sp>
        <p:nvSpPr>
          <p:cNvPr id="16" name="TextBox 15"/>
          <p:cNvSpPr txBox="1"/>
          <p:nvPr/>
        </p:nvSpPr>
        <p:spPr>
          <a:xfrm>
            <a:off x="3903004" y="5080240"/>
            <a:ext cx="2313069" cy="1569660"/>
          </a:xfrm>
          <a:prstGeom prst="rect">
            <a:avLst/>
          </a:prstGeom>
          <a:noFill/>
        </p:spPr>
        <p:txBody>
          <a:bodyPr wrap="square" rtlCol="0">
            <a:spAutoFit/>
          </a:bodyPr>
          <a:lstStyle/>
          <a:p>
            <a:pPr algn="just"/>
            <a:r>
              <a:rPr lang="en-GB" sz="1200" dirty="0" smtClean="0">
                <a:latin typeface="Comic Sans MS" panose="030F0702030302020204" pitchFamily="66" charset="0"/>
              </a:rPr>
              <a:t>We threaded </a:t>
            </a:r>
            <a:r>
              <a:rPr lang="en-GB" sz="1200" dirty="0" err="1">
                <a:latin typeface="Comic Sans MS" panose="030F0702030302020204" pitchFamily="66" charset="0"/>
              </a:rPr>
              <a:t>C</a:t>
            </a:r>
            <a:r>
              <a:rPr lang="en-GB" sz="1200" dirty="0" err="1" smtClean="0">
                <a:latin typeface="Comic Sans MS" panose="030F0702030302020204" pitchFamily="66" charset="0"/>
              </a:rPr>
              <a:t>heerios</a:t>
            </a:r>
            <a:r>
              <a:rPr lang="en-GB" sz="1200" dirty="0" smtClean="0">
                <a:latin typeface="Comic Sans MS" panose="030F0702030302020204" pitchFamily="66" charset="0"/>
              </a:rPr>
              <a:t> onto string and hung them in the trees. We also made lardy seed balls for the birds to feed on during the winter months, when there are fewer berries and food for the birds</a:t>
            </a:r>
            <a:endParaRPr lang="en-GB" sz="1200" dirty="0">
              <a:latin typeface="Comic Sans MS" panose="030F0702030302020204" pitchFamily="66" charset="0"/>
            </a:endParaRPr>
          </a:p>
        </p:txBody>
      </p:sp>
      <p:sp>
        <p:nvSpPr>
          <p:cNvPr id="17" name="TextBox 16"/>
          <p:cNvSpPr txBox="1"/>
          <p:nvPr/>
        </p:nvSpPr>
        <p:spPr>
          <a:xfrm>
            <a:off x="7833418" y="1545610"/>
            <a:ext cx="2856856" cy="338554"/>
          </a:xfrm>
          <a:prstGeom prst="rect">
            <a:avLst/>
          </a:prstGeom>
          <a:noFill/>
        </p:spPr>
        <p:txBody>
          <a:bodyPr wrap="square" rtlCol="0">
            <a:spAutoFit/>
          </a:bodyPr>
          <a:lstStyle/>
          <a:p>
            <a:r>
              <a:rPr lang="en-GB" sz="1600" b="1" dirty="0" smtClean="0">
                <a:solidFill>
                  <a:srgbClr val="00B050"/>
                </a:solidFill>
                <a:latin typeface="Comic Sans MS" panose="030F0702030302020204" pitchFamily="66" charset="0"/>
              </a:rPr>
              <a:t>Establishing Wild areas</a:t>
            </a:r>
            <a:endParaRPr lang="en-GB" sz="1600" b="1" dirty="0">
              <a:solidFill>
                <a:srgbClr val="00B050"/>
              </a:solidFill>
              <a:latin typeface="Comic Sans MS" panose="030F0702030302020204" pitchFamily="66" charset="0"/>
            </a:endParaRPr>
          </a:p>
        </p:txBody>
      </p:sp>
      <p:sp>
        <p:nvSpPr>
          <p:cNvPr id="18" name="TextBox 17"/>
          <p:cNvSpPr txBox="1"/>
          <p:nvPr/>
        </p:nvSpPr>
        <p:spPr>
          <a:xfrm>
            <a:off x="7952098" y="4630170"/>
            <a:ext cx="2290618" cy="338554"/>
          </a:xfrm>
          <a:prstGeom prst="rect">
            <a:avLst/>
          </a:prstGeom>
          <a:noFill/>
        </p:spPr>
        <p:txBody>
          <a:bodyPr wrap="square" rtlCol="0">
            <a:spAutoFit/>
          </a:bodyPr>
          <a:lstStyle/>
          <a:p>
            <a:r>
              <a:rPr lang="en-GB" sz="1600" b="1" dirty="0" smtClean="0">
                <a:solidFill>
                  <a:srgbClr val="00B050"/>
                </a:solidFill>
                <a:latin typeface="Comic Sans MS" panose="030F0702030302020204" pitchFamily="66" charset="0"/>
              </a:rPr>
              <a:t>Bug hotels</a:t>
            </a:r>
            <a:endParaRPr lang="en-GB" sz="1600" b="1" dirty="0">
              <a:solidFill>
                <a:srgbClr val="00B050"/>
              </a:solidFill>
              <a:latin typeface="Comic Sans MS" panose="030F0702030302020204" pitchFamily="66" charset="0"/>
            </a:endParaRPr>
          </a:p>
        </p:txBody>
      </p:sp>
      <p:pic>
        <p:nvPicPr>
          <p:cNvPr id="20" name="Picture 19"/>
          <p:cNvPicPr>
            <a:picLocks noChangeAspect="1"/>
          </p:cNvPicPr>
          <p:nvPr/>
        </p:nvPicPr>
        <p:blipFill>
          <a:blip r:embed="rId8"/>
          <a:stretch>
            <a:fillRect/>
          </a:stretch>
        </p:blipFill>
        <p:spPr>
          <a:xfrm>
            <a:off x="10464800" y="550095"/>
            <a:ext cx="1500129" cy="1898804"/>
          </a:xfrm>
          <a:prstGeom prst="rect">
            <a:avLst/>
          </a:prstGeom>
        </p:spPr>
      </p:pic>
      <p:sp>
        <p:nvSpPr>
          <p:cNvPr id="4" name="TextBox 3"/>
          <p:cNvSpPr txBox="1"/>
          <p:nvPr/>
        </p:nvSpPr>
        <p:spPr>
          <a:xfrm>
            <a:off x="7826451" y="1915000"/>
            <a:ext cx="2359687" cy="830997"/>
          </a:xfrm>
          <a:prstGeom prst="rect">
            <a:avLst/>
          </a:prstGeom>
          <a:noFill/>
        </p:spPr>
        <p:txBody>
          <a:bodyPr wrap="square" rtlCol="0">
            <a:spAutoFit/>
          </a:bodyPr>
          <a:lstStyle/>
          <a:p>
            <a:pPr algn="just"/>
            <a:r>
              <a:rPr lang="en-GB" sz="1200" dirty="0" smtClean="0">
                <a:latin typeface="Comic Sans MS" panose="030F0702030302020204" pitchFamily="66" charset="0"/>
              </a:rPr>
              <a:t>Children were involved in recycling pallets to make flower borders to encourage more insects to the garden</a:t>
            </a:r>
            <a:endParaRPr lang="en-GB" sz="1200" dirty="0">
              <a:latin typeface="Comic Sans MS" panose="030F0702030302020204" pitchFamily="66" charset="0"/>
            </a:endParaRPr>
          </a:p>
        </p:txBody>
      </p:sp>
      <p:pic>
        <p:nvPicPr>
          <p:cNvPr id="19" name="Picture 18"/>
          <p:cNvPicPr>
            <a:picLocks noChangeAspect="1"/>
          </p:cNvPicPr>
          <p:nvPr/>
        </p:nvPicPr>
        <p:blipFill>
          <a:blip r:embed="rId9"/>
          <a:stretch>
            <a:fillRect/>
          </a:stretch>
        </p:blipFill>
        <p:spPr>
          <a:xfrm>
            <a:off x="7933192" y="2745998"/>
            <a:ext cx="1736821" cy="1723512"/>
          </a:xfrm>
          <a:prstGeom prst="rect">
            <a:avLst/>
          </a:prstGeom>
        </p:spPr>
      </p:pic>
      <p:sp>
        <p:nvSpPr>
          <p:cNvPr id="22" name="TextBox 21"/>
          <p:cNvSpPr txBox="1"/>
          <p:nvPr/>
        </p:nvSpPr>
        <p:spPr>
          <a:xfrm>
            <a:off x="9776754" y="2778836"/>
            <a:ext cx="2318327" cy="1754326"/>
          </a:xfrm>
          <a:prstGeom prst="rect">
            <a:avLst/>
          </a:prstGeom>
          <a:noFill/>
        </p:spPr>
        <p:txBody>
          <a:bodyPr wrap="square" rtlCol="0">
            <a:spAutoFit/>
          </a:bodyPr>
          <a:lstStyle/>
          <a:p>
            <a:pPr algn="just"/>
            <a:r>
              <a:rPr lang="en-GB" sz="1200" dirty="0" smtClean="0">
                <a:latin typeface="Comic Sans MS" panose="030F0702030302020204" pitchFamily="66" charset="0"/>
              </a:rPr>
              <a:t>Supporting Family learning about biodiversity, by encouraging families to take part in No Mow May. Information shared in the May Newsletter.  Families encourages to share pictures of their wild areas within their gardens</a:t>
            </a:r>
            <a:endParaRPr lang="en-GB" sz="1200" dirty="0">
              <a:latin typeface="Comic Sans MS" panose="030F0702030302020204" pitchFamily="66" charset="0"/>
            </a:endParaRPr>
          </a:p>
        </p:txBody>
      </p:sp>
      <p:pic>
        <p:nvPicPr>
          <p:cNvPr id="21" name="Picture 20"/>
          <p:cNvPicPr>
            <a:picLocks noChangeAspect="1"/>
          </p:cNvPicPr>
          <p:nvPr/>
        </p:nvPicPr>
        <p:blipFill>
          <a:blip r:embed="rId10"/>
          <a:stretch>
            <a:fillRect/>
          </a:stretch>
        </p:blipFill>
        <p:spPr>
          <a:xfrm>
            <a:off x="8010027" y="5002608"/>
            <a:ext cx="1779942" cy="1414727"/>
          </a:xfrm>
          <a:prstGeom prst="rect">
            <a:avLst/>
          </a:prstGeom>
        </p:spPr>
      </p:pic>
      <p:sp>
        <p:nvSpPr>
          <p:cNvPr id="23" name="TextBox 22"/>
          <p:cNvSpPr txBox="1"/>
          <p:nvPr/>
        </p:nvSpPr>
        <p:spPr>
          <a:xfrm>
            <a:off x="9845963" y="4630170"/>
            <a:ext cx="2072784" cy="1569660"/>
          </a:xfrm>
          <a:prstGeom prst="rect">
            <a:avLst/>
          </a:prstGeom>
          <a:noFill/>
        </p:spPr>
        <p:txBody>
          <a:bodyPr wrap="square" rtlCol="0">
            <a:spAutoFit/>
          </a:bodyPr>
          <a:lstStyle/>
          <a:p>
            <a:pPr algn="just"/>
            <a:r>
              <a:rPr lang="en-GB" sz="1200" dirty="0" smtClean="0">
                <a:latin typeface="Comic Sans MS" panose="030F0702030302020204" pitchFamily="66" charset="0"/>
              </a:rPr>
              <a:t>Children used magnifying lenses to hunt for mini-beasts in the garden. Children learnt preferred habitats for them, such as  under tyres, old wood or stones, in dark damp areas.</a:t>
            </a:r>
            <a:endParaRPr lang="en-GB" sz="1200" dirty="0">
              <a:latin typeface="Comic Sans MS" panose="030F0702030302020204" pitchFamily="66" charset="0"/>
            </a:endParaRPr>
          </a:p>
        </p:txBody>
      </p:sp>
    </p:spTree>
    <p:extLst>
      <p:ext uri="{BB962C8B-B14F-4D97-AF65-F5344CB8AC3E}">
        <p14:creationId xmlns:p14="http://schemas.microsoft.com/office/powerpoint/2010/main" val="679647156"/>
      </p:ext>
    </p:extLst>
  </p:cSld>
  <p:clrMapOvr>
    <a:masterClrMapping/>
  </p:clrMapOvr>
  <mc:AlternateContent xmlns:mc="http://schemas.openxmlformats.org/markup-compatibility/2006" xmlns:p14="http://schemas.microsoft.com/office/powerpoint/2010/main">
    <mc:Choice Requires="p14">
      <p:transition spd="slow" p14:dur="2000" advTm="1110"/>
    </mc:Choice>
    <mc:Fallback xmlns="">
      <p:transition spd="slow" advTm="1110"/>
    </mc:Fallback>
  </mc:AlternateContent>
  <p:timing>
    <p:tnLst>
      <p:par>
        <p:cTn id="1" dur="indefinite" restart="never" nodeType="tmRoot"/>
      </p:par>
    </p:tnLst>
  </p:timing>
</p:sld>
</file>

<file path=ppt/theme/theme1.xml><?xml version="1.0" encoding="utf-8"?>
<a:theme xmlns:a="http://schemas.openxmlformats.org/drawingml/2006/main" name="Children Playing 16x9">
  <a:themeElements>
    <a:clrScheme name="Children Happy">
      <a:dk1>
        <a:srgbClr val="595959"/>
      </a:dk1>
      <a:lt1>
        <a:sysClr val="window" lastClr="FFFFFF"/>
      </a:lt1>
      <a:dk2>
        <a:srgbClr val="000000"/>
      </a:dk2>
      <a:lt2>
        <a:srgbClr val="DDDDDD"/>
      </a:lt2>
      <a:accent1>
        <a:srgbClr val="A6B727"/>
      </a:accent1>
      <a:accent2>
        <a:srgbClr val="DF5327"/>
      </a:accent2>
      <a:accent3>
        <a:srgbClr val="FE9E00"/>
      </a:accent3>
      <a:accent4>
        <a:srgbClr val="418AB3"/>
      </a:accent4>
      <a:accent5>
        <a:srgbClr val="D9D66D"/>
      </a:accent5>
      <a:accent6>
        <a:srgbClr val="838383"/>
      </a:accent6>
      <a:hlink>
        <a:srgbClr val="F59E00"/>
      </a:hlink>
      <a:folHlink>
        <a:srgbClr val="B2B2B2"/>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3461883.potx" id="{18737D51-7733-4200-B5C9-BF22CA2CE631}" vid="{40CEFE45-12FF-4454-86EB-59F04C858872}"/>
    </a:ext>
  </a:extLst>
</a:theme>
</file>

<file path=ppt/theme/theme2.xml><?xml version="1.0" encoding="utf-8"?>
<a:theme xmlns:a="http://schemas.openxmlformats.org/drawingml/2006/main" name="Office Theme">
  <a:themeElements>
    <a:clrScheme name="Children Happy">
      <a:dk1>
        <a:srgbClr val="595959"/>
      </a:dk1>
      <a:lt1>
        <a:sysClr val="window" lastClr="FFFFFF"/>
      </a:lt1>
      <a:dk2>
        <a:srgbClr val="000000"/>
      </a:dk2>
      <a:lt2>
        <a:srgbClr val="DDDDDD"/>
      </a:lt2>
      <a:accent1>
        <a:srgbClr val="A6B727"/>
      </a:accent1>
      <a:accent2>
        <a:srgbClr val="DF5327"/>
      </a:accent2>
      <a:accent3>
        <a:srgbClr val="FE9E00"/>
      </a:accent3>
      <a:accent4>
        <a:srgbClr val="418AB3"/>
      </a:accent4>
      <a:accent5>
        <a:srgbClr val="D9D66D"/>
      </a:accent5>
      <a:accent6>
        <a:srgbClr val="838383"/>
      </a:accent6>
      <a:hlink>
        <a:srgbClr val="F59E00"/>
      </a:hlink>
      <a:folHlink>
        <a:srgbClr val="B2B2B2"/>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Children Happy">
      <a:dk1>
        <a:srgbClr val="595959"/>
      </a:dk1>
      <a:lt1>
        <a:sysClr val="window" lastClr="FFFFFF"/>
      </a:lt1>
      <a:dk2>
        <a:srgbClr val="000000"/>
      </a:dk2>
      <a:lt2>
        <a:srgbClr val="DDDDDD"/>
      </a:lt2>
      <a:accent1>
        <a:srgbClr val="A6B727"/>
      </a:accent1>
      <a:accent2>
        <a:srgbClr val="DF5327"/>
      </a:accent2>
      <a:accent3>
        <a:srgbClr val="FE9E00"/>
      </a:accent3>
      <a:accent4>
        <a:srgbClr val="418AB3"/>
      </a:accent4>
      <a:accent5>
        <a:srgbClr val="D9D66D"/>
      </a:accent5>
      <a:accent6>
        <a:srgbClr val="838383"/>
      </a:accent6>
      <a:hlink>
        <a:srgbClr val="F59E00"/>
      </a:hlink>
      <a:folHlink>
        <a:srgbClr val="B2B2B2"/>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Children playing education presentation design (cartoon illustration, widescreen)</Template>
  <TotalTime>6591</TotalTime>
  <Words>1648</Words>
  <Application>Microsoft Office PowerPoint</Application>
  <PresentationFormat>Widescreen</PresentationFormat>
  <Paragraphs>95</Paragraphs>
  <Slides>11</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Comic Sans MS</vt:lpstr>
      <vt:lpstr>Euphemia</vt:lpstr>
      <vt:lpstr>Wingdings</vt:lpstr>
      <vt:lpstr>Children Playing 16x9</vt:lpstr>
      <vt:lpstr>Galson Early Childhood Centre</vt:lpstr>
      <vt:lpstr>Meet the Eco-Team</vt:lpstr>
      <vt:lpstr>Our Eco Journey </vt:lpstr>
      <vt:lpstr>Eco-Schools - Themes</vt:lpstr>
      <vt:lpstr>Theme 1: Saving Energy</vt:lpstr>
      <vt:lpstr>Theme 2: Reducing Waste.  Recycling Resources</vt:lpstr>
      <vt:lpstr>Theme 2: Reducing Waste.  Recycling clothing</vt:lpstr>
      <vt:lpstr>Theme 2: Reducing Waste.  Food</vt:lpstr>
      <vt:lpstr>PowerPoint Presentation</vt:lpstr>
      <vt:lpstr>PowerPoint Presentation</vt:lpstr>
      <vt:lpstr>PowerPoint Presentation</vt:lpstr>
    </vt:vector>
  </TitlesOfParts>
  <Company>East Ayrshire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Galson Early Childhood Centre</dc:title>
  <dc:creator>Mrs Bowden</dc:creator>
  <cp:lastModifiedBy>Mrs Bowden</cp:lastModifiedBy>
  <cp:revision>50</cp:revision>
  <cp:lastPrinted>2025-05-18T08:33:03Z</cp:lastPrinted>
  <dcterms:created xsi:type="dcterms:W3CDTF">2025-04-24T18:19:29Z</dcterms:created>
  <dcterms:modified xsi:type="dcterms:W3CDTF">2025-05-23T06:19:04Z</dcterms:modified>
</cp:coreProperties>
</file>