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8" r:id="rId3"/>
    <p:sldId id="259" r:id="rId4"/>
    <p:sldId id="260" r:id="rId5"/>
    <p:sldId id="261" r:id="rId6"/>
    <p:sldId id="262" r:id="rId7"/>
    <p:sldId id="271"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JDjc6QVW8z3mEK/Mpo49sof6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 name="Google Shape;2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8">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9"/>
          <p:cNvSpPr/>
          <p:nvPr/>
        </p:nvSpPr>
        <p:spPr>
          <a:xfrm>
            <a:off x="457198" y="438151"/>
            <a:ext cx="8220075" cy="5957887"/>
          </a:xfrm>
          <a:prstGeom prst="roundRect">
            <a:avLst>
              <a:gd name="adj" fmla="val 2649"/>
            </a:avLst>
          </a:prstGeom>
          <a:solidFill>
            <a:schemeClr val="lt1"/>
          </a:solidFill>
          <a:ln w="25400" cap="rnd" cmpd="sng">
            <a:solidFill>
              <a:srgbClr val="0356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0" i="0" u="none" strike="noStrike" cap="none">
                <a:solidFill>
                  <a:schemeClr val="lt1"/>
                </a:solidFill>
                <a:latin typeface="Arial"/>
                <a:ea typeface="Arial"/>
                <a:cs typeface="Arial"/>
                <a:sym typeface="Arial"/>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0">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Shape 9"/>
        <p:cNvGrpSpPr/>
        <p:nvPr/>
      </p:nvGrpSpPr>
      <p:grpSpPr>
        <a:xfrm>
          <a:off x="0" y="0"/>
          <a:ext cx="0" cy="0"/>
          <a:chOff x="0" y="0"/>
          <a:chExt cx="0" cy="0"/>
        </a:xfrm>
      </p:grpSpPr>
      <p:sp>
        <p:nvSpPr>
          <p:cNvPr id="10" name="Google Shape;10;p17"/>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3"/>
          <p:cNvSpPr/>
          <p:nvPr/>
        </p:nvSpPr>
        <p:spPr>
          <a:xfrm>
            <a:off x="1904214" y="235670"/>
            <a:ext cx="5335571" cy="867266"/>
          </a:xfrm>
          <a:prstGeom prst="roundRect">
            <a:avLst>
              <a:gd name="adj" fmla="val 16667"/>
            </a:avLst>
          </a:prstGeom>
          <a:solidFill>
            <a:srgbClr val="0582C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Scottish Produce</a:t>
            </a:r>
            <a:endParaRPr/>
          </a:p>
        </p:txBody>
      </p:sp>
      <p:sp>
        <p:nvSpPr>
          <p:cNvPr id="36" name="Google Shape;36;p3"/>
          <p:cNvSpPr txBox="1"/>
          <p:nvPr/>
        </p:nvSpPr>
        <p:spPr>
          <a:xfrm>
            <a:off x="1003479" y="1649412"/>
            <a:ext cx="3394075"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Scotch Beef and Scotch Lamb </a:t>
            </a:r>
            <a:r>
              <a:rPr lang="en-US" sz="1800" b="0" i="0" u="none" strike="noStrike" cap="none">
                <a:solidFill>
                  <a:schemeClr val="dk1"/>
                </a:solidFill>
                <a:latin typeface="Arial"/>
                <a:ea typeface="Arial"/>
                <a:cs typeface="Arial"/>
                <a:sym typeface="Arial"/>
              </a:rPr>
              <a:t>are known for their quality all over the world. Cattle and sheep are reared for meat all over Scotland. </a:t>
            </a:r>
            <a:endParaRPr sz="1800" b="0" i="0" u="none" strike="noStrike" cap="none">
              <a:solidFill>
                <a:schemeClr val="dk1"/>
              </a:solidFill>
              <a:latin typeface="Arial"/>
              <a:ea typeface="Arial"/>
              <a:cs typeface="Arial"/>
              <a:sym typeface="Arial"/>
            </a:endParaRPr>
          </a:p>
        </p:txBody>
      </p:sp>
      <p:sp>
        <p:nvSpPr>
          <p:cNvPr id="37" name="Google Shape;37;p3"/>
          <p:cNvSpPr txBox="1"/>
          <p:nvPr/>
        </p:nvSpPr>
        <p:spPr>
          <a:xfrm>
            <a:off x="4746347" y="3598683"/>
            <a:ext cx="339566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Raspberries and Strawberries </a:t>
            </a:r>
            <a:r>
              <a:rPr lang="en-US" sz="1800" b="0" i="0" u="none" strike="noStrike" cap="none">
                <a:solidFill>
                  <a:schemeClr val="dk1"/>
                </a:solidFill>
                <a:latin typeface="Arial"/>
                <a:ea typeface="Arial"/>
                <a:cs typeface="Arial"/>
                <a:sym typeface="Arial"/>
              </a:rPr>
              <a:t>are mainly grown in Perthshire and Angus but also grow in Aberdeenshire, Fife, the Highlands, Ayrshire, Arran and the Scottish Borders. Thousands of tonnes of berries are grown every year.</a:t>
            </a:r>
            <a:endParaRPr sz="1800" b="0" i="0" u="none" strike="noStrike" cap="none">
              <a:solidFill>
                <a:schemeClr val="dk1"/>
              </a:solidFill>
              <a:latin typeface="Arial"/>
              <a:ea typeface="Arial"/>
              <a:cs typeface="Arial"/>
              <a:sym typeface="Arial"/>
            </a:endParaRPr>
          </a:p>
        </p:txBody>
      </p:sp>
      <p:pic>
        <p:nvPicPr>
          <p:cNvPr id="38" name="Google Shape;38;p3" descr="A cartoon of a cow&#10;&#10;Description automatically generated"/>
          <p:cNvPicPr preferRelativeResize="0"/>
          <p:nvPr/>
        </p:nvPicPr>
        <p:blipFill rotWithShape="1">
          <a:blip r:embed="rId3">
            <a:alphaModFix/>
          </a:blip>
          <a:srcRect/>
          <a:stretch/>
        </p:blipFill>
        <p:spPr>
          <a:xfrm>
            <a:off x="4930219" y="1437725"/>
            <a:ext cx="2432116" cy="1821592"/>
          </a:xfrm>
          <a:prstGeom prst="rect">
            <a:avLst/>
          </a:prstGeom>
          <a:noFill/>
          <a:ln>
            <a:noFill/>
          </a:ln>
        </p:spPr>
      </p:pic>
      <p:pic>
        <p:nvPicPr>
          <p:cNvPr id="39" name="Google Shape;39;p3" descr="A cartoon of a sheep&#10;&#10;Description automatically generated"/>
          <p:cNvPicPr preferRelativeResize="0"/>
          <p:nvPr/>
        </p:nvPicPr>
        <p:blipFill rotWithShape="1">
          <a:blip r:embed="rId4">
            <a:alphaModFix/>
          </a:blip>
          <a:srcRect/>
          <a:stretch/>
        </p:blipFill>
        <p:spPr>
          <a:xfrm>
            <a:off x="6264415" y="1609905"/>
            <a:ext cx="1624314" cy="1649412"/>
          </a:xfrm>
          <a:prstGeom prst="rect">
            <a:avLst/>
          </a:prstGeom>
          <a:noFill/>
          <a:ln>
            <a:noFill/>
          </a:ln>
        </p:spPr>
      </p:pic>
      <p:pic>
        <p:nvPicPr>
          <p:cNvPr id="40" name="Google Shape;40;p3" descr="A red strawberry with green leaves&#10;&#10;Description automatically generated"/>
          <p:cNvPicPr preferRelativeResize="0"/>
          <p:nvPr/>
        </p:nvPicPr>
        <p:blipFill rotWithShape="1">
          <a:blip r:embed="rId5">
            <a:alphaModFix/>
          </a:blip>
          <a:srcRect/>
          <a:stretch/>
        </p:blipFill>
        <p:spPr>
          <a:xfrm>
            <a:off x="1208228" y="3673175"/>
            <a:ext cx="1690329" cy="2043755"/>
          </a:xfrm>
          <a:prstGeom prst="rect">
            <a:avLst/>
          </a:prstGeom>
          <a:noFill/>
          <a:ln>
            <a:noFill/>
          </a:ln>
        </p:spPr>
      </p:pic>
      <p:pic>
        <p:nvPicPr>
          <p:cNvPr id="41" name="Google Shape;41;p3" descr="A raspberry with green leaves&#10;&#10;Description automatically generated"/>
          <p:cNvPicPr preferRelativeResize="0"/>
          <p:nvPr/>
        </p:nvPicPr>
        <p:blipFill rotWithShape="1">
          <a:blip r:embed="rId6">
            <a:alphaModFix/>
          </a:blip>
          <a:srcRect/>
          <a:stretch/>
        </p:blipFill>
        <p:spPr>
          <a:xfrm>
            <a:off x="2349993" y="4232394"/>
            <a:ext cx="1014391" cy="1399198"/>
          </a:xfrm>
          <a:prstGeom prst="rect">
            <a:avLst/>
          </a:prstGeom>
          <a:noFill/>
          <a:ln>
            <a:noFill/>
          </a:ln>
        </p:spPr>
      </p:pic>
      <p:pic>
        <p:nvPicPr>
          <p:cNvPr id="42" name="Google Shape;42;p3" descr="A raspberry with green leaves&#10;&#10;Description automatically generated"/>
          <p:cNvPicPr preferRelativeResize="0"/>
          <p:nvPr/>
        </p:nvPicPr>
        <p:blipFill rotWithShape="1">
          <a:blip r:embed="rId6">
            <a:alphaModFix/>
          </a:blip>
          <a:srcRect/>
          <a:stretch/>
        </p:blipFill>
        <p:spPr>
          <a:xfrm rot="1124317">
            <a:off x="2822553" y="4371271"/>
            <a:ext cx="1014391" cy="1399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p:nvPr/>
        </p:nvSpPr>
        <p:spPr>
          <a:xfrm>
            <a:off x="1904214" y="235670"/>
            <a:ext cx="5335571" cy="867266"/>
          </a:xfrm>
          <a:prstGeom prst="roundRect">
            <a:avLst>
              <a:gd name="adj" fmla="val 16667"/>
            </a:avLst>
          </a:prstGeom>
          <a:solidFill>
            <a:srgbClr val="0582C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Scottish Produce</a:t>
            </a:r>
            <a:endParaRPr/>
          </a:p>
        </p:txBody>
      </p:sp>
      <p:sp>
        <p:nvSpPr>
          <p:cNvPr id="48" name="Google Shape;48;p4"/>
          <p:cNvSpPr txBox="1"/>
          <p:nvPr/>
        </p:nvSpPr>
        <p:spPr>
          <a:xfrm>
            <a:off x="1003479" y="1649412"/>
            <a:ext cx="3394075"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Venison</a:t>
            </a:r>
            <a:r>
              <a:rPr lang="en-US" sz="1800" b="0" i="0" u="none" strike="noStrike" cap="none">
                <a:solidFill>
                  <a:schemeClr val="dk1"/>
                </a:solidFill>
                <a:latin typeface="Arial"/>
                <a:ea typeface="Arial"/>
                <a:cs typeface="Arial"/>
                <a:sym typeface="Arial"/>
              </a:rPr>
              <a:t> comes either from deer that are farmed in Scotland or from those that live on Highland estates. Venison is a very low fat healthy meat.</a:t>
            </a:r>
            <a:endParaRPr sz="1800" b="0" i="0" u="none" strike="noStrike" cap="none">
              <a:solidFill>
                <a:schemeClr val="dk1"/>
              </a:solidFill>
              <a:latin typeface="Arial"/>
              <a:ea typeface="Arial"/>
              <a:cs typeface="Arial"/>
              <a:sym typeface="Arial"/>
            </a:endParaRPr>
          </a:p>
        </p:txBody>
      </p:sp>
      <p:sp>
        <p:nvSpPr>
          <p:cNvPr id="49" name="Google Shape;49;p4"/>
          <p:cNvSpPr txBox="1"/>
          <p:nvPr/>
        </p:nvSpPr>
        <p:spPr>
          <a:xfrm>
            <a:off x="4746347" y="3598683"/>
            <a:ext cx="339566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Salmon</a:t>
            </a:r>
            <a:r>
              <a:rPr lang="en-US" sz="1800" b="0" i="0" u="none" strike="noStrike" cap="none">
                <a:solidFill>
                  <a:schemeClr val="dk1"/>
                </a:solidFill>
                <a:latin typeface="Arial"/>
                <a:ea typeface="Arial"/>
                <a:cs typeface="Arial"/>
                <a:sym typeface="Arial"/>
              </a:rPr>
              <a:t> can be caught in some of the rivers of Scotland; the Tay, the Dee and the Spey are just some of the rivers famous for salmon fishing. Salmon is also farmed in the Highlands, Outer Hebrides, Orkney, Shetland and Argyll.</a:t>
            </a:r>
            <a:endParaRPr sz="1800" b="0" i="0" u="none" strike="noStrike" cap="none">
              <a:solidFill>
                <a:schemeClr val="dk1"/>
              </a:solidFill>
              <a:latin typeface="Arial"/>
              <a:ea typeface="Arial"/>
              <a:cs typeface="Arial"/>
              <a:sym typeface="Arial"/>
            </a:endParaRPr>
          </a:p>
        </p:txBody>
      </p:sp>
      <p:pic>
        <p:nvPicPr>
          <p:cNvPr id="50" name="Google Shape;50;p4" descr="A cartoon of a deer&#10;&#10;Description automatically generated"/>
          <p:cNvPicPr preferRelativeResize="0"/>
          <p:nvPr/>
        </p:nvPicPr>
        <p:blipFill rotWithShape="1">
          <a:blip r:embed="rId3">
            <a:alphaModFix/>
          </a:blip>
          <a:srcRect/>
          <a:stretch/>
        </p:blipFill>
        <p:spPr>
          <a:xfrm>
            <a:off x="5814625" y="1227983"/>
            <a:ext cx="1425160" cy="2140551"/>
          </a:xfrm>
          <a:prstGeom prst="rect">
            <a:avLst/>
          </a:prstGeom>
          <a:noFill/>
          <a:ln>
            <a:noFill/>
          </a:ln>
        </p:spPr>
      </p:pic>
      <p:pic>
        <p:nvPicPr>
          <p:cNvPr id="51" name="Google Shape;51;p4" descr="A grey fish with pink stripes&#10;&#10;Description automatically generated"/>
          <p:cNvPicPr preferRelativeResize="0"/>
          <p:nvPr/>
        </p:nvPicPr>
        <p:blipFill rotWithShape="1">
          <a:blip r:embed="rId4">
            <a:alphaModFix/>
          </a:blip>
          <a:srcRect/>
          <a:stretch/>
        </p:blipFill>
        <p:spPr>
          <a:xfrm>
            <a:off x="1102936" y="4177860"/>
            <a:ext cx="3016577" cy="10307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p:nvPr/>
        </p:nvSpPr>
        <p:spPr>
          <a:xfrm>
            <a:off x="1904214" y="235670"/>
            <a:ext cx="5335571" cy="867266"/>
          </a:xfrm>
          <a:prstGeom prst="roundRect">
            <a:avLst>
              <a:gd name="adj" fmla="val 16667"/>
            </a:avLst>
          </a:prstGeom>
          <a:solidFill>
            <a:srgbClr val="0582C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Scottish Produce</a:t>
            </a:r>
            <a:endParaRPr/>
          </a:p>
        </p:txBody>
      </p:sp>
      <p:sp>
        <p:nvSpPr>
          <p:cNvPr id="57" name="Google Shape;57;p5"/>
          <p:cNvSpPr txBox="1"/>
          <p:nvPr/>
        </p:nvSpPr>
        <p:spPr>
          <a:xfrm>
            <a:off x="1003479" y="1377100"/>
            <a:ext cx="35685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Shellfish,</a:t>
            </a:r>
            <a:r>
              <a:rPr lang="en-US" sz="1800" b="0" i="0" u="none" strike="noStrike" cap="none">
                <a:solidFill>
                  <a:schemeClr val="dk1"/>
                </a:solidFill>
                <a:latin typeface="Arial"/>
                <a:ea typeface="Arial"/>
                <a:cs typeface="Arial"/>
                <a:sym typeface="Arial"/>
              </a:rPr>
              <a:t> like lobster, crab, langoustine, scallops and mussels can be found all around Scotland’s coastline, most commonly around Shetland, Orkney, the Hebrides and the </a:t>
            </a:r>
            <a:r>
              <a:rPr lang="en-US" sz="1800">
                <a:solidFill>
                  <a:schemeClr val="dk1"/>
                </a:solidFill>
              </a:rPr>
              <a:t>s</a:t>
            </a:r>
            <a:r>
              <a:rPr lang="en-US" sz="1800" b="0" i="0" u="none" strike="noStrike" cap="none">
                <a:solidFill>
                  <a:schemeClr val="dk1"/>
                </a:solidFill>
                <a:latin typeface="Arial"/>
                <a:ea typeface="Arial"/>
                <a:cs typeface="Arial"/>
                <a:sym typeface="Arial"/>
              </a:rPr>
              <a:t>outh</a:t>
            </a:r>
            <a:r>
              <a:rPr lang="en-US" sz="1800">
                <a:solidFill>
                  <a:schemeClr val="dk1"/>
                </a:solidFill>
              </a:rPr>
              <a:t>-e</a:t>
            </a:r>
            <a:r>
              <a:rPr lang="en-US" sz="1800" b="0" i="0" u="none" strike="noStrike" cap="none">
                <a:solidFill>
                  <a:schemeClr val="dk1"/>
                </a:solidFill>
                <a:latin typeface="Arial"/>
                <a:ea typeface="Arial"/>
                <a:cs typeface="Arial"/>
                <a:sym typeface="Arial"/>
              </a:rPr>
              <a:t>ast coast. Scottish-caught shellfish are exported alive all around the world.</a:t>
            </a:r>
            <a:endParaRPr sz="1800" b="0" i="0" u="none" strike="noStrike" cap="none">
              <a:solidFill>
                <a:schemeClr val="dk1"/>
              </a:solidFill>
              <a:latin typeface="Arial"/>
              <a:ea typeface="Arial"/>
              <a:cs typeface="Arial"/>
              <a:sym typeface="Arial"/>
            </a:endParaRPr>
          </a:p>
        </p:txBody>
      </p:sp>
      <p:sp>
        <p:nvSpPr>
          <p:cNvPr id="58" name="Google Shape;58;p5"/>
          <p:cNvSpPr txBox="1"/>
          <p:nvPr/>
        </p:nvSpPr>
        <p:spPr>
          <a:xfrm>
            <a:off x="4746347" y="3598683"/>
            <a:ext cx="3395662"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Cheese</a:t>
            </a:r>
            <a:r>
              <a:rPr lang="en-US" sz="1800" b="0" i="0" u="none" strike="noStrike" cap="none">
                <a:solidFill>
                  <a:schemeClr val="dk1"/>
                </a:solidFill>
                <a:latin typeface="Arial"/>
                <a:ea typeface="Arial"/>
                <a:cs typeface="Arial"/>
                <a:sym typeface="Arial"/>
              </a:rPr>
              <a:t> production can be found all around Scotland but many cheeses are made around Lockerbie, Stranraer and Campbeltown as well as on the islands of Bute, Arran, Islay, Mull, Gigha and Orkney.</a:t>
            </a:r>
            <a:endParaRPr sz="1800" b="0" i="0" u="none" strike="noStrike" cap="none">
              <a:solidFill>
                <a:schemeClr val="dk1"/>
              </a:solidFill>
              <a:latin typeface="Arial"/>
              <a:ea typeface="Arial"/>
              <a:cs typeface="Arial"/>
              <a:sym typeface="Arial"/>
            </a:endParaRPr>
          </a:p>
        </p:txBody>
      </p:sp>
      <p:pic>
        <p:nvPicPr>
          <p:cNvPr id="59" name="Google Shape;59;p5" descr="A cartoon of a crab&#10;&#10;Description automatically generated"/>
          <p:cNvPicPr preferRelativeResize="0"/>
          <p:nvPr/>
        </p:nvPicPr>
        <p:blipFill rotWithShape="1">
          <a:blip r:embed="rId3">
            <a:alphaModFix/>
          </a:blip>
          <a:srcRect/>
          <a:stretch/>
        </p:blipFill>
        <p:spPr>
          <a:xfrm>
            <a:off x="5095663" y="1377100"/>
            <a:ext cx="2954828" cy="1812358"/>
          </a:xfrm>
          <a:prstGeom prst="rect">
            <a:avLst/>
          </a:prstGeom>
          <a:noFill/>
          <a:ln>
            <a:noFill/>
          </a:ln>
        </p:spPr>
      </p:pic>
      <p:pic>
        <p:nvPicPr>
          <p:cNvPr id="60" name="Google Shape;60;p5" descr="A cartoon of a blue and white rock&#10;&#10;Description automatically generated"/>
          <p:cNvPicPr preferRelativeResize="0"/>
          <p:nvPr/>
        </p:nvPicPr>
        <p:blipFill rotWithShape="1">
          <a:blip r:embed="rId4">
            <a:alphaModFix/>
          </a:blip>
          <a:srcRect/>
          <a:stretch/>
        </p:blipFill>
        <p:spPr>
          <a:xfrm>
            <a:off x="1498861" y="4236547"/>
            <a:ext cx="2007910" cy="15059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6"/>
          <p:cNvSpPr/>
          <p:nvPr/>
        </p:nvSpPr>
        <p:spPr>
          <a:xfrm>
            <a:off x="1904214" y="235670"/>
            <a:ext cx="5335571" cy="867266"/>
          </a:xfrm>
          <a:prstGeom prst="roundRect">
            <a:avLst>
              <a:gd name="adj" fmla="val 16667"/>
            </a:avLst>
          </a:prstGeom>
          <a:solidFill>
            <a:srgbClr val="0582C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Scottish Produce</a:t>
            </a:r>
            <a:endParaRPr/>
          </a:p>
        </p:txBody>
      </p:sp>
      <p:sp>
        <p:nvSpPr>
          <p:cNvPr id="66" name="Google Shape;66;p6"/>
          <p:cNvSpPr txBox="1"/>
          <p:nvPr/>
        </p:nvSpPr>
        <p:spPr>
          <a:xfrm>
            <a:off x="1003479" y="1397715"/>
            <a:ext cx="3394075"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Whisky</a:t>
            </a:r>
            <a:r>
              <a:rPr lang="en-US" sz="1800" b="0" i="0" u="none" strike="noStrike" cap="none">
                <a:solidFill>
                  <a:schemeClr val="dk1"/>
                </a:solidFill>
                <a:latin typeface="Arial"/>
                <a:ea typeface="Arial"/>
                <a:cs typeface="Arial"/>
                <a:sym typeface="Arial"/>
              </a:rPr>
              <a:t> is made in distilleries across Scotland. Whisky is produced in Speyside, the Highlands, the Lowlands, Islay and Campbeltown. Each of these areas has its own special flavours.</a:t>
            </a:r>
            <a:endParaRPr sz="1800" b="0" i="0" u="none" strike="noStrike" cap="none">
              <a:solidFill>
                <a:schemeClr val="dk1"/>
              </a:solidFill>
              <a:latin typeface="Arial"/>
              <a:ea typeface="Arial"/>
              <a:cs typeface="Arial"/>
              <a:sym typeface="Arial"/>
            </a:endParaRPr>
          </a:p>
        </p:txBody>
      </p:sp>
      <p:sp>
        <p:nvSpPr>
          <p:cNvPr id="67" name="Google Shape;67;p6"/>
          <p:cNvSpPr txBox="1"/>
          <p:nvPr/>
        </p:nvSpPr>
        <p:spPr>
          <a:xfrm>
            <a:off x="4746347" y="3748051"/>
            <a:ext cx="339566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Potatoes</a:t>
            </a:r>
            <a:r>
              <a:rPr lang="en-US" sz="1800" b="0" i="0" u="none" strike="noStrike" cap="none">
                <a:solidFill>
                  <a:schemeClr val="dk1"/>
                </a:solidFill>
                <a:latin typeface="Arial"/>
                <a:ea typeface="Arial"/>
                <a:cs typeface="Arial"/>
                <a:sym typeface="Arial"/>
              </a:rPr>
              <a:t> are one of Scotland’s most important crops and are grown throughout the country. Ayrshire is one area of Scotland that is well known for potato growing.</a:t>
            </a:r>
            <a:endParaRPr sz="1800" b="0" i="0" u="none" strike="noStrike" cap="none">
              <a:solidFill>
                <a:schemeClr val="dk1"/>
              </a:solidFill>
              <a:latin typeface="Arial"/>
              <a:ea typeface="Arial"/>
              <a:cs typeface="Arial"/>
              <a:sym typeface="Arial"/>
            </a:endParaRPr>
          </a:p>
        </p:txBody>
      </p:sp>
      <p:pic>
        <p:nvPicPr>
          <p:cNvPr id="68" name="Google Shape;68;p6" descr="A bottle of alcohol with a white cap&#10;&#10;Description automatically generated"/>
          <p:cNvPicPr preferRelativeResize="0"/>
          <p:nvPr/>
        </p:nvPicPr>
        <p:blipFill rotWithShape="1">
          <a:blip r:embed="rId3">
            <a:alphaModFix/>
          </a:blip>
          <a:srcRect/>
          <a:stretch/>
        </p:blipFill>
        <p:spPr>
          <a:xfrm>
            <a:off x="5618535" y="1345989"/>
            <a:ext cx="951947" cy="1892366"/>
          </a:xfrm>
          <a:prstGeom prst="rect">
            <a:avLst/>
          </a:prstGeom>
          <a:noFill/>
          <a:ln>
            <a:noFill/>
          </a:ln>
        </p:spPr>
      </p:pic>
      <p:pic>
        <p:nvPicPr>
          <p:cNvPr id="69" name="Google Shape;69;p6" descr="A bottle of whiskey with a blue ribbon&#10;&#10;Description automatically generated"/>
          <p:cNvPicPr preferRelativeResize="0"/>
          <p:nvPr/>
        </p:nvPicPr>
        <p:blipFill rotWithShape="1">
          <a:blip r:embed="rId4">
            <a:alphaModFix/>
          </a:blip>
          <a:srcRect/>
          <a:stretch/>
        </p:blipFill>
        <p:spPr>
          <a:xfrm>
            <a:off x="6398911" y="1345989"/>
            <a:ext cx="840874" cy="2009640"/>
          </a:xfrm>
          <a:prstGeom prst="rect">
            <a:avLst/>
          </a:prstGeom>
          <a:noFill/>
          <a:ln>
            <a:noFill/>
          </a:ln>
        </p:spPr>
      </p:pic>
      <p:pic>
        <p:nvPicPr>
          <p:cNvPr id="70" name="Google Shape;70;p6" descr="A group of potatoes with a cut out&#10;&#10;Description automatically generated"/>
          <p:cNvPicPr preferRelativeResize="0"/>
          <p:nvPr/>
        </p:nvPicPr>
        <p:blipFill rotWithShape="1">
          <a:blip r:embed="rId5">
            <a:alphaModFix/>
          </a:blip>
          <a:srcRect/>
          <a:stretch/>
        </p:blipFill>
        <p:spPr>
          <a:xfrm>
            <a:off x="1305857" y="3673175"/>
            <a:ext cx="2643974" cy="2048559"/>
          </a:xfrm>
          <a:prstGeom prst="rect">
            <a:avLst/>
          </a:prstGeom>
          <a:noFill/>
          <a:ln>
            <a:noFill/>
          </a:ln>
        </p:spPr>
      </p:pic>
      <p:sp>
        <p:nvSpPr>
          <p:cNvPr id="71" name="Google Shape;71;p6"/>
          <p:cNvSpPr txBox="1"/>
          <p:nvPr/>
        </p:nvSpPr>
        <p:spPr>
          <a:xfrm>
            <a:off x="893762" y="5842964"/>
            <a:ext cx="7346950" cy="338137"/>
          </a:xfrm>
          <a:prstGeom prst="rect">
            <a:avLst/>
          </a:prstGeom>
          <a:solidFill>
            <a:srgbClr val="D1ECF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Can you think of any Scottish produce that might be eaten around the world? </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7" name="Google Shape;77;p7"/>
          <p:cNvPicPr preferRelativeResize="0"/>
          <p:nvPr/>
        </p:nvPicPr>
        <p:blipFill rotWithShape="1">
          <a:blip r:embed="rId3">
            <a:alphaModFix/>
          </a:blip>
          <a:srcRect/>
          <a:stretch/>
        </p:blipFill>
        <p:spPr>
          <a:xfrm>
            <a:off x="2901950" y="1539187"/>
            <a:ext cx="3330575" cy="4062412"/>
          </a:xfrm>
          <a:prstGeom prst="rect">
            <a:avLst/>
          </a:prstGeom>
          <a:noFill/>
          <a:ln>
            <a:noFill/>
          </a:ln>
        </p:spPr>
      </p:pic>
      <p:sp>
        <p:nvSpPr>
          <p:cNvPr id="78" name="Google Shape;78;p7"/>
          <p:cNvSpPr txBox="1"/>
          <p:nvPr/>
        </p:nvSpPr>
        <p:spPr>
          <a:xfrm>
            <a:off x="744537" y="2112962"/>
            <a:ext cx="2219325" cy="70784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Whisky</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Speyside, Highland, </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Islay, Campbeltown and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Lowlands (South Scotland).</a:t>
            </a:r>
            <a:endParaRPr sz="1800" b="0" i="0" u="none" strike="noStrike" cap="none">
              <a:solidFill>
                <a:schemeClr val="dk1"/>
              </a:solidFill>
              <a:latin typeface="Arial"/>
              <a:ea typeface="Arial"/>
              <a:cs typeface="Arial"/>
              <a:sym typeface="Arial"/>
            </a:endParaRPr>
          </a:p>
        </p:txBody>
      </p:sp>
      <p:sp>
        <p:nvSpPr>
          <p:cNvPr id="79" name="Google Shape;79;p7"/>
          <p:cNvSpPr txBox="1"/>
          <p:nvPr/>
        </p:nvSpPr>
        <p:spPr>
          <a:xfrm>
            <a:off x="1430337" y="3552825"/>
            <a:ext cx="1358900" cy="4000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Deer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Highlands</a:t>
            </a:r>
            <a:endParaRPr sz="1800" b="0" i="0" u="none" strike="noStrike" cap="none">
              <a:solidFill>
                <a:schemeClr val="dk1"/>
              </a:solidFill>
              <a:latin typeface="Arial"/>
              <a:ea typeface="Arial"/>
              <a:cs typeface="Arial"/>
              <a:sym typeface="Arial"/>
            </a:endParaRPr>
          </a:p>
        </p:txBody>
      </p:sp>
      <p:sp>
        <p:nvSpPr>
          <p:cNvPr id="80" name="Google Shape;80;p7"/>
          <p:cNvSpPr txBox="1"/>
          <p:nvPr/>
        </p:nvSpPr>
        <p:spPr>
          <a:xfrm>
            <a:off x="744537" y="4522787"/>
            <a:ext cx="2338028" cy="8699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Cheese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Lockerbie, Stranraer and Campbeltown areas and on </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the Bute, Arran, Islay, Mull,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Gigha and Orkney islands.</a:t>
            </a:r>
            <a:endParaRPr sz="1800" b="0" i="0" u="none" strike="noStrike" cap="none">
              <a:solidFill>
                <a:schemeClr val="dk1"/>
              </a:solidFill>
              <a:latin typeface="Arial"/>
              <a:ea typeface="Arial"/>
              <a:cs typeface="Arial"/>
              <a:sym typeface="Arial"/>
            </a:endParaRPr>
          </a:p>
        </p:txBody>
      </p:sp>
      <p:sp>
        <p:nvSpPr>
          <p:cNvPr id="81" name="Google Shape;81;p7"/>
          <p:cNvSpPr txBox="1"/>
          <p:nvPr/>
        </p:nvSpPr>
        <p:spPr>
          <a:xfrm>
            <a:off x="3525837" y="5603875"/>
            <a:ext cx="1358900" cy="4000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Potatoes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Ayrshire</a:t>
            </a:r>
            <a:endParaRPr sz="1800" b="0" i="0" u="none" strike="noStrike" cap="none">
              <a:solidFill>
                <a:schemeClr val="dk1"/>
              </a:solidFill>
              <a:latin typeface="Arial"/>
              <a:ea typeface="Arial"/>
              <a:cs typeface="Arial"/>
              <a:sym typeface="Arial"/>
            </a:endParaRPr>
          </a:p>
        </p:txBody>
      </p:sp>
      <p:sp>
        <p:nvSpPr>
          <p:cNvPr id="82" name="Google Shape;82;p7"/>
          <p:cNvSpPr txBox="1"/>
          <p:nvPr/>
        </p:nvSpPr>
        <p:spPr>
          <a:xfrm>
            <a:off x="5862637" y="5111750"/>
            <a:ext cx="2139950" cy="4238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Cows and Sheep</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All over Scotland.</a:t>
            </a:r>
            <a:endParaRPr sz="1800" b="0" i="0" u="none" strike="noStrike" cap="none">
              <a:solidFill>
                <a:schemeClr val="dk1"/>
              </a:solidFill>
              <a:latin typeface="Arial"/>
              <a:ea typeface="Arial"/>
              <a:cs typeface="Arial"/>
              <a:sym typeface="Arial"/>
            </a:endParaRPr>
          </a:p>
        </p:txBody>
      </p:sp>
      <p:sp>
        <p:nvSpPr>
          <p:cNvPr id="83" name="Google Shape;83;p7"/>
          <p:cNvSpPr txBox="1"/>
          <p:nvPr/>
        </p:nvSpPr>
        <p:spPr>
          <a:xfrm>
            <a:off x="5840412" y="4013200"/>
            <a:ext cx="2579688" cy="4000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Strawberries and Raspberries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Perthshire and Angus.</a:t>
            </a:r>
            <a:endParaRPr sz="1800" b="0" i="0" u="none" strike="noStrike" cap="none">
              <a:solidFill>
                <a:schemeClr val="dk1"/>
              </a:solidFill>
              <a:latin typeface="Arial"/>
              <a:ea typeface="Arial"/>
              <a:cs typeface="Arial"/>
              <a:sym typeface="Arial"/>
            </a:endParaRPr>
          </a:p>
        </p:txBody>
      </p:sp>
      <p:sp>
        <p:nvSpPr>
          <p:cNvPr id="84" name="Google Shape;84;p7"/>
          <p:cNvSpPr txBox="1"/>
          <p:nvPr/>
        </p:nvSpPr>
        <p:spPr>
          <a:xfrm>
            <a:off x="6200775" y="2547937"/>
            <a:ext cx="2219325" cy="5540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Salmon</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Tay, the Dee and the Spey. </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Orkney and Shetland islands.</a:t>
            </a:r>
            <a:endParaRPr sz="1800" b="0" i="0" u="none" strike="noStrike" cap="none">
              <a:solidFill>
                <a:schemeClr val="dk1"/>
              </a:solidFill>
              <a:latin typeface="Arial"/>
              <a:ea typeface="Arial"/>
              <a:cs typeface="Arial"/>
              <a:sym typeface="Arial"/>
            </a:endParaRPr>
          </a:p>
        </p:txBody>
      </p:sp>
      <p:sp>
        <p:nvSpPr>
          <p:cNvPr id="85" name="Google Shape;85;p7"/>
          <p:cNvSpPr txBox="1"/>
          <p:nvPr/>
        </p:nvSpPr>
        <p:spPr>
          <a:xfrm>
            <a:off x="6142037" y="1630362"/>
            <a:ext cx="2281237" cy="7159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Shellfish</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Shetland, Orkney, the </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Hebrides and the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South East coast</a:t>
            </a:r>
            <a:endParaRPr sz="1800" b="0" i="0" u="none" strike="noStrike" cap="none">
              <a:solidFill>
                <a:schemeClr val="dk1"/>
              </a:solidFill>
              <a:latin typeface="Arial"/>
              <a:ea typeface="Arial"/>
              <a:cs typeface="Arial"/>
              <a:sym typeface="Arial"/>
            </a:endParaRPr>
          </a:p>
        </p:txBody>
      </p:sp>
      <p:pic>
        <p:nvPicPr>
          <p:cNvPr id="86" name="Google Shape;86;p7" descr="A bottle of alcohol with a white cap&#10;&#10;Description automatically generated"/>
          <p:cNvPicPr preferRelativeResize="0"/>
          <p:nvPr/>
        </p:nvPicPr>
        <p:blipFill rotWithShape="1">
          <a:blip r:embed="rId4">
            <a:alphaModFix/>
          </a:blip>
          <a:srcRect/>
          <a:stretch/>
        </p:blipFill>
        <p:spPr>
          <a:xfrm>
            <a:off x="2464325" y="1950858"/>
            <a:ext cx="437625" cy="869950"/>
          </a:xfrm>
          <a:prstGeom prst="rect">
            <a:avLst/>
          </a:prstGeom>
          <a:noFill/>
          <a:ln>
            <a:noFill/>
          </a:ln>
        </p:spPr>
      </p:pic>
      <p:pic>
        <p:nvPicPr>
          <p:cNvPr id="87" name="Google Shape;87;p7" descr="A cartoon of a deer&#10;&#10;Description automatically generated"/>
          <p:cNvPicPr preferRelativeResize="0"/>
          <p:nvPr/>
        </p:nvPicPr>
        <p:blipFill rotWithShape="1">
          <a:blip r:embed="rId5">
            <a:alphaModFix/>
          </a:blip>
          <a:srcRect/>
          <a:stretch/>
        </p:blipFill>
        <p:spPr>
          <a:xfrm>
            <a:off x="2214060" y="3101974"/>
            <a:ext cx="631534" cy="948546"/>
          </a:xfrm>
          <a:prstGeom prst="rect">
            <a:avLst/>
          </a:prstGeom>
          <a:noFill/>
          <a:ln>
            <a:noFill/>
          </a:ln>
        </p:spPr>
      </p:pic>
      <p:pic>
        <p:nvPicPr>
          <p:cNvPr id="88" name="Google Shape;88;p7" descr="A cartoon of a blue and white rock&#10;&#10;Description automatically generated"/>
          <p:cNvPicPr preferRelativeResize="0"/>
          <p:nvPr/>
        </p:nvPicPr>
        <p:blipFill rotWithShape="1">
          <a:blip r:embed="rId6">
            <a:alphaModFix/>
          </a:blip>
          <a:srcRect/>
          <a:stretch/>
        </p:blipFill>
        <p:spPr>
          <a:xfrm>
            <a:off x="2455830" y="4684892"/>
            <a:ext cx="825534" cy="619151"/>
          </a:xfrm>
          <a:prstGeom prst="rect">
            <a:avLst/>
          </a:prstGeom>
          <a:noFill/>
          <a:ln>
            <a:noFill/>
          </a:ln>
        </p:spPr>
      </p:pic>
      <p:pic>
        <p:nvPicPr>
          <p:cNvPr id="89" name="Google Shape;89;p7" descr="A group of potatoes with a cut out&#10;&#10;Description automatically generated"/>
          <p:cNvPicPr preferRelativeResize="0"/>
          <p:nvPr/>
        </p:nvPicPr>
        <p:blipFill rotWithShape="1">
          <a:blip r:embed="rId7">
            <a:alphaModFix/>
          </a:blip>
          <a:srcRect/>
          <a:stretch/>
        </p:blipFill>
        <p:spPr>
          <a:xfrm>
            <a:off x="4293450" y="5477144"/>
            <a:ext cx="843454" cy="653511"/>
          </a:xfrm>
          <a:prstGeom prst="rect">
            <a:avLst/>
          </a:prstGeom>
          <a:noFill/>
          <a:ln>
            <a:noFill/>
          </a:ln>
        </p:spPr>
      </p:pic>
      <p:pic>
        <p:nvPicPr>
          <p:cNvPr id="90" name="Google Shape;90;p7" descr="A cartoon of a cow&#10;&#10;Description automatically generated"/>
          <p:cNvPicPr preferRelativeResize="0"/>
          <p:nvPr/>
        </p:nvPicPr>
        <p:blipFill rotWithShape="1">
          <a:blip r:embed="rId8">
            <a:alphaModFix/>
          </a:blip>
          <a:srcRect/>
          <a:stretch/>
        </p:blipFill>
        <p:spPr>
          <a:xfrm>
            <a:off x="7000138" y="4968501"/>
            <a:ext cx="845286" cy="633097"/>
          </a:xfrm>
          <a:prstGeom prst="rect">
            <a:avLst/>
          </a:prstGeom>
          <a:noFill/>
          <a:ln>
            <a:noFill/>
          </a:ln>
        </p:spPr>
      </p:pic>
      <p:pic>
        <p:nvPicPr>
          <p:cNvPr id="91" name="Google Shape;91;p7" descr="A cartoon of a sheep&#10;&#10;Description automatically generated"/>
          <p:cNvPicPr preferRelativeResize="0"/>
          <p:nvPr/>
        </p:nvPicPr>
        <p:blipFill rotWithShape="1">
          <a:blip r:embed="rId9">
            <a:alphaModFix/>
          </a:blip>
          <a:srcRect/>
          <a:stretch/>
        </p:blipFill>
        <p:spPr>
          <a:xfrm>
            <a:off x="7556674" y="5052324"/>
            <a:ext cx="540917" cy="549275"/>
          </a:xfrm>
          <a:prstGeom prst="rect">
            <a:avLst/>
          </a:prstGeom>
          <a:noFill/>
          <a:ln>
            <a:noFill/>
          </a:ln>
        </p:spPr>
      </p:pic>
      <p:pic>
        <p:nvPicPr>
          <p:cNvPr id="92" name="Google Shape;92;p7" descr="A red strawberry with green leaves&#10;&#10;Description automatically generated"/>
          <p:cNvPicPr preferRelativeResize="0"/>
          <p:nvPr/>
        </p:nvPicPr>
        <p:blipFill rotWithShape="1">
          <a:blip r:embed="rId10">
            <a:alphaModFix/>
          </a:blip>
          <a:srcRect/>
          <a:stretch/>
        </p:blipFill>
        <p:spPr>
          <a:xfrm>
            <a:off x="7713663" y="3928974"/>
            <a:ext cx="459590" cy="555684"/>
          </a:xfrm>
          <a:prstGeom prst="rect">
            <a:avLst/>
          </a:prstGeom>
          <a:noFill/>
          <a:ln>
            <a:noFill/>
          </a:ln>
        </p:spPr>
      </p:pic>
      <p:pic>
        <p:nvPicPr>
          <p:cNvPr id="93" name="Google Shape;93;p7" descr="A raspberry on a black background&#10;&#10;Description automatically generated"/>
          <p:cNvPicPr preferRelativeResize="0"/>
          <p:nvPr/>
        </p:nvPicPr>
        <p:blipFill rotWithShape="1">
          <a:blip r:embed="rId11">
            <a:alphaModFix/>
          </a:blip>
          <a:srcRect/>
          <a:stretch/>
        </p:blipFill>
        <p:spPr>
          <a:xfrm>
            <a:off x="8097591" y="4108278"/>
            <a:ext cx="322267" cy="344185"/>
          </a:xfrm>
          <a:prstGeom prst="rect">
            <a:avLst/>
          </a:prstGeom>
          <a:noFill/>
          <a:ln>
            <a:noFill/>
          </a:ln>
        </p:spPr>
      </p:pic>
      <p:pic>
        <p:nvPicPr>
          <p:cNvPr id="94" name="Google Shape;94;p7" descr="A grey fish with pink stripes&#10;&#10;Description automatically generated"/>
          <p:cNvPicPr preferRelativeResize="0"/>
          <p:nvPr/>
        </p:nvPicPr>
        <p:blipFill rotWithShape="1">
          <a:blip r:embed="rId12">
            <a:alphaModFix/>
          </a:blip>
          <a:srcRect/>
          <a:stretch/>
        </p:blipFill>
        <p:spPr>
          <a:xfrm>
            <a:off x="7902870" y="2622618"/>
            <a:ext cx="970960" cy="331765"/>
          </a:xfrm>
          <a:prstGeom prst="rect">
            <a:avLst/>
          </a:prstGeom>
          <a:noFill/>
          <a:ln>
            <a:noFill/>
          </a:ln>
        </p:spPr>
      </p:pic>
      <p:pic>
        <p:nvPicPr>
          <p:cNvPr id="95" name="Google Shape;95;p7" descr="A cartoon of a crab&#10;&#10;Description automatically generated"/>
          <p:cNvPicPr preferRelativeResize="0"/>
          <p:nvPr/>
        </p:nvPicPr>
        <p:blipFill rotWithShape="1">
          <a:blip r:embed="rId13">
            <a:alphaModFix/>
          </a:blip>
          <a:srcRect/>
          <a:stretch/>
        </p:blipFill>
        <p:spPr>
          <a:xfrm>
            <a:off x="7582669" y="1659139"/>
            <a:ext cx="1029843" cy="6316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394</Words>
  <Application>Microsoft Office PowerPoint</Application>
  <PresentationFormat>On-screen Show (4:3)</PresentationFormat>
  <Paragraphs>32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Nicholls</dc:creator>
  <cp:lastModifiedBy>FenwPrRossJ</cp:lastModifiedBy>
  <cp:revision>3</cp:revision>
  <dcterms:created xsi:type="dcterms:W3CDTF">2023-08-15T13:34:46Z</dcterms:created>
  <dcterms:modified xsi:type="dcterms:W3CDTF">2023-09-04T10:12:15Z</dcterms:modified>
</cp:coreProperties>
</file>