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70" r:id="rId4"/>
    <p:sldId id="271" r:id="rId5"/>
    <p:sldId id="259" r:id="rId6"/>
    <p:sldId id="272" r:id="rId7"/>
    <p:sldId id="260" r:id="rId8"/>
    <p:sldId id="274" r:id="rId9"/>
    <p:sldId id="261" r:id="rId10"/>
    <p:sldId id="262" r:id="rId11"/>
    <p:sldId id="269" r:id="rId12"/>
    <p:sldId id="275" r:id="rId13"/>
    <p:sldId id="258" r:id="rId14"/>
    <p:sldId id="263" r:id="rId15"/>
    <p:sldId id="264" r:id="rId16"/>
    <p:sldId id="265" r:id="rId17"/>
    <p:sldId id="273" r:id="rId18"/>
    <p:sldId id="266" r:id="rId19"/>
    <p:sldId id="267" r:id="rId20"/>
    <p:sldId id="268" r:id="rId21"/>
  </p:sldIdLst>
  <p:sldSz cx="18288000" cy="10287000"/>
  <p:notesSz cx="6858000" cy="9144000"/>
  <p:embeddedFontLst>
    <p:embeddedFont>
      <p:font typeface="Blueberry" panose="020B0604020202020204" charset="0"/>
      <p:regular r:id="rId23"/>
    </p:embeddedFont>
    <p:embeddedFont>
      <p:font typeface="Playwrite US Modern" panose="020B0604020202020204" charset="0"/>
      <p:regular r:id="rId24"/>
    </p:embeddedFont>
    <p:embeddedFont>
      <p:font typeface="Twinkl" panose="02000000000000000000" pitchFamily="2" charset="0"/>
      <p:regular r:id="rId25"/>
      <p:bold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940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B2FEFA-46C8-47DC-A9E7-D7C2CAD4E5ED}" type="datetimeFigureOut">
              <a:rPr lang="en-GB" smtClean="0"/>
              <a:t>03/09/2025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69BAFB-0F40-4831-B0D1-303999F95A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4687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69BAFB-0F40-4831-B0D1-303999F95AA6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4039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fenwprcunninghame\Desktop\Fenwick%20PS%20-%20Homework%20&amp;%20LAH%20Policy.pdf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6.png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emf"/><Relationship Id="rId4" Type="http://schemas.openxmlformats.org/officeDocument/2006/relationships/package" Target="../embeddings/Microsoft_Word_Document.docx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9.emf"/><Relationship Id="rId4" Type="http://schemas.openxmlformats.org/officeDocument/2006/relationships/package" Target="../embeddings/Microsoft_Word_Document1.docx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000" b="-600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4923986" y="-7521421"/>
            <a:ext cx="14513003" cy="14458580"/>
          </a:xfrm>
          <a:custGeom>
            <a:avLst/>
            <a:gdLst/>
            <a:ahLst/>
            <a:cxnLst/>
            <a:rect l="l" t="t" r="r" b="b"/>
            <a:pathLst>
              <a:path w="14513003" h="14458580">
                <a:moveTo>
                  <a:pt x="0" y="0"/>
                </a:moveTo>
                <a:lnTo>
                  <a:pt x="14513003" y="0"/>
                </a:lnTo>
                <a:lnTo>
                  <a:pt x="14513003" y="14458580"/>
                </a:lnTo>
                <a:lnTo>
                  <a:pt x="0" y="144585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0475051" y="7192540"/>
            <a:ext cx="7444420" cy="2354298"/>
          </a:xfrm>
          <a:custGeom>
            <a:avLst/>
            <a:gdLst/>
            <a:ahLst/>
            <a:cxnLst/>
            <a:rect l="l" t="t" r="r" b="b"/>
            <a:pathLst>
              <a:path w="7444420" h="2354298">
                <a:moveTo>
                  <a:pt x="0" y="0"/>
                </a:moveTo>
                <a:lnTo>
                  <a:pt x="7444420" y="0"/>
                </a:lnTo>
                <a:lnTo>
                  <a:pt x="7444420" y="2354298"/>
                </a:lnTo>
                <a:lnTo>
                  <a:pt x="0" y="23542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 rot="2996581">
            <a:off x="1430953" y="4255903"/>
            <a:ext cx="8136919" cy="3549731"/>
          </a:xfrm>
          <a:custGeom>
            <a:avLst/>
            <a:gdLst/>
            <a:ahLst/>
            <a:cxnLst/>
            <a:rect l="l" t="t" r="r" b="b"/>
            <a:pathLst>
              <a:path w="8136919" h="3549731">
                <a:moveTo>
                  <a:pt x="0" y="0"/>
                </a:moveTo>
                <a:lnTo>
                  <a:pt x="8136919" y="0"/>
                </a:lnTo>
                <a:lnTo>
                  <a:pt x="8136919" y="3549731"/>
                </a:lnTo>
                <a:lnTo>
                  <a:pt x="0" y="35497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780765" y="8141444"/>
            <a:ext cx="1486076" cy="1981435"/>
          </a:xfrm>
          <a:custGeom>
            <a:avLst/>
            <a:gdLst/>
            <a:ahLst/>
            <a:cxnLst/>
            <a:rect l="l" t="t" r="r" b="b"/>
            <a:pathLst>
              <a:path w="1486076" h="1981435">
                <a:moveTo>
                  <a:pt x="0" y="0"/>
                </a:moveTo>
                <a:lnTo>
                  <a:pt x="1486076" y="0"/>
                </a:lnTo>
                <a:lnTo>
                  <a:pt x="1486076" y="1981435"/>
                </a:lnTo>
                <a:lnTo>
                  <a:pt x="0" y="198143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1780765" y="0"/>
            <a:ext cx="1880771" cy="2546878"/>
          </a:xfrm>
          <a:custGeom>
            <a:avLst/>
            <a:gdLst/>
            <a:ahLst/>
            <a:cxnLst/>
            <a:rect l="l" t="t" r="r" b="b"/>
            <a:pathLst>
              <a:path w="1880771" h="2546878">
                <a:moveTo>
                  <a:pt x="0" y="0"/>
                </a:moveTo>
                <a:lnTo>
                  <a:pt x="1880771" y="0"/>
                </a:lnTo>
                <a:lnTo>
                  <a:pt x="1880771" y="2546878"/>
                </a:lnTo>
                <a:lnTo>
                  <a:pt x="0" y="25468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6236784" y="685800"/>
            <a:ext cx="11194206" cy="3186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176"/>
              </a:lnSpc>
            </a:pPr>
            <a:r>
              <a:rPr lang="en-US" sz="18697">
                <a:solidFill>
                  <a:srgbClr val="000000"/>
                </a:solidFill>
                <a:latin typeface="Blueberry"/>
                <a:ea typeface="Blueberry"/>
                <a:cs typeface="Blueberry"/>
                <a:sym typeface="Blueberry"/>
              </a:rPr>
              <a:t>Welcome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813507" y="3340926"/>
            <a:ext cx="10733961" cy="2118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349"/>
              </a:lnSpc>
            </a:pPr>
            <a:r>
              <a:rPr lang="en-US" sz="12392">
                <a:solidFill>
                  <a:srgbClr val="000000"/>
                </a:solidFill>
                <a:latin typeface="Blueberry"/>
                <a:ea typeface="Blueberry"/>
                <a:cs typeface="Blueberry"/>
                <a:sym typeface="Blueberry"/>
              </a:rPr>
              <a:t>to P5/6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661052" y="7362615"/>
            <a:ext cx="7072417" cy="1481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>
                <a:solidFill>
                  <a:srgbClr val="000000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With</a:t>
            </a:r>
          </a:p>
          <a:p>
            <a:pPr marL="0" lvl="0" indent="0" algn="ctr">
              <a:lnSpc>
                <a:spcPts val="6719"/>
              </a:lnSpc>
              <a:spcBef>
                <a:spcPct val="0"/>
              </a:spcBef>
            </a:pPr>
            <a:r>
              <a:rPr lang="en-US" sz="4799">
                <a:solidFill>
                  <a:srgbClr val="000000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 Miss Cunningham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29558" y="391206"/>
            <a:ext cx="17228884" cy="9504588"/>
          </a:xfrm>
          <a:custGeom>
            <a:avLst/>
            <a:gdLst/>
            <a:ahLst/>
            <a:cxnLst/>
            <a:rect l="l" t="t" r="r" b="b"/>
            <a:pathLst>
              <a:path w="17228884" h="9504588">
                <a:moveTo>
                  <a:pt x="0" y="0"/>
                </a:moveTo>
                <a:lnTo>
                  <a:pt x="17228884" y="0"/>
                </a:lnTo>
                <a:lnTo>
                  <a:pt x="17228884" y="9504588"/>
                </a:lnTo>
                <a:lnTo>
                  <a:pt x="0" y="95045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1" b="-98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028700" y="2860254"/>
            <a:ext cx="14490290" cy="8688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3000" dirty="0">
                <a:solidFill>
                  <a:srgbClr val="000000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Sports Committee – Miss Cunningham and Mrs Ross</a:t>
            </a:r>
          </a:p>
          <a:p>
            <a:pPr algn="l">
              <a:lnSpc>
                <a:spcPts val="8400"/>
              </a:lnSpc>
            </a:pPr>
            <a:endParaRPr lang="en-US" sz="3000" dirty="0">
              <a:solidFill>
                <a:srgbClr val="000000"/>
              </a:solidFill>
              <a:latin typeface="Playwrite US Modern"/>
              <a:ea typeface="Playwrite US Modern"/>
              <a:cs typeface="Playwrite US Modern"/>
              <a:sym typeface="Playwrite US Modern"/>
            </a:endParaRPr>
          </a:p>
          <a:p>
            <a:pPr algn="l">
              <a:lnSpc>
                <a:spcPts val="8400"/>
              </a:lnSpc>
            </a:pPr>
            <a:r>
              <a:rPr lang="en-US" sz="3000" dirty="0">
                <a:solidFill>
                  <a:srgbClr val="000000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Rights Respecting Schools Committee – Miss Caldwell</a:t>
            </a:r>
          </a:p>
          <a:p>
            <a:pPr algn="l">
              <a:lnSpc>
                <a:spcPts val="8400"/>
              </a:lnSpc>
            </a:pPr>
            <a:endParaRPr lang="en-US" sz="3000" dirty="0">
              <a:solidFill>
                <a:srgbClr val="000000"/>
              </a:solidFill>
              <a:latin typeface="Playwrite US Modern"/>
              <a:ea typeface="Playwrite US Modern"/>
              <a:cs typeface="Playwrite US Modern"/>
              <a:sym typeface="Playwrite US Modern"/>
            </a:endParaRPr>
          </a:p>
          <a:p>
            <a:pPr algn="l">
              <a:lnSpc>
                <a:spcPts val="8400"/>
              </a:lnSpc>
            </a:pPr>
            <a:r>
              <a:rPr lang="en-US" sz="3000" dirty="0">
                <a:solidFill>
                  <a:srgbClr val="000000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Digital Schools Committee – Mrs Conetta and Mrs Eccleston</a:t>
            </a:r>
          </a:p>
          <a:p>
            <a:pPr algn="l">
              <a:lnSpc>
                <a:spcPts val="8679"/>
              </a:lnSpc>
            </a:pPr>
            <a:endParaRPr lang="en-US" sz="6000" dirty="0">
              <a:solidFill>
                <a:srgbClr val="000000"/>
              </a:solidFill>
              <a:latin typeface="Playwrite US Modern"/>
              <a:ea typeface="Playwrite US Modern"/>
              <a:cs typeface="Playwrite US Modern"/>
              <a:sym typeface="Playwrite US Modern"/>
            </a:endParaRPr>
          </a:p>
          <a:p>
            <a:pPr algn="ctr">
              <a:lnSpc>
                <a:spcPts val="8679"/>
              </a:lnSpc>
            </a:pPr>
            <a:endParaRPr lang="en-US" sz="6000" dirty="0">
              <a:solidFill>
                <a:srgbClr val="000000"/>
              </a:solidFill>
              <a:latin typeface="Playwrite US Modern"/>
              <a:ea typeface="Playwrite US Modern"/>
              <a:cs typeface="Playwrite US Modern"/>
              <a:sym typeface="Playwrite US Modern"/>
            </a:endParaRPr>
          </a:p>
          <a:p>
            <a:pPr marL="0" lvl="0" indent="0" algn="r">
              <a:lnSpc>
                <a:spcPts val="8679"/>
              </a:lnSpc>
              <a:spcBef>
                <a:spcPct val="0"/>
              </a:spcBef>
            </a:pPr>
            <a:r>
              <a:rPr lang="en-US" sz="6199" dirty="0">
                <a:solidFill>
                  <a:srgbClr val="000000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202186" y="906711"/>
            <a:ext cx="12571214" cy="12932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499"/>
              </a:lnSpc>
              <a:spcBef>
                <a:spcPct val="0"/>
              </a:spcBef>
            </a:pPr>
            <a:r>
              <a:rPr lang="en-US" sz="7499" dirty="0">
                <a:solidFill>
                  <a:srgbClr val="000000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Pupil Committee Groups</a:t>
            </a:r>
          </a:p>
        </p:txBody>
      </p:sp>
      <p:sp>
        <p:nvSpPr>
          <p:cNvPr id="5" name="Freeform 5"/>
          <p:cNvSpPr/>
          <p:nvPr/>
        </p:nvSpPr>
        <p:spPr>
          <a:xfrm>
            <a:off x="14825451" y="6378677"/>
            <a:ext cx="2433849" cy="3232651"/>
          </a:xfrm>
          <a:custGeom>
            <a:avLst/>
            <a:gdLst/>
            <a:ahLst/>
            <a:cxnLst/>
            <a:rect l="l" t="t" r="r" b="b"/>
            <a:pathLst>
              <a:path w="2433849" h="3232651">
                <a:moveTo>
                  <a:pt x="0" y="0"/>
                </a:moveTo>
                <a:lnTo>
                  <a:pt x="2433849" y="0"/>
                </a:lnTo>
                <a:lnTo>
                  <a:pt x="2433849" y="3232651"/>
                </a:lnTo>
                <a:lnTo>
                  <a:pt x="0" y="32326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7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3D9A7D-B57B-CDAB-BC12-9023D405E8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057C68A-0279-9F3B-1A96-5E23619A6351}"/>
              </a:ext>
            </a:extLst>
          </p:cNvPr>
          <p:cNvSpPr/>
          <p:nvPr/>
        </p:nvSpPr>
        <p:spPr>
          <a:xfrm>
            <a:off x="529558" y="391206"/>
            <a:ext cx="17228884" cy="9504588"/>
          </a:xfrm>
          <a:custGeom>
            <a:avLst/>
            <a:gdLst/>
            <a:ahLst/>
            <a:cxnLst/>
            <a:rect l="l" t="t" r="r" b="b"/>
            <a:pathLst>
              <a:path w="17228884" h="9504588">
                <a:moveTo>
                  <a:pt x="0" y="0"/>
                </a:moveTo>
                <a:lnTo>
                  <a:pt x="17228884" y="0"/>
                </a:lnTo>
                <a:lnTo>
                  <a:pt x="17228884" y="9504588"/>
                </a:lnTo>
                <a:lnTo>
                  <a:pt x="0" y="95045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1" b="-98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70F23164-8617-D7D2-0488-777E787C2B7E}"/>
              </a:ext>
            </a:extLst>
          </p:cNvPr>
          <p:cNvSpPr txBox="1"/>
          <p:nvPr/>
        </p:nvSpPr>
        <p:spPr>
          <a:xfrm>
            <a:off x="1123950" y="2552700"/>
            <a:ext cx="9620250" cy="97656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3500" dirty="0">
                <a:solidFill>
                  <a:srgbClr val="000000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Please can children keep toys at home. This is to save any toys getting broken or lost. </a:t>
            </a:r>
          </a:p>
          <a:p>
            <a:pPr algn="ctr">
              <a:lnSpc>
                <a:spcPts val="8400"/>
              </a:lnSpc>
            </a:pPr>
            <a:endParaRPr lang="en-US" sz="3500" dirty="0">
              <a:solidFill>
                <a:srgbClr val="000000"/>
              </a:solidFill>
              <a:latin typeface="Playwrite US Modern"/>
              <a:ea typeface="Playwrite US Modern"/>
              <a:cs typeface="Playwrite US Modern"/>
              <a:sym typeface="Playwrite US Modern"/>
            </a:endParaRPr>
          </a:p>
          <a:p>
            <a:pPr algn="ctr">
              <a:lnSpc>
                <a:spcPts val="8400"/>
              </a:lnSpc>
            </a:pPr>
            <a:r>
              <a:rPr lang="en-US" sz="3500" dirty="0">
                <a:solidFill>
                  <a:srgbClr val="000000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The classroom has lots of fidget toys within our Calm Corner that children can access. </a:t>
            </a:r>
          </a:p>
          <a:p>
            <a:pPr algn="ctr">
              <a:lnSpc>
                <a:spcPts val="8679"/>
              </a:lnSpc>
            </a:pPr>
            <a:endParaRPr lang="en-US" sz="6000" dirty="0">
              <a:solidFill>
                <a:srgbClr val="000000"/>
              </a:solidFill>
              <a:latin typeface="Playwrite US Modern"/>
              <a:ea typeface="Playwrite US Modern"/>
              <a:cs typeface="Playwrite US Modern"/>
              <a:sym typeface="Playwrite US Modern"/>
            </a:endParaRPr>
          </a:p>
          <a:p>
            <a:pPr algn="ctr">
              <a:lnSpc>
                <a:spcPts val="8679"/>
              </a:lnSpc>
            </a:pPr>
            <a:endParaRPr lang="en-US" sz="6000" dirty="0">
              <a:solidFill>
                <a:srgbClr val="000000"/>
              </a:solidFill>
              <a:latin typeface="Playwrite US Modern"/>
              <a:ea typeface="Playwrite US Modern"/>
              <a:cs typeface="Playwrite US Modern"/>
              <a:sym typeface="Playwrite US Modern"/>
            </a:endParaRPr>
          </a:p>
          <a:p>
            <a:pPr marL="0" lvl="0" indent="0" algn="ctr">
              <a:lnSpc>
                <a:spcPts val="8679"/>
              </a:lnSpc>
              <a:spcBef>
                <a:spcPct val="0"/>
              </a:spcBef>
            </a:pPr>
            <a:r>
              <a:rPr lang="en-US" sz="6199" dirty="0">
                <a:solidFill>
                  <a:srgbClr val="000000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E14D9C45-9F24-1D28-2F35-7072CFA7AECE}"/>
              </a:ext>
            </a:extLst>
          </p:cNvPr>
          <p:cNvSpPr txBox="1"/>
          <p:nvPr/>
        </p:nvSpPr>
        <p:spPr>
          <a:xfrm>
            <a:off x="3202186" y="906711"/>
            <a:ext cx="11883628" cy="1293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499"/>
              </a:lnSpc>
              <a:spcBef>
                <a:spcPct val="0"/>
              </a:spcBef>
            </a:pPr>
            <a:r>
              <a:rPr lang="en-US" sz="7499" dirty="0">
                <a:solidFill>
                  <a:srgbClr val="000000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Toys</a:t>
            </a:r>
          </a:p>
        </p:txBody>
      </p:sp>
      <p:sp>
        <p:nvSpPr>
          <p:cNvPr id="6" name="AutoShape 2" descr="Image preview">
            <a:extLst>
              <a:ext uri="{FF2B5EF4-FFF2-40B4-BE49-F238E27FC236}">
                <a16:creationId xmlns:a16="http://schemas.microsoft.com/office/drawing/2014/main" id="{CF81550E-DAFD-C4A8-A416-E2F35C42F0F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FEDD25-7337-5423-3998-D20FAB791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8592" y="2095500"/>
            <a:ext cx="5381625" cy="717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1985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7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068D54-C936-8A9B-F912-3492FE97D4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DC20831-BA74-A04F-B12C-D51501466062}"/>
              </a:ext>
            </a:extLst>
          </p:cNvPr>
          <p:cNvSpPr/>
          <p:nvPr/>
        </p:nvSpPr>
        <p:spPr>
          <a:xfrm>
            <a:off x="529558" y="391206"/>
            <a:ext cx="17228884" cy="9504588"/>
          </a:xfrm>
          <a:custGeom>
            <a:avLst/>
            <a:gdLst/>
            <a:ahLst/>
            <a:cxnLst/>
            <a:rect l="l" t="t" r="r" b="b"/>
            <a:pathLst>
              <a:path w="17228884" h="9504588">
                <a:moveTo>
                  <a:pt x="0" y="0"/>
                </a:moveTo>
                <a:lnTo>
                  <a:pt x="17228884" y="0"/>
                </a:lnTo>
                <a:lnTo>
                  <a:pt x="17228884" y="9504588"/>
                </a:lnTo>
                <a:lnTo>
                  <a:pt x="0" y="95045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1" b="-98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7A8BD0EC-1186-014E-4A7A-AACCDA4D021E}"/>
              </a:ext>
            </a:extLst>
          </p:cNvPr>
          <p:cNvSpPr txBox="1"/>
          <p:nvPr/>
        </p:nvSpPr>
        <p:spPr>
          <a:xfrm>
            <a:off x="3202186" y="906711"/>
            <a:ext cx="11883628" cy="1293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499"/>
              </a:lnSpc>
              <a:spcBef>
                <a:spcPct val="0"/>
              </a:spcBef>
            </a:pPr>
            <a:r>
              <a:rPr lang="en-US" sz="7499" dirty="0">
                <a:solidFill>
                  <a:srgbClr val="000000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Movies/Documentaries</a:t>
            </a:r>
          </a:p>
        </p:txBody>
      </p:sp>
      <p:sp>
        <p:nvSpPr>
          <p:cNvPr id="6" name="AutoShape 2" descr="Image preview">
            <a:extLst>
              <a:ext uri="{FF2B5EF4-FFF2-40B4-BE49-F238E27FC236}">
                <a16:creationId xmlns:a16="http://schemas.microsoft.com/office/drawing/2014/main" id="{65183E05-A0E8-9333-25DA-81436F80314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885CC7C3-99BA-2A26-5C5B-732E94B8F787}"/>
              </a:ext>
            </a:extLst>
          </p:cNvPr>
          <p:cNvSpPr txBox="1"/>
          <p:nvPr/>
        </p:nvSpPr>
        <p:spPr>
          <a:xfrm>
            <a:off x="1066800" y="2238050"/>
            <a:ext cx="12211050" cy="10842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3000" dirty="0">
                <a:solidFill>
                  <a:srgbClr val="000000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As part of our learning, we may watch movies/documentaries rated U and PG which link to what is being taught in class.</a:t>
            </a:r>
          </a:p>
          <a:p>
            <a:pPr algn="ctr">
              <a:lnSpc>
                <a:spcPts val="8400"/>
              </a:lnSpc>
            </a:pPr>
            <a:r>
              <a:rPr lang="en-US" sz="3000" dirty="0">
                <a:solidFill>
                  <a:srgbClr val="000000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</a:p>
          <a:p>
            <a:pPr algn="ctr">
              <a:lnSpc>
                <a:spcPts val="8400"/>
              </a:lnSpc>
            </a:pPr>
            <a:r>
              <a:rPr lang="en-US" sz="3000" dirty="0">
                <a:solidFill>
                  <a:srgbClr val="000000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During wet break and lunch, the children can watch a short film/episode rated U and PG. </a:t>
            </a:r>
          </a:p>
          <a:p>
            <a:pPr algn="ctr">
              <a:lnSpc>
                <a:spcPts val="8400"/>
              </a:lnSpc>
            </a:pPr>
            <a:r>
              <a:rPr lang="en-US" sz="2600" b="1" dirty="0">
                <a:solidFill>
                  <a:srgbClr val="000000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If you wish for your child to not take part in these experiences, please contact the school office. </a:t>
            </a:r>
          </a:p>
          <a:p>
            <a:pPr algn="ctr">
              <a:lnSpc>
                <a:spcPts val="8679"/>
              </a:lnSpc>
            </a:pPr>
            <a:endParaRPr lang="en-US" sz="6000" dirty="0">
              <a:solidFill>
                <a:srgbClr val="000000"/>
              </a:solidFill>
              <a:latin typeface="Playwrite US Modern"/>
              <a:ea typeface="Playwrite US Modern"/>
              <a:cs typeface="Playwrite US Modern"/>
              <a:sym typeface="Playwrite US Modern"/>
            </a:endParaRPr>
          </a:p>
          <a:p>
            <a:pPr algn="ctr">
              <a:lnSpc>
                <a:spcPts val="8679"/>
              </a:lnSpc>
            </a:pPr>
            <a:endParaRPr lang="en-US" sz="6000" dirty="0">
              <a:solidFill>
                <a:srgbClr val="000000"/>
              </a:solidFill>
              <a:latin typeface="Playwrite US Modern"/>
              <a:ea typeface="Playwrite US Modern"/>
              <a:cs typeface="Playwrite US Modern"/>
              <a:sym typeface="Playwrite US Modern"/>
            </a:endParaRPr>
          </a:p>
          <a:p>
            <a:pPr marL="0" lvl="0" indent="0" algn="ctr">
              <a:lnSpc>
                <a:spcPts val="8679"/>
              </a:lnSpc>
              <a:spcBef>
                <a:spcPct val="0"/>
              </a:spcBef>
            </a:pPr>
            <a:r>
              <a:rPr lang="en-US" sz="6199" dirty="0">
                <a:solidFill>
                  <a:srgbClr val="000000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</a:p>
        </p:txBody>
      </p:sp>
      <p:sp>
        <p:nvSpPr>
          <p:cNvPr id="8" name="AutoShape 2" descr="Watch Back to the Titanic | Disney+">
            <a:extLst>
              <a:ext uri="{FF2B5EF4-FFF2-40B4-BE49-F238E27FC236}">
                <a16:creationId xmlns:a16="http://schemas.microsoft.com/office/drawing/2014/main" id="{60057F97-8626-42B4-CCFA-5A21C43E002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44000" y="51435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A9CE93-AF0A-BFE6-6485-B53182395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2814" y="5600700"/>
            <a:ext cx="228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6101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2255" y="391206"/>
            <a:ext cx="17228884" cy="9504588"/>
          </a:xfrm>
          <a:custGeom>
            <a:avLst/>
            <a:gdLst/>
            <a:ahLst/>
            <a:cxnLst/>
            <a:rect l="l" t="t" r="r" b="b"/>
            <a:pathLst>
              <a:path w="17228884" h="9504588">
                <a:moveTo>
                  <a:pt x="0" y="0"/>
                </a:moveTo>
                <a:lnTo>
                  <a:pt x="17228884" y="0"/>
                </a:lnTo>
                <a:lnTo>
                  <a:pt x="17228884" y="9504588"/>
                </a:lnTo>
                <a:lnTo>
                  <a:pt x="0" y="95045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1" b="-98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9139238" y="4652327"/>
            <a:ext cx="952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5" name="TextBox 5"/>
          <p:cNvSpPr txBox="1"/>
          <p:nvPr/>
        </p:nvSpPr>
        <p:spPr>
          <a:xfrm>
            <a:off x="6464131" y="593156"/>
            <a:ext cx="5025132" cy="1276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499"/>
              </a:lnSpc>
              <a:spcBef>
                <a:spcPct val="0"/>
              </a:spcBef>
            </a:pPr>
            <a:r>
              <a:rPr lang="en-US" sz="7499" dirty="0">
                <a:solidFill>
                  <a:srgbClr val="000000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Timetable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775729-0FAE-BF21-0ECF-BB9DB4E7C4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286"/>
          <a:stretch/>
        </p:blipFill>
        <p:spPr>
          <a:xfrm>
            <a:off x="2519363" y="2071460"/>
            <a:ext cx="13258800" cy="745268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29558" y="391206"/>
            <a:ext cx="17228884" cy="9504588"/>
          </a:xfrm>
          <a:custGeom>
            <a:avLst/>
            <a:gdLst/>
            <a:ahLst/>
            <a:cxnLst/>
            <a:rect l="l" t="t" r="r" b="b"/>
            <a:pathLst>
              <a:path w="17228884" h="9504588">
                <a:moveTo>
                  <a:pt x="0" y="0"/>
                </a:moveTo>
                <a:lnTo>
                  <a:pt x="17228884" y="0"/>
                </a:lnTo>
                <a:lnTo>
                  <a:pt x="17228884" y="9504588"/>
                </a:lnTo>
                <a:lnTo>
                  <a:pt x="0" y="95045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1" b="-98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181564" y="2211544"/>
            <a:ext cx="15924872" cy="7046756"/>
          </a:xfrm>
          <a:custGeom>
            <a:avLst/>
            <a:gdLst/>
            <a:ahLst/>
            <a:cxnLst/>
            <a:rect l="l" t="t" r="r" b="b"/>
            <a:pathLst>
              <a:path w="15924872" h="7046756">
                <a:moveTo>
                  <a:pt x="0" y="0"/>
                </a:moveTo>
                <a:lnTo>
                  <a:pt x="15924872" y="0"/>
                </a:lnTo>
                <a:lnTo>
                  <a:pt x="15924872" y="7046756"/>
                </a:lnTo>
                <a:lnTo>
                  <a:pt x="0" y="70467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6850320" y="650924"/>
            <a:ext cx="4503480" cy="12932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499"/>
              </a:lnSpc>
              <a:spcBef>
                <a:spcPct val="0"/>
              </a:spcBef>
            </a:pPr>
            <a:r>
              <a:rPr lang="en-US" sz="7499" dirty="0">
                <a:solidFill>
                  <a:srgbClr val="000000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Literacy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29558" y="461960"/>
            <a:ext cx="17228884" cy="9504588"/>
          </a:xfrm>
          <a:custGeom>
            <a:avLst/>
            <a:gdLst/>
            <a:ahLst/>
            <a:cxnLst/>
            <a:rect l="l" t="t" r="r" b="b"/>
            <a:pathLst>
              <a:path w="17228884" h="9504588">
                <a:moveTo>
                  <a:pt x="0" y="0"/>
                </a:moveTo>
                <a:lnTo>
                  <a:pt x="17228884" y="0"/>
                </a:lnTo>
                <a:lnTo>
                  <a:pt x="17228884" y="9504588"/>
                </a:lnTo>
                <a:lnTo>
                  <a:pt x="0" y="95045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1" b="-98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436678" y="2340979"/>
            <a:ext cx="15414643" cy="6917321"/>
          </a:xfrm>
          <a:custGeom>
            <a:avLst/>
            <a:gdLst/>
            <a:ahLst/>
            <a:cxnLst/>
            <a:rect l="l" t="t" r="r" b="b"/>
            <a:pathLst>
              <a:path w="15414643" h="6917321">
                <a:moveTo>
                  <a:pt x="0" y="0"/>
                </a:moveTo>
                <a:lnTo>
                  <a:pt x="15414644" y="0"/>
                </a:lnTo>
                <a:lnTo>
                  <a:pt x="15414644" y="6917321"/>
                </a:lnTo>
                <a:lnTo>
                  <a:pt x="0" y="69173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6419503" y="885825"/>
            <a:ext cx="5448995" cy="1276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499"/>
              </a:lnSpc>
              <a:spcBef>
                <a:spcPct val="0"/>
              </a:spcBef>
            </a:pPr>
            <a:r>
              <a:rPr lang="en-US" sz="7499">
                <a:solidFill>
                  <a:srgbClr val="000000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Numeracy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hlinkClick r:id="rId3" action="ppaction://hlinkfile"/>
          </p:cNvPr>
          <p:cNvSpPr/>
          <p:nvPr/>
        </p:nvSpPr>
        <p:spPr>
          <a:xfrm>
            <a:off x="308332" y="391206"/>
            <a:ext cx="17228884" cy="9504588"/>
          </a:xfrm>
          <a:custGeom>
            <a:avLst/>
            <a:gdLst/>
            <a:ahLst/>
            <a:cxnLst/>
            <a:rect l="l" t="t" r="r" b="b"/>
            <a:pathLst>
              <a:path w="17228884" h="9504588">
                <a:moveTo>
                  <a:pt x="0" y="0"/>
                </a:moveTo>
                <a:lnTo>
                  <a:pt x="17228884" y="0"/>
                </a:lnTo>
                <a:lnTo>
                  <a:pt x="17228884" y="9504588"/>
                </a:lnTo>
                <a:lnTo>
                  <a:pt x="0" y="95045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81" b="-98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626806" y="7005484"/>
            <a:ext cx="1893132" cy="2524176"/>
          </a:xfrm>
          <a:custGeom>
            <a:avLst/>
            <a:gdLst/>
            <a:ahLst/>
            <a:cxnLst/>
            <a:rect l="l" t="t" r="r" b="b"/>
            <a:pathLst>
              <a:path w="1893132" h="2524176">
                <a:moveTo>
                  <a:pt x="0" y="0"/>
                </a:moveTo>
                <a:lnTo>
                  <a:pt x="1893132" y="0"/>
                </a:lnTo>
                <a:lnTo>
                  <a:pt x="1893132" y="2524176"/>
                </a:lnTo>
                <a:lnTo>
                  <a:pt x="0" y="25241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1321807" y="5653532"/>
            <a:ext cx="5641475" cy="3793892"/>
          </a:xfrm>
          <a:custGeom>
            <a:avLst/>
            <a:gdLst/>
            <a:ahLst/>
            <a:cxnLst/>
            <a:rect l="l" t="t" r="r" b="b"/>
            <a:pathLst>
              <a:path w="5641475" h="3793892">
                <a:moveTo>
                  <a:pt x="0" y="0"/>
                </a:moveTo>
                <a:lnTo>
                  <a:pt x="5641475" y="0"/>
                </a:lnTo>
                <a:lnTo>
                  <a:pt x="5641475" y="3793892"/>
                </a:lnTo>
                <a:lnTo>
                  <a:pt x="0" y="37938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6293080" y="650924"/>
            <a:ext cx="5259388" cy="1276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499"/>
              </a:lnSpc>
              <a:spcBef>
                <a:spcPct val="0"/>
              </a:spcBef>
            </a:pPr>
            <a:r>
              <a:rPr lang="en-US" sz="7499" dirty="0">
                <a:solidFill>
                  <a:srgbClr val="000000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Homework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2004658"/>
            <a:ext cx="15934582" cy="2983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18"/>
              </a:lnSpc>
            </a:pPr>
            <a:r>
              <a:rPr lang="en-US" sz="3200" dirty="0">
                <a:solidFill>
                  <a:srgbClr val="000000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Homework will run in a 5-week block and will focus on aspects of literacy, numeracy, across the curriculum, and UNCRC tasks. </a:t>
            </a:r>
          </a:p>
          <a:p>
            <a:pPr algn="ctr">
              <a:lnSpc>
                <a:spcPts val="4718"/>
              </a:lnSpc>
            </a:pPr>
            <a:endParaRPr lang="en-US" sz="3200" dirty="0">
              <a:solidFill>
                <a:srgbClr val="000000"/>
              </a:solidFill>
              <a:latin typeface="Playwrite US Modern"/>
              <a:ea typeface="Playwrite US Modern"/>
              <a:cs typeface="Playwrite US Modern"/>
              <a:sym typeface="Playwrite US Modern"/>
            </a:endParaRPr>
          </a:p>
          <a:p>
            <a:pPr algn="ctr">
              <a:lnSpc>
                <a:spcPts val="4718"/>
              </a:lnSpc>
            </a:pPr>
            <a:r>
              <a:rPr lang="en-US" sz="3200" dirty="0">
                <a:solidFill>
                  <a:srgbClr val="000000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Homework will run on an online and written week rotation, and all homework communication will be posted on the class TEAMS page and class blog.</a:t>
            </a:r>
            <a:endParaRPr lang="en-US" sz="3370" dirty="0">
              <a:solidFill>
                <a:srgbClr val="000000"/>
              </a:solidFill>
              <a:latin typeface="Playwrite US Modern"/>
              <a:ea typeface="Playwrite US Modern"/>
              <a:cs typeface="Playwrite US Modern"/>
              <a:sym typeface="Playwrite US Modern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124200" y="5748304"/>
            <a:ext cx="7359407" cy="37813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039"/>
              </a:lnSpc>
              <a:spcBef>
                <a:spcPct val="0"/>
              </a:spcBef>
            </a:pPr>
            <a:r>
              <a:rPr lang="en-US" sz="2500" dirty="0">
                <a:solidFill>
                  <a:srgbClr val="000000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Written homework will post using this template and links to online games and videoclips may be attached. </a:t>
            </a:r>
          </a:p>
          <a:p>
            <a:pPr marL="0" lvl="0" indent="0" algn="ctr">
              <a:lnSpc>
                <a:spcPts val="5039"/>
              </a:lnSpc>
              <a:spcBef>
                <a:spcPct val="0"/>
              </a:spcBef>
            </a:pPr>
            <a:endParaRPr lang="en-US" sz="2500" dirty="0">
              <a:solidFill>
                <a:srgbClr val="000000"/>
              </a:solidFill>
              <a:latin typeface="Playwrite US Modern"/>
              <a:ea typeface="Playwrite US Modern"/>
              <a:cs typeface="Playwrite US Modern"/>
              <a:sym typeface="Playwrite US Modern"/>
            </a:endParaRPr>
          </a:p>
          <a:p>
            <a:pPr marL="0" lvl="0" indent="0" algn="ctr">
              <a:lnSpc>
                <a:spcPts val="5039"/>
              </a:lnSpc>
              <a:spcBef>
                <a:spcPct val="0"/>
              </a:spcBef>
            </a:pPr>
            <a:r>
              <a:rPr lang="en-US" sz="2500" dirty="0">
                <a:solidFill>
                  <a:srgbClr val="000000"/>
                </a:solidFill>
                <a:latin typeface="Playwrite US Modern"/>
                <a:ea typeface="Playwrite US Modern"/>
                <a:cs typeface="Playwrite US Modern"/>
                <a:sym typeface="Playwrite US Modern"/>
                <a:hlinkClick r:id="rId3" action="ppaction://hlinkfile"/>
              </a:rPr>
              <a:t>C:\Users\fenwprcunninghame\Desktop\Fenwick PS - Homework &amp; LAH Policy.pdf</a:t>
            </a:r>
            <a:endParaRPr lang="en-US" sz="2500" dirty="0">
              <a:solidFill>
                <a:srgbClr val="000000"/>
              </a:solidFill>
              <a:latin typeface="Playwrite US Modern"/>
              <a:ea typeface="Playwrite US Modern"/>
              <a:cs typeface="Playwrite US Modern"/>
              <a:sym typeface="Playwrite US Modern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7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0099C5-1E21-C061-8F3F-F3E8DFD70E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0C365F8-D2E1-735D-E2C8-794581EFF47B}"/>
              </a:ext>
            </a:extLst>
          </p:cNvPr>
          <p:cNvSpPr/>
          <p:nvPr/>
        </p:nvSpPr>
        <p:spPr>
          <a:xfrm>
            <a:off x="362255" y="391206"/>
            <a:ext cx="17228884" cy="9504588"/>
          </a:xfrm>
          <a:custGeom>
            <a:avLst/>
            <a:gdLst/>
            <a:ahLst/>
            <a:cxnLst/>
            <a:rect l="l" t="t" r="r" b="b"/>
            <a:pathLst>
              <a:path w="17228884" h="9504588">
                <a:moveTo>
                  <a:pt x="0" y="0"/>
                </a:moveTo>
                <a:lnTo>
                  <a:pt x="17228884" y="0"/>
                </a:lnTo>
                <a:lnTo>
                  <a:pt x="17228884" y="9504588"/>
                </a:lnTo>
                <a:lnTo>
                  <a:pt x="0" y="95045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1" b="-98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D5E29A6A-F219-6C73-DAD1-541513AAE5A1}"/>
              </a:ext>
            </a:extLst>
          </p:cNvPr>
          <p:cNvSpPr/>
          <p:nvPr/>
        </p:nvSpPr>
        <p:spPr>
          <a:xfrm>
            <a:off x="696861" y="632777"/>
            <a:ext cx="1181100" cy="1466425"/>
          </a:xfrm>
          <a:custGeom>
            <a:avLst/>
            <a:gdLst/>
            <a:ahLst/>
            <a:cxnLst/>
            <a:rect l="l" t="t" r="r" b="b"/>
            <a:pathLst>
              <a:path w="1880771" h="2546878">
                <a:moveTo>
                  <a:pt x="0" y="0"/>
                </a:moveTo>
                <a:lnTo>
                  <a:pt x="1880771" y="0"/>
                </a:lnTo>
                <a:lnTo>
                  <a:pt x="1880771" y="2546877"/>
                </a:lnTo>
                <a:lnTo>
                  <a:pt x="0" y="25468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1F224D8-2879-F566-436E-593B26DE943C}"/>
              </a:ext>
            </a:extLst>
          </p:cNvPr>
          <p:cNvSpPr txBox="1"/>
          <p:nvPr/>
        </p:nvSpPr>
        <p:spPr>
          <a:xfrm>
            <a:off x="9139238" y="4652327"/>
            <a:ext cx="952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DC71595E-5166-5C04-B555-E2D1523BC0CA}"/>
              </a:ext>
            </a:extLst>
          </p:cNvPr>
          <p:cNvSpPr/>
          <p:nvPr/>
        </p:nvSpPr>
        <p:spPr>
          <a:xfrm>
            <a:off x="931395" y="6972300"/>
            <a:ext cx="1893132" cy="2524176"/>
          </a:xfrm>
          <a:custGeom>
            <a:avLst/>
            <a:gdLst/>
            <a:ahLst/>
            <a:cxnLst/>
            <a:rect l="l" t="t" r="r" b="b"/>
            <a:pathLst>
              <a:path w="1893132" h="2524176">
                <a:moveTo>
                  <a:pt x="0" y="0"/>
                </a:moveTo>
                <a:lnTo>
                  <a:pt x="1893132" y="0"/>
                </a:lnTo>
                <a:lnTo>
                  <a:pt x="1893132" y="2524176"/>
                </a:lnTo>
                <a:lnTo>
                  <a:pt x="0" y="25241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425F5E34-5B2F-0634-7B33-82C58C3D6498}"/>
              </a:ext>
            </a:extLst>
          </p:cNvPr>
          <p:cNvSpPr txBox="1"/>
          <p:nvPr/>
        </p:nvSpPr>
        <p:spPr>
          <a:xfrm>
            <a:off x="4946765" y="436144"/>
            <a:ext cx="8403995" cy="11987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499"/>
              </a:lnSpc>
              <a:spcBef>
                <a:spcPct val="0"/>
              </a:spcBef>
            </a:pPr>
            <a:r>
              <a:rPr lang="en-US" sz="5000" dirty="0">
                <a:solidFill>
                  <a:srgbClr val="000000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Homework Overview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83BA93-48FF-26CE-1BE2-3A11DB8D0A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7467" y="1596303"/>
            <a:ext cx="7467600" cy="788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996203"/>
      </p:ext>
    </p:extLst>
  </p:cSld>
  <p:clrMapOvr>
    <a:masterClrMapping/>
  </p:clrMapOvr>
  <p:transition spd="slow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29558" y="391206"/>
            <a:ext cx="17228884" cy="9504588"/>
          </a:xfrm>
          <a:custGeom>
            <a:avLst/>
            <a:gdLst/>
            <a:ahLst/>
            <a:cxnLst/>
            <a:rect l="l" t="t" r="r" b="b"/>
            <a:pathLst>
              <a:path w="17228884" h="9504588">
                <a:moveTo>
                  <a:pt x="0" y="0"/>
                </a:moveTo>
                <a:lnTo>
                  <a:pt x="17228884" y="0"/>
                </a:lnTo>
                <a:lnTo>
                  <a:pt x="17228884" y="9504588"/>
                </a:lnTo>
                <a:lnTo>
                  <a:pt x="0" y="95045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1" b="-98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2398975" y="4879412"/>
            <a:ext cx="2470916" cy="3045335"/>
          </a:xfrm>
          <a:custGeom>
            <a:avLst/>
            <a:gdLst/>
            <a:ahLst/>
            <a:cxnLst/>
            <a:rect l="l" t="t" r="r" b="b"/>
            <a:pathLst>
              <a:path w="2470916" h="3045335">
                <a:moveTo>
                  <a:pt x="0" y="0"/>
                </a:moveTo>
                <a:lnTo>
                  <a:pt x="2470916" y="0"/>
                </a:lnTo>
                <a:lnTo>
                  <a:pt x="2470916" y="3045335"/>
                </a:lnTo>
                <a:lnTo>
                  <a:pt x="0" y="30453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3124200" y="764235"/>
            <a:ext cx="12309822" cy="12932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499"/>
              </a:lnSpc>
              <a:spcBef>
                <a:spcPct val="0"/>
              </a:spcBef>
            </a:pPr>
            <a:r>
              <a:rPr lang="en-US" sz="7499" dirty="0">
                <a:solidFill>
                  <a:srgbClr val="000000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School Accreditations </a:t>
            </a:r>
          </a:p>
        </p:txBody>
      </p:sp>
      <p:sp>
        <p:nvSpPr>
          <p:cNvPr id="5" name="Freeform 5"/>
          <p:cNvSpPr/>
          <p:nvPr/>
        </p:nvSpPr>
        <p:spPr>
          <a:xfrm>
            <a:off x="10159350" y="7924747"/>
            <a:ext cx="6811837" cy="1526304"/>
          </a:xfrm>
          <a:custGeom>
            <a:avLst/>
            <a:gdLst/>
            <a:ahLst/>
            <a:cxnLst/>
            <a:rect l="l" t="t" r="r" b="b"/>
            <a:pathLst>
              <a:path w="6811837" h="1526304">
                <a:moveTo>
                  <a:pt x="0" y="0"/>
                </a:moveTo>
                <a:lnTo>
                  <a:pt x="6811837" y="0"/>
                </a:lnTo>
                <a:lnTo>
                  <a:pt x="6811837" y="1526304"/>
                </a:lnTo>
                <a:lnTo>
                  <a:pt x="0" y="15263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5812794" y="5906637"/>
            <a:ext cx="3783988" cy="3419838"/>
          </a:xfrm>
          <a:custGeom>
            <a:avLst/>
            <a:gdLst/>
            <a:ahLst/>
            <a:cxnLst/>
            <a:rect l="l" t="t" r="r" b="b"/>
            <a:pathLst>
              <a:path w="3783988" h="3419838">
                <a:moveTo>
                  <a:pt x="0" y="0"/>
                </a:moveTo>
                <a:lnTo>
                  <a:pt x="3783988" y="0"/>
                </a:lnTo>
                <a:lnTo>
                  <a:pt x="3783988" y="3419838"/>
                </a:lnTo>
                <a:lnTo>
                  <a:pt x="0" y="34198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1744604" y="5752607"/>
            <a:ext cx="3603983" cy="3505693"/>
          </a:xfrm>
          <a:custGeom>
            <a:avLst/>
            <a:gdLst/>
            <a:ahLst/>
            <a:cxnLst/>
            <a:rect l="l" t="t" r="r" b="b"/>
            <a:pathLst>
              <a:path w="3603983" h="3505693">
                <a:moveTo>
                  <a:pt x="0" y="0"/>
                </a:moveTo>
                <a:lnTo>
                  <a:pt x="3603984" y="0"/>
                </a:lnTo>
                <a:lnTo>
                  <a:pt x="3603984" y="3505693"/>
                </a:lnTo>
                <a:lnTo>
                  <a:pt x="0" y="35056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11477376" y="2192581"/>
            <a:ext cx="4314115" cy="2950919"/>
          </a:xfrm>
          <a:custGeom>
            <a:avLst/>
            <a:gdLst/>
            <a:ahLst/>
            <a:cxnLst/>
            <a:rect l="l" t="t" r="r" b="b"/>
            <a:pathLst>
              <a:path w="4314115" h="2950919">
                <a:moveTo>
                  <a:pt x="0" y="0"/>
                </a:moveTo>
                <a:lnTo>
                  <a:pt x="4314115" y="0"/>
                </a:lnTo>
                <a:lnTo>
                  <a:pt x="4314115" y="2950919"/>
                </a:lnTo>
                <a:lnTo>
                  <a:pt x="0" y="295091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7101925" y="2414225"/>
            <a:ext cx="3057425" cy="3006679"/>
          </a:xfrm>
          <a:custGeom>
            <a:avLst/>
            <a:gdLst/>
            <a:ahLst/>
            <a:cxnLst/>
            <a:rect l="l" t="t" r="r" b="b"/>
            <a:pathLst>
              <a:path w="3057425" h="3006679">
                <a:moveTo>
                  <a:pt x="0" y="0"/>
                </a:moveTo>
                <a:lnTo>
                  <a:pt x="3057425" y="0"/>
                </a:lnTo>
                <a:lnTo>
                  <a:pt x="3057425" y="3006680"/>
                </a:lnTo>
                <a:lnTo>
                  <a:pt x="0" y="300668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1366760" y="1410855"/>
            <a:ext cx="2858818" cy="3732645"/>
          </a:xfrm>
          <a:custGeom>
            <a:avLst/>
            <a:gdLst/>
            <a:ahLst/>
            <a:cxnLst/>
            <a:rect l="l" t="t" r="r" b="b"/>
            <a:pathLst>
              <a:path w="2858818" h="3732645">
                <a:moveTo>
                  <a:pt x="0" y="0"/>
                </a:moveTo>
                <a:lnTo>
                  <a:pt x="2858818" y="0"/>
                </a:lnTo>
                <a:lnTo>
                  <a:pt x="2858818" y="3732645"/>
                </a:lnTo>
                <a:lnTo>
                  <a:pt x="0" y="373264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29558" y="391206"/>
            <a:ext cx="17228884" cy="9504588"/>
          </a:xfrm>
          <a:custGeom>
            <a:avLst/>
            <a:gdLst/>
            <a:ahLst/>
            <a:cxnLst/>
            <a:rect l="l" t="t" r="r" b="b"/>
            <a:pathLst>
              <a:path w="17228884" h="9504588">
                <a:moveTo>
                  <a:pt x="0" y="0"/>
                </a:moveTo>
                <a:lnTo>
                  <a:pt x="17228884" y="0"/>
                </a:lnTo>
                <a:lnTo>
                  <a:pt x="17228884" y="9504588"/>
                </a:lnTo>
                <a:lnTo>
                  <a:pt x="0" y="95045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1" b="-98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028700" y="2892128"/>
            <a:ext cx="14076219" cy="5674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81018" lvl="1" indent="-540509" algn="l">
              <a:lnSpc>
                <a:spcPts val="7009"/>
              </a:lnSpc>
              <a:buFont typeface="Arial"/>
              <a:buChar char="•"/>
            </a:pPr>
            <a:r>
              <a:rPr lang="en-US" sz="5007" dirty="0">
                <a:solidFill>
                  <a:srgbClr val="000000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Halloween </a:t>
            </a:r>
          </a:p>
          <a:p>
            <a:pPr marL="1081018" lvl="1" indent="-540509" algn="l">
              <a:lnSpc>
                <a:spcPts val="7009"/>
              </a:lnSpc>
              <a:buFont typeface="Arial"/>
              <a:buChar char="•"/>
            </a:pPr>
            <a:r>
              <a:rPr lang="en-US" sz="5007" dirty="0">
                <a:solidFill>
                  <a:srgbClr val="000000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Children in Need</a:t>
            </a:r>
          </a:p>
          <a:p>
            <a:pPr marL="1081018" lvl="1" indent="-540509" algn="l">
              <a:lnSpc>
                <a:spcPts val="7009"/>
              </a:lnSpc>
              <a:buFont typeface="Arial"/>
              <a:buChar char="•"/>
            </a:pPr>
            <a:r>
              <a:rPr lang="en-US" sz="5007" dirty="0">
                <a:solidFill>
                  <a:srgbClr val="000000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Christmas</a:t>
            </a:r>
          </a:p>
          <a:p>
            <a:pPr marL="1081018" lvl="1" indent="-540509" algn="l">
              <a:lnSpc>
                <a:spcPts val="7009"/>
              </a:lnSpc>
              <a:buFont typeface="Arial"/>
              <a:buChar char="•"/>
            </a:pPr>
            <a:r>
              <a:rPr lang="en-US" sz="5007" dirty="0">
                <a:solidFill>
                  <a:srgbClr val="000000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Burns Day </a:t>
            </a:r>
          </a:p>
          <a:p>
            <a:pPr marL="1081018" lvl="1" indent="-540509" algn="l">
              <a:lnSpc>
                <a:spcPts val="7009"/>
              </a:lnSpc>
              <a:buFont typeface="Arial"/>
              <a:buChar char="•"/>
            </a:pPr>
            <a:r>
              <a:rPr lang="en-US" sz="5007" dirty="0">
                <a:solidFill>
                  <a:srgbClr val="000000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World Book Day</a:t>
            </a:r>
          </a:p>
          <a:p>
            <a:pPr marL="1081018" lvl="1" indent="-540509" algn="l">
              <a:lnSpc>
                <a:spcPts val="7009"/>
              </a:lnSpc>
              <a:spcBef>
                <a:spcPct val="0"/>
              </a:spcBef>
              <a:buFont typeface="Arial"/>
              <a:buChar char="•"/>
            </a:pPr>
            <a:r>
              <a:rPr lang="en-US" sz="5007" dirty="0">
                <a:solidFill>
                  <a:srgbClr val="000000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Easter </a:t>
            </a:r>
          </a:p>
          <a:p>
            <a:pPr marL="0" lvl="0" indent="0" algn="just">
              <a:lnSpc>
                <a:spcPts val="3088"/>
              </a:lnSpc>
              <a:spcBef>
                <a:spcPct val="0"/>
              </a:spcBef>
            </a:pPr>
            <a:endParaRPr lang="en-US" sz="5007" dirty="0">
              <a:solidFill>
                <a:srgbClr val="000000"/>
              </a:solidFill>
              <a:latin typeface="Playwrite US Modern"/>
              <a:ea typeface="Playwrite US Modern"/>
              <a:cs typeface="Playwrite US Modern"/>
              <a:sym typeface="Playwrite US Modern"/>
            </a:endParaRPr>
          </a:p>
        </p:txBody>
      </p:sp>
      <p:sp>
        <p:nvSpPr>
          <p:cNvPr id="4" name="Freeform 4"/>
          <p:cNvSpPr/>
          <p:nvPr/>
        </p:nvSpPr>
        <p:spPr>
          <a:xfrm rot="1438136">
            <a:off x="8423262" y="3829185"/>
            <a:ext cx="8928963" cy="3895260"/>
          </a:xfrm>
          <a:custGeom>
            <a:avLst/>
            <a:gdLst/>
            <a:ahLst/>
            <a:cxnLst/>
            <a:rect l="l" t="t" r="r" b="b"/>
            <a:pathLst>
              <a:path w="8928963" h="3895260">
                <a:moveTo>
                  <a:pt x="0" y="0"/>
                </a:moveTo>
                <a:lnTo>
                  <a:pt x="8928963" y="0"/>
                </a:lnTo>
                <a:lnTo>
                  <a:pt x="8928963" y="3895261"/>
                </a:lnTo>
                <a:lnTo>
                  <a:pt x="0" y="38952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4219873" y="885825"/>
            <a:ext cx="9848255" cy="1276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499"/>
              </a:lnSpc>
              <a:spcBef>
                <a:spcPct val="0"/>
              </a:spcBef>
            </a:pPr>
            <a:r>
              <a:rPr lang="en-US" sz="7499">
                <a:solidFill>
                  <a:srgbClr val="000000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School Celebrations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2255" y="391206"/>
            <a:ext cx="17228884" cy="9504588"/>
          </a:xfrm>
          <a:custGeom>
            <a:avLst/>
            <a:gdLst/>
            <a:ahLst/>
            <a:cxnLst/>
            <a:rect l="l" t="t" r="r" b="b"/>
            <a:pathLst>
              <a:path w="17228884" h="9504588">
                <a:moveTo>
                  <a:pt x="0" y="0"/>
                </a:moveTo>
                <a:lnTo>
                  <a:pt x="17228884" y="0"/>
                </a:lnTo>
                <a:lnTo>
                  <a:pt x="17228884" y="9504588"/>
                </a:lnTo>
                <a:lnTo>
                  <a:pt x="0" y="95045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1" b="-98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711654" y="7234095"/>
            <a:ext cx="1711727" cy="2282302"/>
          </a:xfrm>
          <a:custGeom>
            <a:avLst/>
            <a:gdLst/>
            <a:ahLst/>
            <a:cxnLst/>
            <a:rect l="l" t="t" r="r" b="b"/>
            <a:pathLst>
              <a:path w="1711727" h="2282302">
                <a:moveTo>
                  <a:pt x="0" y="0"/>
                </a:moveTo>
                <a:lnTo>
                  <a:pt x="1711727" y="0"/>
                </a:lnTo>
                <a:lnTo>
                  <a:pt x="1711727" y="2282302"/>
                </a:lnTo>
                <a:lnTo>
                  <a:pt x="0" y="22823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2091576" y="632777"/>
            <a:ext cx="5167724" cy="4114800"/>
          </a:xfrm>
          <a:custGeom>
            <a:avLst/>
            <a:gdLst/>
            <a:ahLst/>
            <a:cxnLst/>
            <a:rect l="l" t="t" r="r" b="b"/>
            <a:pathLst>
              <a:path w="5167724" h="4114800">
                <a:moveTo>
                  <a:pt x="0" y="0"/>
                </a:moveTo>
                <a:lnTo>
                  <a:pt x="5167724" y="0"/>
                </a:lnTo>
                <a:lnTo>
                  <a:pt x="51677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1028700" y="781475"/>
            <a:ext cx="1880771" cy="2546878"/>
          </a:xfrm>
          <a:custGeom>
            <a:avLst/>
            <a:gdLst/>
            <a:ahLst/>
            <a:cxnLst/>
            <a:rect l="l" t="t" r="r" b="b"/>
            <a:pathLst>
              <a:path w="1880771" h="2546878">
                <a:moveTo>
                  <a:pt x="0" y="0"/>
                </a:moveTo>
                <a:lnTo>
                  <a:pt x="1880771" y="0"/>
                </a:lnTo>
                <a:lnTo>
                  <a:pt x="1880771" y="2546877"/>
                </a:lnTo>
                <a:lnTo>
                  <a:pt x="0" y="25468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9139238" y="4652327"/>
            <a:ext cx="952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7" name="TextBox 7"/>
          <p:cNvSpPr txBox="1"/>
          <p:nvPr/>
        </p:nvSpPr>
        <p:spPr>
          <a:xfrm>
            <a:off x="4479875" y="885825"/>
            <a:ext cx="9318724" cy="1276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499"/>
              </a:lnSpc>
              <a:spcBef>
                <a:spcPct val="0"/>
              </a:spcBef>
            </a:pPr>
            <a:r>
              <a:rPr lang="en-US" sz="7499">
                <a:solidFill>
                  <a:srgbClr val="000000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Our School Values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-1124716" y="5000625"/>
            <a:ext cx="13564537" cy="128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>
                <a:solidFill>
                  <a:srgbClr val="000000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Respect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838654" y="7091220"/>
            <a:ext cx="13564537" cy="128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>
                <a:solidFill>
                  <a:srgbClr val="000000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Kindness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838654" y="5000625"/>
            <a:ext cx="13564537" cy="128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>
                <a:solidFill>
                  <a:srgbClr val="000000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Honesty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-943614" y="7089371"/>
            <a:ext cx="13564537" cy="128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>
                <a:solidFill>
                  <a:srgbClr val="000000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Ambition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657552" y="2942272"/>
            <a:ext cx="6144121" cy="6959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39"/>
              </a:lnSpc>
              <a:spcBef>
                <a:spcPct val="0"/>
              </a:spcBef>
            </a:pPr>
            <a:r>
              <a:rPr lang="en-US" sz="4099">
                <a:solidFill>
                  <a:srgbClr val="000000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Be the Best You Can Be</a:t>
            </a:r>
          </a:p>
        </p:txBody>
      </p:sp>
    </p:spTree>
  </p:cSld>
  <p:clrMapOvr>
    <a:masterClrMapping/>
  </p:clrMapOvr>
  <p:transition spd="slow">
    <p:push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04171" y="599870"/>
            <a:ext cx="16155129" cy="9087260"/>
          </a:xfrm>
          <a:custGeom>
            <a:avLst/>
            <a:gdLst/>
            <a:ahLst/>
            <a:cxnLst/>
            <a:rect l="l" t="t" r="r" b="b"/>
            <a:pathLst>
              <a:path w="16155129" h="9087260">
                <a:moveTo>
                  <a:pt x="0" y="0"/>
                </a:moveTo>
                <a:lnTo>
                  <a:pt x="16155129" y="0"/>
                </a:lnTo>
                <a:lnTo>
                  <a:pt x="16155129" y="9087260"/>
                </a:lnTo>
                <a:lnTo>
                  <a:pt x="0" y="90872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8541411" y="5708569"/>
            <a:ext cx="8136919" cy="3549731"/>
          </a:xfrm>
          <a:custGeom>
            <a:avLst/>
            <a:gdLst/>
            <a:ahLst/>
            <a:cxnLst/>
            <a:rect l="l" t="t" r="r" b="b"/>
            <a:pathLst>
              <a:path w="8136919" h="3549731">
                <a:moveTo>
                  <a:pt x="0" y="0"/>
                </a:moveTo>
                <a:lnTo>
                  <a:pt x="8136919" y="0"/>
                </a:lnTo>
                <a:lnTo>
                  <a:pt x="8136919" y="3549731"/>
                </a:lnTo>
                <a:lnTo>
                  <a:pt x="0" y="35497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2960827" y="1527096"/>
            <a:ext cx="12441817" cy="3382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579"/>
              </a:lnSpc>
              <a:spcBef>
                <a:spcPct val="0"/>
              </a:spcBef>
            </a:pPr>
            <a:r>
              <a:rPr lang="en-US" sz="9699">
                <a:solidFill>
                  <a:srgbClr val="000000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Does anyone have any questions?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7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8EB7B2-37D8-EC18-579C-4B2FE88ED4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9C7637C-965F-B647-B1C9-AA6A3C68D104}"/>
              </a:ext>
            </a:extLst>
          </p:cNvPr>
          <p:cNvSpPr/>
          <p:nvPr/>
        </p:nvSpPr>
        <p:spPr>
          <a:xfrm>
            <a:off x="362255" y="391206"/>
            <a:ext cx="17228884" cy="9504588"/>
          </a:xfrm>
          <a:custGeom>
            <a:avLst/>
            <a:gdLst/>
            <a:ahLst/>
            <a:cxnLst/>
            <a:rect l="l" t="t" r="r" b="b"/>
            <a:pathLst>
              <a:path w="17228884" h="9504588">
                <a:moveTo>
                  <a:pt x="0" y="0"/>
                </a:moveTo>
                <a:lnTo>
                  <a:pt x="17228884" y="0"/>
                </a:lnTo>
                <a:lnTo>
                  <a:pt x="17228884" y="9504588"/>
                </a:lnTo>
                <a:lnTo>
                  <a:pt x="0" y="95045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1" b="-98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D4D4D079-1077-A0D4-9ECA-A7570152FA32}"/>
              </a:ext>
            </a:extLst>
          </p:cNvPr>
          <p:cNvSpPr/>
          <p:nvPr/>
        </p:nvSpPr>
        <p:spPr>
          <a:xfrm>
            <a:off x="696861" y="632777"/>
            <a:ext cx="1181100" cy="1466425"/>
          </a:xfrm>
          <a:custGeom>
            <a:avLst/>
            <a:gdLst/>
            <a:ahLst/>
            <a:cxnLst/>
            <a:rect l="l" t="t" r="r" b="b"/>
            <a:pathLst>
              <a:path w="1880771" h="2546878">
                <a:moveTo>
                  <a:pt x="0" y="0"/>
                </a:moveTo>
                <a:lnTo>
                  <a:pt x="1880771" y="0"/>
                </a:lnTo>
                <a:lnTo>
                  <a:pt x="1880771" y="2546877"/>
                </a:lnTo>
                <a:lnTo>
                  <a:pt x="0" y="25468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9C936C26-A559-F4DB-34DC-38666451F294}"/>
              </a:ext>
            </a:extLst>
          </p:cNvPr>
          <p:cNvSpPr txBox="1"/>
          <p:nvPr/>
        </p:nvSpPr>
        <p:spPr>
          <a:xfrm>
            <a:off x="9139238" y="4652327"/>
            <a:ext cx="952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6417FC68-C2CB-0944-8669-9D3A2D13BED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999063"/>
              </p:ext>
            </p:extLst>
          </p:nvPr>
        </p:nvGraphicFramePr>
        <p:xfrm>
          <a:off x="2174467" y="1010102"/>
          <a:ext cx="14018033" cy="84767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8877336" imgH="6304835" progId="Word.Document.12">
                  <p:embed/>
                </p:oleObj>
              </mc:Choice>
              <mc:Fallback>
                <p:oleObj name="Document" r:id="rId4" imgW="8877336" imgH="6304835" progId="Word.Document.12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DA76ED3F-0E4B-AA03-A327-212B6382C4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74467" y="1010102"/>
                        <a:ext cx="14018033" cy="84767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79590824"/>
      </p:ext>
    </p:extLst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7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038B0D-5ED7-AA69-4D1F-645547E588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11E67EC-4C1B-64E7-E965-B15690AFAB06}"/>
              </a:ext>
            </a:extLst>
          </p:cNvPr>
          <p:cNvSpPr/>
          <p:nvPr/>
        </p:nvSpPr>
        <p:spPr>
          <a:xfrm>
            <a:off x="362255" y="343580"/>
            <a:ext cx="17228884" cy="9504588"/>
          </a:xfrm>
          <a:custGeom>
            <a:avLst/>
            <a:gdLst/>
            <a:ahLst/>
            <a:cxnLst/>
            <a:rect l="l" t="t" r="r" b="b"/>
            <a:pathLst>
              <a:path w="17228884" h="9504588">
                <a:moveTo>
                  <a:pt x="0" y="0"/>
                </a:moveTo>
                <a:lnTo>
                  <a:pt x="17228884" y="0"/>
                </a:lnTo>
                <a:lnTo>
                  <a:pt x="17228884" y="9504588"/>
                </a:lnTo>
                <a:lnTo>
                  <a:pt x="0" y="95045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1" b="-981"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5FDDF5B2-3BDE-333C-80E2-3E39A3D4BF53}"/>
              </a:ext>
            </a:extLst>
          </p:cNvPr>
          <p:cNvSpPr/>
          <p:nvPr/>
        </p:nvSpPr>
        <p:spPr>
          <a:xfrm>
            <a:off x="696861" y="632777"/>
            <a:ext cx="1181100" cy="1466425"/>
          </a:xfrm>
          <a:custGeom>
            <a:avLst/>
            <a:gdLst/>
            <a:ahLst/>
            <a:cxnLst/>
            <a:rect l="l" t="t" r="r" b="b"/>
            <a:pathLst>
              <a:path w="1880771" h="2546878">
                <a:moveTo>
                  <a:pt x="0" y="0"/>
                </a:moveTo>
                <a:lnTo>
                  <a:pt x="1880771" y="0"/>
                </a:lnTo>
                <a:lnTo>
                  <a:pt x="1880771" y="2546877"/>
                </a:lnTo>
                <a:lnTo>
                  <a:pt x="0" y="25468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2E30BC79-AEC2-E6AA-5009-D8B4473DED2A}"/>
              </a:ext>
            </a:extLst>
          </p:cNvPr>
          <p:cNvSpPr txBox="1"/>
          <p:nvPr/>
        </p:nvSpPr>
        <p:spPr>
          <a:xfrm>
            <a:off x="9139238" y="4652327"/>
            <a:ext cx="952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2F8D42-0840-6F01-9D87-5B8BA4411242}"/>
              </a:ext>
            </a:extLst>
          </p:cNvPr>
          <p:cNvSpPr/>
          <p:nvPr/>
        </p:nvSpPr>
        <p:spPr>
          <a:xfrm>
            <a:off x="2057400" y="2018119"/>
            <a:ext cx="13596454" cy="720197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200" dirty="0">
                <a:latin typeface="Twinkl" panose="02000000000000000000" pitchFamily="2" charset="0"/>
              </a:rPr>
              <a:t>Mrs Moore</a:t>
            </a:r>
          </a:p>
          <a:p>
            <a:pPr algn="ctr"/>
            <a:endParaRPr lang="en-GB" sz="2200" dirty="0">
              <a:latin typeface="Twinkl" panose="02000000000000000000" pitchFamily="2" charset="0"/>
            </a:endParaRPr>
          </a:p>
          <a:p>
            <a:pPr algn="ctr"/>
            <a:r>
              <a:rPr lang="en-GB" sz="2200" dirty="0">
                <a:latin typeface="Twinkl" panose="02000000000000000000" pitchFamily="2" charset="0"/>
              </a:rPr>
              <a:t>Mrs G</a:t>
            </a:r>
          </a:p>
          <a:p>
            <a:pPr algn="ctr"/>
            <a:endParaRPr lang="en-GB" sz="2200" dirty="0">
              <a:latin typeface="Twinkl" panose="02000000000000000000" pitchFamily="2" charset="0"/>
            </a:endParaRPr>
          </a:p>
          <a:p>
            <a:pPr algn="ctr"/>
            <a:r>
              <a:rPr lang="en-GB" sz="2200" dirty="0">
                <a:latin typeface="Twinkl" panose="02000000000000000000" pitchFamily="2" charset="0"/>
              </a:rPr>
              <a:t>Mr Houston</a:t>
            </a:r>
          </a:p>
          <a:p>
            <a:pPr algn="ctr"/>
            <a:endParaRPr lang="en-GB" sz="2200" dirty="0">
              <a:latin typeface="Twinkl" panose="02000000000000000000" pitchFamily="2" charset="0"/>
            </a:endParaRPr>
          </a:p>
          <a:p>
            <a:pPr algn="ctr"/>
            <a:r>
              <a:rPr lang="en-GB" sz="2200" dirty="0">
                <a:latin typeface="Twinkl" panose="02000000000000000000" pitchFamily="2" charset="0"/>
              </a:rPr>
              <a:t>Mrs McKillop</a:t>
            </a:r>
          </a:p>
          <a:p>
            <a:pPr algn="ctr"/>
            <a:endParaRPr lang="en-GB" sz="2200" dirty="0">
              <a:latin typeface="Twinkl" panose="02000000000000000000" pitchFamily="2" charset="0"/>
            </a:endParaRPr>
          </a:p>
          <a:p>
            <a:pPr algn="ctr"/>
            <a:r>
              <a:rPr lang="en-GB" sz="2200" dirty="0">
                <a:latin typeface="Twinkl" panose="02000000000000000000" pitchFamily="2" charset="0"/>
              </a:rPr>
              <a:t>Mr Risk</a:t>
            </a:r>
          </a:p>
          <a:p>
            <a:pPr algn="ctr"/>
            <a:endParaRPr lang="en-GB" sz="2200" dirty="0">
              <a:latin typeface="Twinkl" panose="02000000000000000000" pitchFamily="2" charset="0"/>
            </a:endParaRPr>
          </a:p>
          <a:p>
            <a:pPr algn="ctr"/>
            <a:r>
              <a:rPr lang="en-GB" sz="2200" dirty="0">
                <a:latin typeface="Twinkl" panose="02000000000000000000" pitchFamily="2" charset="0"/>
              </a:rPr>
              <a:t>Teachers</a:t>
            </a:r>
          </a:p>
          <a:p>
            <a:pPr algn="ctr"/>
            <a:endParaRPr lang="en-GB" sz="2200" dirty="0">
              <a:latin typeface="Twinkl" panose="02000000000000000000" pitchFamily="2" charset="0"/>
            </a:endParaRPr>
          </a:p>
          <a:p>
            <a:pPr algn="ctr"/>
            <a:r>
              <a:rPr lang="en-GB" sz="2200" dirty="0">
                <a:latin typeface="Twinkl" panose="02000000000000000000" pitchFamily="2" charset="0"/>
              </a:rPr>
              <a:t>Dinner ladies</a:t>
            </a:r>
          </a:p>
          <a:p>
            <a:pPr algn="ctr"/>
            <a:endParaRPr lang="en-GB" sz="2200" dirty="0">
              <a:latin typeface="Twinkl" panose="02000000000000000000" pitchFamily="2" charset="0"/>
            </a:endParaRPr>
          </a:p>
          <a:p>
            <a:pPr algn="ctr"/>
            <a:r>
              <a:rPr lang="en-GB" sz="2200" dirty="0">
                <a:latin typeface="Twinkl" panose="02000000000000000000" pitchFamily="2" charset="0"/>
              </a:rPr>
              <a:t>Wellbeing Bees</a:t>
            </a:r>
          </a:p>
          <a:p>
            <a:pPr algn="ctr"/>
            <a:endParaRPr lang="en-GB" sz="2200" dirty="0">
              <a:latin typeface="Twinkl" panose="02000000000000000000" pitchFamily="2" charset="0"/>
            </a:endParaRPr>
          </a:p>
          <a:p>
            <a:pPr algn="ctr"/>
            <a:r>
              <a:rPr lang="en-GB" sz="2200" dirty="0">
                <a:latin typeface="Twinkl" panose="02000000000000000000" pitchFamily="2" charset="0"/>
              </a:rPr>
              <a:t>Buddies</a:t>
            </a:r>
          </a:p>
          <a:p>
            <a:pPr algn="ctr"/>
            <a:endParaRPr lang="en-GB" sz="2200" dirty="0">
              <a:latin typeface="Twinkl" panose="02000000000000000000" pitchFamily="2" charset="0"/>
            </a:endParaRPr>
          </a:p>
          <a:p>
            <a:pPr algn="ctr"/>
            <a:r>
              <a:rPr lang="en-GB" sz="2200" dirty="0">
                <a:latin typeface="Twinkl" panose="02000000000000000000" pitchFamily="2" charset="0"/>
              </a:rPr>
              <a:t>House and Vice Captains</a:t>
            </a:r>
          </a:p>
          <a:p>
            <a:pPr algn="ctr"/>
            <a:endParaRPr lang="en-GB" sz="2200" dirty="0">
              <a:latin typeface="Twinkl" panose="02000000000000000000" pitchFamily="2" charset="0"/>
            </a:endParaRPr>
          </a:p>
          <a:p>
            <a:pPr algn="ctr"/>
            <a:r>
              <a:rPr lang="en-GB" sz="2200" dirty="0">
                <a:latin typeface="Twinkl" panose="02000000000000000000" pitchFamily="2" charset="0"/>
              </a:rPr>
              <a:t>Everyone…</a:t>
            </a:r>
            <a:endParaRPr lang="en-GB" sz="2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winkl" panose="020000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3EC78C-8180-ECF3-575B-9BDD83ED69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88" y="7581900"/>
            <a:ext cx="1428823" cy="18542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9A5C0B-EF0A-7258-7FEC-E849AE42AB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87600" y="7581900"/>
            <a:ext cx="2090027" cy="2039051"/>
          </a:xfrm>
          <a:prstGeom prst="rect">
            <a:avLst/>
          </a:prstGeom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CECED6E3-88F7-035F-862D-485BFEBEA755}"/>
              </a:ext>
            </a:extLst>
          </p:cNvPr>
          <p:cNvSpPr txBox="1"/>
          <p:nvPr/>
        </p:nvSpPr>
        <p:spPr>
          <a:xfrm>
            <a:off x="1093349" y="482625"/>
            <a:ext cx="16110827" cy="11534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499"/>
              </a:lnSpc>
              <a:spcBef>
                <a:spcPct val="0"/>
              </a:spcBef>
            </a:pPr>
            <a:r>
              <a:rPr lang="en-US" sz="3800" dirty="0">
                <a:solidFill>
                  <a:srgbClr val="000000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Who helps in our playground and at breaks/lunch hall?</a:t>
            </a:r>
          </a:p>
        </p:txBody>
      </p:sp>
    </p:spTree>
    <p:extLst>
      <p:ext uri="{BB962C8B-B14F-4D97-AF65-F5344CB8AC3E}">
        <p14:creationId xmlns:p14="http://schemas.microsoft.com/office/powerpoint/2010/main" val="4078080053"/>
      </p:ext>
    </p:extLst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29558" y="391206"/>
            <a:ext cx="17228884" cy="9504588"/>
          </a:xfrm>
          <a:custGeom>
            <a:avLst/>
            <a:gdLst/>
            <a:ahLst/>
            <a:cxnLst/>
            <a:rect l="l" t="t" r="r" b="b"/>
            <a:pathLst>
              <a:path w="17228884" h="9504588">
                <a:moveTo>
                  <a:pt x="0" y="0"/>
                </a:moveTo>
                <a:lnTo>
                  <a:pt x="17228884" y="0"/>
                </a:lnTo>
                <a:lnTo>
                  <a:pt x="17228884" y="9504588"/>
                </a:lnTo>
                <a:lnTo>
                  <a:pt x="0" y="95045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1" b="-98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028700" y="6731869"/>
            <a:ext cx="2109116" cy="2815779"/>
          </a:xfrm>
          <a:custGeom>
            <a:avLst/>
            <a:gdLst/>
            <a:ahLst/>
            <a:cxnLst/>
            <a:rect l="l" t="t" r="r" b="b"/>
            <a:pathLst>
              <a:path w="2109116" h="2815779">
                <a:moveTo>
                  <a:pt x="0" y="0"/>
                </a:moveTo>
                <a:lnTo>
                  <a:pt x="2109116" y="0"/>
                </a:lnTo>
                <a:lnTo>
                  <a:pt x="2109116" y="2815779"/>
                </a:lnTo>
                <a:lnTo>
                  <a:pt x="0" y="28157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7193991" y="5643166"/>
            <a:ext cx="3900019" cy="3900019"/>
          </a:xfrm>
          <a:custGeom>
            <a:avLst/>
            <a:gdLst/>
            <a:ahLst/>
            <a:cxnLst/>
            <a:rect l="l" t="t" r="r" b="b"/>
            <a:pathLst>
              <a:path w="3900019" h="3900019">
                <a:moveTo>
                  <a:pt x="0" y="0"/>
                </a:moveTo>
                <a:lnTo>
                  <a:pt x="3900018" y="0"/>
                </a:lnTo>
                <a:lnTo>
                  <a:pt x="3900018" y="3900019"/>
                </a:lnTo>
                <a:lnTo>
                  <a:pt x="0" y="39000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13609500" y="6554376"/>
            <a:ext cx="3649800" cy="3170764"/>
          </a:xfrm>
          <a:custGeom>
            <a:avLst/>
            <a:gdLst/>
            <a:ahLst/>
            <a:cxnLst/>
            <a:rect l="l" t="t" r="r" b="b"/>
            <a:pathLst>
              <a:path w="3649800" h="3170764">
                <a:moveTo>
                  <a:pt x="0" y="0"/>
                </a:moveTo>
                <a:lnTo>
                  <a:pt x="3649800" y="0"/>
                </a:lnTo>
                <a:lnTo>
                  <a:pt x="3649800" y="3170764"/>
                </a:lnTo>
                <a:lnTo>
                  <a:pt x="0" y="31707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6120806" y="721894"/>
            <a:ext cx="6710065" cy="1111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99"/>
              </a:lnSpc>
              <a:spcBef>
                <a:spcPct val="0"/>
              </a:spcBef>
            </a:pPr>
            <a:r>
              <a:rPr lang="en-US" sz="6499" dirty="0">
                <a:solidFill>
                  <a:srgbClr val="000000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School Lunches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115360" y="2961560"/>
            <a:ext cx="14057280" cy="1471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8"/>
              </a:lnSpc>
              <a:spcBef>
                <a:spcPct val="0"/>
              </a:spcBef>
            </a:pPr>
            <a:r>
              <a:rPr lang="en-US" sz="4227">
                <a:solidFill>
                  <a:srgbClr val="000000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You can order lunches online or children can order their lunch in class in the morning.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193991" y="5095875"/>
            <a:ext cx="3900019" cy="405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000000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School Lunches Website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7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49B4A6-0852-B60D-5F28-BBE3D635B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79BAD44-1CB7-A1A0-2160-F9B2EB8F6FAC}"/>
              </a:ext>
            </a:extLst>
          </p:cNvPr>
          <p:cNvSpPr/>
          <p:nvPr/>
        </p:nvSpPr>
        <p:spPr>
          <a:xfrm>
            <a:off x="362255" y="391206"/>
            <a:ext cx="17228884" cy="9504588"/>
          </a:xfrm>
          <a:custGeom>
            <a:avLst/>
            <a:gdLst/>
            <a:ahLst/>
            <a:cxnLst/>
            <a:rect l="l" t="t" r="r" b="b"/>
            <a:pathLst>
              <a:path w="17228884" h="9504588">
                <a:moveTo>
                  <a:pt x="0" y="0"/>
                </a:moveTo>
                <a:lnTo>
                  <a:pt x="17228884" y="0"/>
                </a:lnTo>
                <a:lnTo>
                  <a:pt x="17228884" y="9504588"/>
                </a:lnTo>
                <a:lnTo>
                  <a:pt x="0" y="95045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1" b="-98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BE2B198A-18FE-88DF-8BE4-2C3797681B7F}"/>
              </a:ext>
            </a:extLst>
          </p:cNvPr>
          <p:cNvSpPr/>
          <p:nvPr/>
        </p:nvSpPr>
        <p:spPr>
          <a:xfrm>
            <a:off x="696861" y="632777"/>
            <a:ext cx="1181100" cy="1466425"/>
          </a:xfrm>
          <a:custGeom>
            <a:avLst/>
            <a:gdLst/>
            <a:ahLst/>
            <a:cxnLst/>
            <a:rect l="l" t="t" r="r" b="b"/>
            <a:pathLst>
              <a:path w="1880771" h="2546878">
                <a:moveTo>
                  <a:pt x="0" y="0"/>
                </a:moveTo>
                <a:lnTo>
                  <a:pt x="1880771" y="0"/>
                </a:lnTo>
                <a:lnTo>
                  <a:pt x="1880771" y="2546877"/>
                </a:lnTo>
                <a:lnTo>
                  <a:pt x="0" y="25468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C9A380E8-45CD-E492-6B06-FD2D18124FDD}"/>
              </a:ext>
            </a:extLst>
          </p:cNvPr>
          <p:cNvSpPr txBox="1"/>
          <p:nvPr/>
        </p:nvSpPr>
        <p:spPr>
          <a:xfrm>
            <a:off x="9139238" y="4652327"/>
            <a:ext cx="952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577A678B-FCC1-5B87-2F4A-8AA7C903D91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438661"/>
              </p:ext>
            </p:extLst>
          </p:nvPr>
        </p:nvGraphicFramePr>
        <p:xfrm>
          <a:off x="3124200" y="1327889"/>
          <a:ext cx="12239992" cy="80996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9793194" imgH="6641058" progId="Word.Document.12">
                  <p:embed/>
                </p:oleObj>
              </mc:Choice>
              <mc:Fallback>
                <p:oleObj name="Document" r:id="rId4" imgW="9793194" imgH="6641058" progId="Word.Document.1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85E25D8C-8A6D-1B76-5136-4D365B1A209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24200" y="1327889"/>
                        <a:ext cx="12239992" cy="80996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D16AD294-0CA0-1E15-3E36-E78C5D684D92}"/>
              </a:ext>
            </a:extLst>
          </p:cNvPr>
          <p:cNvSpPr txBox="1"/>
          <p:nvPr/>
        </p:nvSpPr>
        <p:spPr>
          <a:xfrm>
            <a:off x="1496225" y="769652"/>
            <a:ext cx="15967669" cy="11208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099"/>
              </a:lnSpc>
              <a:spcBef>
                <a:spcPct val="0"/>
              </a:spcBef>
            </a:pPr>
            <a:r>
              <a:rPr lang="en-US" sz="6499" dirty="0">
                <a:solidFill>
                  <a:srgbClr val="000000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Lunch Rota </a:t>
            </a:r>
            <a:r>
              <a:rPr lang="en-US" sz="5000" dirty="0">
                <a:solidFill>
                  <a:srgbClr val="000000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(September – November)</a:t>
            </a: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0518BAC1-9483-DA8B-8677-B39A57DDCB86}"/>
              </a:ext>
            </a:extLst>
          </p:cNvPr>
          <p:cNvSpPr/>
          <p:nvPr/>
        </p:nvSpPr>
        <p:spPr>
          <a:xfrm>
            <a:off x="897253" y="6611761"/>
            <a:ext cx="2109116" cy="2815779"/>
          </a:xfrm>
          <a:custGeom>
            <a:avLst/>
            <a:gdLst/>
            <a:ahLst/>
            <a:cxnLst/>
            <a:rect l="l" t="t" r="r" b="b"/>
            <a:pathLst>
              <a:path w="2109116" h="2815779">
                <a:moveTo>
                  <a:pt x="0" y="0"/>
                </a:moveTo>
                <a:lnTo>
                  <a:pt x="2109116" y="0"/>
                </a:lnTo>
                <a:lnTo>
                  <a:pt x="2109116" y="2815779"/>
                </a:lnTo>
                <a:lnTo>
                  <a:pt x="0" y="28157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050109"/>
      </p:ext>
    </p:extLst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29558" y="391206"/>
            <a:ext cx="17228884" cy="9504588"/>
          </a:xfrm>
          <a:custGeom>
            <a:avLst/>
            <a:gdLst/>
            <a:ahLst/>
            <a:cxnLst/>
            <a:rect l="l" t="t" r="r" b="b"/>
            <a:pathLst>
              <a:path w="17228884" h="9504588">
                <a:moveTo>
                  <a:pt x="0" y="0"/>
                </a:moveTo>
                <a:lnTo>
                  <a:pt x="17228884" y="0"/>
                </a:lnTo>
                <a:lnTo>
                  <a:pt x="17228884" y="9504588"/>
                </a:lnTo>
                <a:lnTo>
                  <a:pt x="0" y="95045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1" b="-98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7666039" y="721894"/>
            <a:ext cx="3619599" cy="1111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99"/>
              </a:lnSpc>
              <a:spcBef>
                <a:spcPct val="0"/>
              </a:spcBef>
            </a:pPr>
            <a:r>
              <a:rPr lang="en-US" sz="6499">
                <a:solidFill>
                  <a:srgbClr val="000000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PE Days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38200" y="2596514"/>
            <a:ext cx="16611600" cy="5088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979"/>
              </a:lnSpc>
            </a:pPr>
            <a:r>
              <a:rPr lang="en-US" sz="5699" dirty="0">
                <a:solidFill>
                  <a:srgbClr val="000000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Primary 5/6 PE days are: </a:t>
            </a:r>
          </a:p>
          <a:p>
            <a:pPr algn="ctr">
              <a:lnSpc>
                <a:spcPts val="7979"/>
              </a:lnSpc>
            </a:pPr>
            <a:r>
              <a:rPr lang="en-US" sz="5699" dirty="0">
                <a:solidFill>
                  <a:srgbClr val="000000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Monday and Wednesday </a:t>
            </a:r>
          </a:p>
          <a:p>
            <a:pPr algn="ctr">
              <a:lnSpc>
                <a:spcPts val="7979"/>
              </a:lnSpc>
            </a:pPr>
            <a:endParaRPr lang="en-US" sz="5699" dirty="0">
              <a:solidFill>
                <a:srgbClr val="000000"/>
              </a:solidFill>
              <a:latin typeface="Playwrite US Modern"/>
              <a:ea typeface="Playwrite US Modern"/>
              <a:cs typeface="Playwrite US Modern"/>
              <a:sym typeface="Playwrite US Modern"/>
            </a:endParaRPr>
          </a:p>
          <a:p>
            <a:pPr marL="0" lvl="0" indent="0" algn="ctr">
              <a:lnSpc>
                <a:spcPts val="7979"/>
              </a:lnSpc>
              <a:spcBef>
                <a:spcPct val="0"/>
              </a:spcBef>
            </a:pPr>
            <a:r>
              <a:rPr lang="en-US" sz="5300" dirty="0">
                <a:solidFill>
                  <a:srgbClr val="000000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Children should bring their PE kit on these days and a bottle of water.  </a:t>
            </a:r>
          </a:p>
        </p:txBody>
      </p:sp>
      <p:sp>
        <p:nvSpPr>
          <p:cNvPr id="5" name="Freeform 5"/>
          <p:cNvSpPr/>
          <p:nvPr/>
        </p:nvSpPr>
        <p:spPr>
          <a:xfrm>
            <a:off x="11029361" y="6805611"/>
            <a:ext cx="6229939" cy="3021521"/>
          </a:xfrm>
          <a:custGeom>
            <a:avLst/>
            <a:gdLst/>
            <a:ahLst/>
            <a:cxnLst/>
            <a:rect l="l" t="t" r="r" b="b"/>
            <a:pathLst>
              <a:path w="6229939" h="3021521">
                <a:moveTo>
                  <a:pt x="0" y="0"/>
                </a:moveTo>
                <a:lnTo>
                  <a:pt x="6229939" y="0"/>
                </a:lnTo>
                <a:lnTo>
                  <a:pt x="6229939" y="3021520"/>
                </a:lnTo>
                <a:lnTo>
                  <a:pt x="0" y="30215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028700" y="6805611"/>
            <a:ext cx="2109116" cy="2815779"/>
          </a:xfrm>
          <a:custGeom>
            <a:avLst/>
            <a:gdLst/>
            <a:ahLst/>
            <a:cxnLst/>
            <a:rect l="l" t="t" r="r" b="b"/>
            <a:pathLst>
              <a:path w="2109116" h="2815779">
                <a:moveTo>
                  <a:pt x="0" y="0"/>
                </a:moveTo>
                <a:lnTo>
                  <a:pt x="2109116" y="0"/>
                </a:lnTo>
                <a:lnTo>
                  <a:pt x="2109116" y="2815779"/>
                </a:lnTo>
                <a:lnTo>
                  <a:pt x="0" y="28157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7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325B98-73DA-B757-96F0-64E92904C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D4605E9-4A2B-6BF6-BC8E-02685B9AB149}"/>
              </a:ext>
            </a:extLst>
          </p:cNvPr>
          <p:cNvSpPr/>
          <p:nvPr/>
        </p:nvSpPr>
        <p:spPr>
          <a:xfrm>
            <a:off x="529558" y="391206"/>
            <a:ext cx="17228884" cy="9504588"/>
          </a:xfrm>
          <a:custGeom>
            <a:avLst/>
            <a:gdLst/>
            <a:ahLst/>
            <a:cxnLst/>
            <a:rect l="l" t="t" r="r" b="b"/>
            <a:pathLst>
              <a:path w="17228884" h="9504588">
                <a:moveTo>
                  <a:pt x="0" y="0"/>
                </a:moveTo>
                <a:lnTo>
                  <a:pt x="17228884" y="0"/>
                </a:lnTo>
                <a:lnTo>
                  <a:pt x="17228884" y="9504588"/>
                </a:lnTo>
                <a:lnTo>
                  <a:pt x="0" y="95045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1" b="-98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79A7EE6D-9FA3-CDA7-9313-278E85CFCD95}"/>
              </a:ext>
            </a:extLst>
          </p:cNvPr>
          <p:cNvSpPr txBox="1"/>
          <p:nvPr/>
        </p:nvSpPr>
        <p:spPr>
          <a:xfrm>
            <a:off x="5524500" y="906236"/>
            <a:ext cx="7239000" cy="11208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099"/>
              </a:lnSpc>
              <a:spcBef>
                <a:spcPct val="0"/>
              </a:spcBef>
            </a:pPr>
            <a:r>
              <a:rPr lang="en-US" sz="6499" dirty="0">
                <a:solidFill>
                  <a:srgbClr val="000000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Music Lessons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BE81A865-2623-89ED-6CE3-109F5576D0CD}"/>
              </a:ext>
            </a:extLst>
          </p:cNvPr>
          <p:cNvSpPr txBox="1"/>
          <p:nvPr/>
        </p:nvSpPr>
        <p:spPr>
          <a:xfrm>
            <a:off x="-152400" y="3276234"/>
            <a:ext cx="18288000" cy="5088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9"/>
              </a:lnSpc>
            </a:pPr>
            <a:r>
              <a:rPr lang="en-US" sz="5699" dirty="0">
                <a:solidFill>
                  <a:srgbClr val="000000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Chanter – Tuesday (Mr. Armstrong)</a:t>
            </a:r>
          </a:p>
          <a:p>
            <a:pPr algn="ctr">
              <a:lnSpc>
                <a:spcPts val="7979"/>
              </a:lnSpc>
            </a:pPr>
            <a:endParaRPr lang="en-US" sz="5699" dirty="0">
              <a:solidFill>
                <a:srgbClr val="000000"/>
              </a:solidFill>
              <a:latin typeface="Playwrite US Modern"/>
              <a:ea typeface="Playwrite US Modern"/>
              <a:cs typeface="Playwrite US Modern"/>
              <a:sym typeface="Playwrite US Modern"/>
            </a:endParaRPr>
          </a:p>
          <a:p>
            <a:pPr algn="ctr">
              <a:lnSpc>
                <a:spcPts val="7979"/>
              </a:lnSpc>
            </a:pPr>
            <a:r>
              <a:rPr lang="en-US" sz="5699" dirty="0">
                <a:solidFill>
                  <a:srgbClr val="000000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Brass – Friday (Mr. Wylie)</a:t>
            </a:r>
          </a:p>
          <a:p>
            <a:pPr algn="ctr">
              <a:lnSpc>
                <a:spcPts val="7979"/>
              </a:lnSpc>
            </a:pPr>
            <a:endParaRPr lang="en-US" sz="5699" dirty="0">
              <a:solidFill>
                <a:srgbClr val="000000"/>
              </a:solidFill>
              <a:latin typeface="Playwrite US Modern"/>
              <a:ea typeface="Playwrite US Modern"/>
              <a:cs typeface="Playwrite US Modern"/>
              <a:sym typeface="Playwrite US Modern"/>
            </a:endParaRPr>
          </a:p>
          <a:p>
            <a:pPr algn="ctr">
              <a:lnSpc>
                <a:spcPts val="7979"/>
              </a:lnSpc>
            </a:pPr>
            <a:endParaRPr lang="en-US" sz="5699" dirty="0">
              <a:solidFill>
                <a:srgbClr val="000000"/>
              </a:solidFill>
              <a:latin typeface="Playwrite US Modern"/>
              <a:ea typeface="Playwrite US Modern"/>
              <a:cs typeface="Playwrite US Modern"/>
              <a:sym typeface="Playwrite US Modern"/>
            </a:endParaRPr>
          </a:p>
        </p:txBody>
      </p:sp>
      <p:pic>
        <p:nvPicPr>
          <p:cNvPr id="8" name="Picture 7" descr="A purple sign with white text&#10;&#10;AI-generated content may be incorrect.">
            <a:extLst>
              <a:ext uri="{FF2B5EF4-FFF2-40B4-BE49-F238E27FC236}">
                <a16:creationId xmlns:a16="http://schemas.microsoft.com/office/drawing/2014/main" id="{B9AFACCB-5E1F-2DDC-A237-EED163C8E1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6896100"/>
            <a:ext cx="1898685" cy="2537494"/>
          </a:xfrm>
          <a:prstGeom prst="rect">
            <a:avLst/>
          </a:prstGeom>
        </p:spPr>
      </p:pic>
      <p:pic>
        <p:nvPicPr>
          <p:cNvPr id="1028" name="Picture 4" descr="Instrument clipart Images - Free Download on Freepik">
            <a:extLst>
              <a:ext uri="{FF2B5EF4-FFF2-40B4-BE49-F238E27FC236}">
                <a16:creationId xmlns:a16="http://schemas.microsoft.com/office/drawing/2014/main" id="{F34A3DC7-5F8C-6BE1-BF87-4E805762C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3400" y="6585446"/>
            <a:ext cx="5038268" cy="2795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0405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29558" y="431209"/>
            <a:ext cx="17228884" cy="9504588"/>
          </a:xfrm>
          <a:custGeom>
            <a:avLst/>
            <a:gdLst/>
            <a:ahLst/>
            <a:cxnLst/>
            <a:rect l="l" t="t" r="r" b="b"/>
            <a:pathLst>
              <a:path w="17228884" h="9504588">
                <a:moveTo>
                  <a:pt x="0" y="0"/>
                </a:moveTo>
                <a:lnTo>
                  <a:pt x="17228884" y="0"/>
                </a:lnTo>
                <a:lnTo>
                  <a:pt x="17228884" y="9504587"/>
                </a:lnTo>
                <a:lnTo>
                  <a:pt x="0" y="95045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1" b="-98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028700" y="664917"/>
            <a:ext cx="2946086" cy="3711604"/>
          </a:xfrm>
          <a:custGeom>
            <a:avLst/>
            <a:gdLst/>
            <a:ahLst/>
            <a:cxnLst/>
            <a:rect l="l" t="t" r="r" b="b"/>
            <a:pathLst>
              <a:path w="2946086" h="3711604">
                <a:moveTo>
                  <a:pt x="0" y="0"/>
                </a:moveTo>
                <a:lnTo>
                  <a:pt x="2946086" y="0"/>
                </a:lnTo>
                <a:lnTo>
                  <a:pt x="2946086" y="3711604"/>
                </a:lnTo>
                <a:lnTo>
                  <a:pt x="0" y="37116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4146156" y="3116215"/>
            <a:ext cx="8508890" cy="4730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559"/>
              </a:lnSpc>
              <a:spcBef>
                <a:spcPct val="0"/>
              </a:spcBef>
            </a:pPr>
            <a:r>
              <a:rPr lang="en-US" sz="5399">
                <a:solidFill>
                  <a:srgbClr val="000000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Keep up to date with our learning across the curriculum and achievements by looking at our class blog.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639520" y="912526"/>
            <a:ext cx="5008959" cy="1276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499"/>
              </a:lnSpc>
              <a:spcBef>
                <a:spcPct val="0"/>
              </a:spcBef>
            </a:pPr>
            <a:r>
              <a:rPr lang="en-US" sz="7499">
                <a:solidFill>
                  <a:srgbClr val="000000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Class Blog</a:t>
            </a:r>
          </a:p>
        </p:txBody>
      </p:sp>
      <p:sp>
        <p:nvSpPr>
          <p:cNvPr id="6" name="Freeform 6"/>
          <p:cNvSpPr/>
          <p:nvPr/>
        </p:nvSpPr>
        <p:spPr>
          <a:xfrm>
            <a:off x="1028700" y="6224193"/>
            <a:ext cx="2442605" cy="3244280"/>
          </a:xfrm>
          <a:custGeom>
            <a:avLst/>
            <a:gdLst/>
            <a:ahLst/>
            <a:cxnLst/>
            <a:rect l="l" t="t" r="r" b="b"/>
            <a:pathLst>
              <a:path w="2442605" h="3244280">
                <a:moveTo>
                  <a:pt x="0" y="0"/>
                </a:moveTo>
                <a:lnTo>
                  <a:pt x="2442605" y="0"/>
                </a:lnTo>
                <a:lnTo>
                  <a:pt x="2442605" y="3244281"/>
                </a:lnTo>
                <a:lnTo>
                  <a:pt x="0" y="32442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12655046" y="5143500"/>
            <a:ext cx="4604254" cy="4604254"/>
          </a:xfrm>
          <a:custGeom>
            <a:avLst/>
            <a:gdLst/>
            <a:ahLst/>
            <a:cxnLst/>
            <a:rect l="l" t="t" r="r" b="b"/>
            <a:pathLst>
              <a:path w="4604254" h="4604254">
                <a:moveTo>
                  <a:pt x="0" y="0"/>
                </a:moveTo>
                <a:lnTo>
                  <a:pt x="4604254" y="0"/>
                </a:lnTo>
                <a:lnTo>
                  <a:pt x="4604254" y="4604254"/>
                </a:lnTo>
                <a:lnTo>
                  <a:pt x="0" y="46042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399</Words>
  <Application>Microsoft Office PowerPoint</Application>
  <PresentationFormat>Custom</PresentationFormat>
  <Paragraphs>92</Paragraphs>
  <Slides>20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Twinkl</vt:lpstr>
      <vt:lpstr>Playwrite US Modern</vt:lpstr>
      <vt:lpstr>Arial</vt:lpstr>
      <vt:lpstr>Calibri</vt:lpstr>
      <vt:lpstr>Blueberry</vt:lpstr>
      <vt:lpstr>Aptos</vt:lpstr>
      <vt:lpstr>Office Theme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 P5/6</dc:title>
  <dc:creator>FenwPrCunninghamE</dc:creator>
  <cp:lastModifiedBy>Miss Cunningham</cp:lastModifiedBy>
  <cp:revision>22</cp:revision>
  <dcterms:created xsi:type="dcterms:W3CDTF">2006-08-16T00:00:00Z</dcterms:created>
  <dcterms:modified xsi:type="dcterms:W3CDTF">2025-09-03T10:06:58Z</dcterms:modified>
  <dc:identifier>DAGwgnTyDeE</dc:identifier>
</cp:coreProperties>
</file>