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sldIdLst>
    <p:sldId id="256" r:id="rId5"/>
    <p:sldId id="280" r:id="rId6"/>
    <p:sldId id="276" r:id="rId7"/>
    <p:sldId id="289" r:id="rId8"/>
    <p:sldId id="285" r:id="rId9"/>
    <p:sldId id="291" r:id="rId10"/>
    <p:sldId id="288" r:id="rId11"/>
    <p:sldId id="292" r:id="rId12"/>
    <p:sldId id="290" r:id="rId13"/>
    <p:sldId id="293" r:id="rId14"/>
    <p:sldId id="295" r:id="rId15"/>
    <p:sldId id="287" r:id="rId16"/>
    <p:sldId id="294" r:id="rId17"/>
    <p:sldId id="278" r:id="rId18"/>
    <p:sldId id="282" r:id="rId19"/>
    <p:sldId id="2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09" autoAdjust="0"/>
    <p:restoredTop sz="94706" autoAdjust="0"/>
  </p:normalViewPr>
  <p:slideViewPr>
    <p:cSldViewPr snapToGrid="0">
      <p:cViewPr>
        <p:scale>
          <a:sx n="57" d="100"/>
          <a:sy n="57" d="100"/>
        </p:scale>
        <p:origin x="73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6BD05B-C390-42E5-8435-8107B2AE2775}" type="datetimeFigureOut">
              <a:rPr lang="en-GB" smtClean="0"/>
              <a:t>03/09/2026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EB05D0-5D9B-4CD8-950E-1CA7D04C14EE}" type="slidenum">
              <a:rPr lang="en-GB" smtClean="0"/>
              <a:t>‹#›</a:t>
            </a:fld>
            <a:endParaRPr lang="en-GB"/>
          </a:p>
        </p:txBody>
      </p:sp>
    </p:spTree>
    <p:extLst>
      <p:ext uri="{BB962C8B-B14F-4D97-AF65-F5344CB8AC3E}">
        <p14:creationId xmlns:p14="http://schemas.microsoft.com/office/powerpoint/2010/main" val="2225615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whole school excellent lesson graphic reflects the consistent approaches we want to see in all classes. This also includes our values which we want the children to live everyday. However, the children have taken this further by personalising it to their own classes and their individual learning styles. This tells us how they see their learning and what we can do to help them reach their potential.</a:t>
            </a:r>
          </a:p>
        </p:txBody>
      </p:sp>
      <p:sp>
        <p:nvSpPr>
          <p:cNvPr id="4" name="Slide Number Placeholder 3"/>
          <p:cNvSpPr>
            <a:spLocks noGrp="1"/>
          </p:cNvSpPr>
          <p:nvPr>
            <p:ph type="sldNum" sz="quarter" idx="5"/>
          </p:nvPr>
        </p:nvSpPr>
        <p:spPr/>
        <p:txBody>
          <a:bodyPr/>
          <a:lstStyle/>
          <a:p>
            <a:fld id="{52EB05D0-5D9B-4CD8-950E-1CA7D04C14EE}" type="slidenum">
              <a:rPr lang="en-GB" smtClean="0"/>
              <a:t>14</a:t>
            </a:fld>
            <a:endParaRPr lang="en-GB"/>
          </a:p>
        </p:txBody>
      </p:sp>
    </p:spTree>
    <p:extLst>
      <p:ext uri="{BB962C8B-B14F-4D97-AF65-F5344CB8AC3E}">
        <p14:creationId xmlns:p14="http://schemas.microsoft.com/office/powerpoint/2010/main" val="3314328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EB05D0-5D9B-4CD8-950E-1CA7D04C14EE}" type="slidenum">
              <a:rPr lang="en-GB" smtClean="0"/>
              <a:t>16</a:t>
            </a:fld>
            <a:endParaRPr lang="en-GB"/>
          </a:p>
        </p:txBody>
      </p:sp>
    </p:spTree>
    <p:extLst>
      <p:ext uri="{BB962C8B-B14F-4D97-AF65-F5344CB8AC3E}">
        <p14:creationId xmlns:p14="http://schemas.microsoft.com/office/powerpoint/2010/main" val="2695985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AE806F-265A-42FD-9166-233C48FBFFD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3D5684-1766-4CEA-9E73-666EC58884AD}" type="slidenum">
              <a:rPr lang="en-GB" smtClean="0"/>
              <a:t>‹#›</a:t>
            </a:fld>
            <a:endParaRPr lang="en-GB"/>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2443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AE806F-265A-42FD-9166-233C48FBFFD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3D5684-1766-4CEA-9E73-666EC58884AD}" type="slidenum">
              <a:rPr lang="en-GB" smtClean="0"/>
              <a:t>‹#›</a:t>
            </a:fld>
            <a:endParaRPr lang="en-GB"/>
          </a:p>
        </p:txBody>
      </p:sp>
    </p:spTree>
    <p:extLst>
      <p:ext uri="{BB962C8B-B14F-4D97-AF65-F5344CB8AC3E}">
        <p14:creationId xmlns:p14="http://schemas.microsoft.com/office/powerpoint/2010/main" val="2489758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AE806F-265A-42FD-9166-233C48FBFFD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3D5684-1766-4CEA-9E73-666EC58884AD}" type="slidenum">
              <a:rPr lang="en-GB" smtClean="0"/>
              <a:t>‹#›</a:t>
            </a:fld>
            <a:endParaRPr lang="en-GB"/>
          </a:p>
        </p:txBody>
      </p:sp>
    </p:spTree>
    <p:extLst>
      <p:ext uri="{BB962C8B-B14F-4D97-AF65-F5344CB8AC3E}">
        <p14:creationId xmlns:p14="http://schemas.microsoft.com/office/powerpoint/2010/main" val="3691299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AE806F-265A-42FD-9166-233C48FBFFD9}"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3D5684-1766-4CEA-9E73-666EC58884AD}" type="slidenum">
              <a:rPr lang="en-GB" smtClean="0"/>
              <a:t>‹#›</a:t>
            </a:fld>
            <a:endParaRPr lang="en-GB"/>
          </a:p>
        </p:txBody>
      </p:sp>
    </p:spTree>
    <p:extLst>
      <p:ext uri="{BB962C8B-B14F-4D97-AF65-F5344CB8AC3E}">
        <p14:creationId xmlns:p14="http://schemas.microsoft.com/office/powerpoint/2010/main" val="2266638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AE806F-265A-42FD-9166-233C48FBFFD9}" type="datetimeFigureOut">
              <a:rPr lang="en-GB" smtClean="0"/>
              <a:t>03/09/2026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53D5684-1766-4CEA-9E73-666EC58884AD}" type="slidenum">
              <a:rPr lang="en-GB" smtClean="0"/>
              <a:t>‹#›</a:t>
            </a:fld>
            <a:endParaRPr lang="en-GB"/>
          </a:p>
        </p:txBody>
      </p:sp>
    </p:spTree>
    <p:extLst>
      <p:ext uri="{BB962C8B-B14F-4D97-AF65-F5344CB8AC3E}">
        <p14:creationId xmlns:p14="http://schemas.microsoft.com/office/powerpoint/2010/main" val="3532439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AE806F-265A-42FD-9166-233C48FBFFD9}" type="datetimeFigureOut">
              <a:rPr lang="en-GB" smtClean="0"/>
              <a:t>03/09/2026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53D5684-1766-4CEA-9E73-666EC58884AD}" type="slidenum">
              <a:rPr lang="en-GB" smtClean="0"/>
              <a:t>‹#›</a:t>
            </a:fld>
            <a:endParaRPr lang="en-GB"/>
          </a:p>
        </p:txBody>
      </p:sp>
    </p:spTree>
    <p:extLst>
      <p:ext uri="{BB962C8B-B14F-4D97-AF65-F5344CB8AC3E}">
        <p14:creationId xmlns:p14="http://schemas.microsoft.com/office/powerpoint/2010/main" val="2603577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AE806F-265A-42FD-9166-233C48FBFFD9}" type="datetimeFigureOut">
              <a:rPr lang="en-GB" smtClean="0"/>
              <a:t>03/09/2026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53D5684-1766-4CEA-9E73-666EC58884AD}" type="slidenum">
              <a:rPr lang="en-GB" smtClean="0"/>
              <a:t>‹#›</a:t>
            </a:fld>
            <a:endParaRPr lang="en-GB"/>
          </a:p>
        </p:txBody>
      </p:sp>
    </p:spTree>
    <p:extLst>
      <p:ext uri="{BB962C8B-B14F-4D97-AF65-F5344CB8AC3E}">
        <p14:creationId xmlns:p14="http://schemas.microsoft.com/office/powerpoint/2010/main" val="1114998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AE806F-265A-42FD-9166-233C48FBFFD9}"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3D5684-1766-4CEA-9E73-666EC58884AD}" type="slidenum">
              <a:rPr lang="en-GB" smtClean="0"/>
              <a:t>‹#›</a:t>
            </a:fld>
            <a:endParaRPr lang="en-GB"/>
          </a:p>
        </p:txBody>
      </p:sp>
    </p:spTree>
    <p:extLst>
      <p:ext uri="{BB962C8B-B14F-4D97-AF65-F5344CB8AC3E}">
        <p14:creationId xmlns:p14="http://schemas.microsoft.com/office/powerpoint/2010/main" val="380881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AE806F-265A-42FD-9166-233C48FBFFD9}"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3D5684-1766-4CEA-9E73-666EC58884AD}" type="slidenum">
              <a:rPr lang="en-GB" smtClean="0"/>
              <a:t>‹#›</a:t>
            </a:fld>
            <a:endParaRPr lang="en-GB"/>
          </a:p>
        </p:txBody>
      </p:sp>
    </p:spTree>
    <p:extLst>
      <p:ext uri="{BB962C8B-B14F-4D97-AF65-F5344CB8AC3E}">
        <p14:creationId xmlns:p14="http://schemas.microsoft.com/office/powerpoint/2010/main" val="1937672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1CAE806F-265A-42FD-9166-233C48FBFFD9}" type="datetimeFigureOut">
              <a:rPr lang="en-GB" smtClean="0"/>
              <a:t>03/09/2026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53D5684-1766-4CEA-9E73-666EC58884AD}" type="slidenum">
              <a:rPr lang="en-GB" smtClean="0"/>
              <a:t>‹#›</a:t>
            </a:fld>
            <a:endParaRPr lang="en-GB"/>
          </a:p>
        </p:txBody>
      </p:sp>
    </p:spTree>
    <p:extLst>
      <p:ext uri="{BB962C8B-B14F-4D97-AF65-F5344CB8AC3E}">
        <p14:creationId xmlns:p14="http://schemas.microsoft.com/office/powerpoint/2010/main" val="2051909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AE806F-265A-42FD-9166-233C48FBFFD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3D5684-1766-4CEA-9E73-666EC58884AD}" type="slidenum">
              <a:rPr lang="en-GB" smtClean="0"/>
              <a:t>‹#›</a:t>
            </a:fld>
            <a:endParaRPr lang="en-GB"/>
          </a:p>
        </p:txBody>
      </p:sp>
    </p:spTree>
    <p:extLst>
      <p:ext uri="{BB962C8B-B14F-4D97-AF65-F5344CB8AC3E}">
        <p14:creationId xmlns:p14="http://schemas.microsoft.com/office/powerpoint/2010/main" val="1789014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AE806F-265A-42FD-9166-233C48FBFFD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3D5684-1766-4CEA-9E73-666EC58884AD}" type="slidenum">
              <a:rPr lang="en-GB" smtClean="0"/>
              <a:t>‹#›</a:t>
            </a:fld>
            <a:endParaRPr lang="en-GB"/>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2118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AE806F-265A-42FD-9166-233C48FBFFD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3D5684-1766-4CEA-9E73-666EC58884AD}" type="slidenum">
              <a:rPr lang="en-GB" smtClean="0"/>
              <a:t>‹#›</a:t>
            </a:fld>
            <a:endParaRPr lang="en-GB"/>
          </a:p>
        </p:txBody>
      </p:sp>
    </p:spTree>
    <p:extLst>
      <p:ext uri="{BB962C8B-B14F-4D97-AF65-F5344CB8AC3E}">
        <p14:creationId xmlns:p14="http://schemas.microsoft.com/office/powerpoint/2010/main" val="25589420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AE806F-265A-42FD-9166-233C48FBFFD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3D5684-1766-4CEA-9E73-666EC58884AD}" type="slidenum">
              <a:rPr lang="en-GB" smtClean="0"/>
              <a:t>‹#›</a:t>
            </a:fld>
            <a:endParaRPr lang="en-GB"/>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6178635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AE806F-265A-42FD-9166-233C48FBFFD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3D5684-1766-4CEA-9E73-666EC58884AD}" type="slidenum">
              <a:rPr lang="en-GB" smtClean="0"/>
              <a:t>‹#›</a:t>
            </a:fld>
            <a:endParaRPr lang="en-GB"/>
          </a:p>
        </p:txBody>
      </p:sp>
    </p:spTree>
    <p:extLst>
      <p:ext uri="{BB962C8B-B14F-4D97-AF65-F5344CB8AC3E}">
        <p14:creationId xmlns:p14="http://schemas.microsoft.com/office/powerpoint/2010/main" val="460172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AE806F-265A-42FD-9166-233C48FBFFD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3D5684-1766-4CEA-9E73-666EC58884AD}" type="slidenum">
              <a:rPr lang="en-GB" smtClean="0"/>
              <a:t>‹#›</a:t>
            </a:fld>
            <a:endParaRPr lang="en-GB"/>
          </a:p>
        </p:txBody>
      </p:sp>
    </p:spTree>
    <p:extLst>
      <p:ext uri="{BB962C8B-B14F-4D97-AF65-F5344CB8AC3E}">
        <p14:creationId xmlns:p14="http://schemas.microsoft.com/office/powerpoint/2010/main" val="1557683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AE806F-265A-42FD-9166-233C48FBFFD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3D5684-1766-4CEA-9E73-666EC58884AD}" type="slidenum">
              <a:rPr lang="en-GB" smtClean="0"/>
              <a:t>‹#›</a:t>
            </a:fld>
            <a:endParaRPr lang="en-GB"/>
          </a:p>
        </p:txBody>
      </p:sp>
    </p:spTree>
    <p:extLst>
      <p:ext uri="{BB962C8B-B14F-4D97-AF65-F5344CB8AC3E}">
        <p14:creationId xmlns:p14="http://schemas.microsoft.com/office/powerpoint/2010/main" val="3312149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CAE806F-265A-42FD-9166-233C48FBFFD9}" type="datetimeFigureOut">
              <a:rPr lang="en-GB" smtClean="0"/>
              <a:t>03/09/2026</a:t>
            </a:fld>
            <a:endParaRPr lang="en-GB"/>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C53D5684-1766-4CEA-9E73-666EC58884AD}" type="slidenum">
              <a:rPr lang="en-GB" smtClean="0"/>
              <a:t>‹#›</a:t>
            </a:fld>
            <a:endParaRPr lang="en-GB"/>
          </a:p>
        </p:txBody>
      </p:sp>
    </p:spTree>
    <p:extLst>
      <p:ext uri="{BB962C8B-B14F-4D97-AF65-F5344CB8AC3E}">
        <p14:creationId xmlns:p14="http://schemas.microsoft.com/office/powerpoint/2010/main" val="330451947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91050" y="2716886"/>
            <a:ext cx="11209899" cy="764579"/>
          </a:xfrm>
          <a:solidFill>
            <a:srgbClr val="FFC000"/>
          </a:solidFill>
          <a:ln w="28575">
            <a:solidFill>
              <a:schemeClr val="bg1"/>
            </a:solidFill>
          </a:ln>
        </p:spPr>
        <p:txBody>
          <a:bodyPr>
            <a:normAutofit fontScale="92500"/>
          </a:bodyPr>
          <a:lstStyle/>
          <a:p>
            <a:r>
              <a:rPr lang="en-GB"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Bradley Hand ITC" panose="03070402050302030203" pitchFamily="66" charset="0"/>
              </a:rPr>
              <a:t> Kindness	   Ambition      Respect      Honesty</a:t>
            </a:r>
          </a:p>
        </p:txBody>
      </p:sp>
      <p:pic>
        <p:nvPicPr>
          <p:cNvPr id="6" name="Picture 5" descr="C:\Users\HOUSTONJ5\AppData\Local\Microsoft\Windows\INetCache\Content.MSO\817D559F.tmp"/>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474" y="724469"/>
            <a:ext cx="870327" cy="990601"/>
          </a:xfrm>
          <a:prstGeom prst="rect">
            <a:avLst/>
          </a:prstGeom>
          <a:solidFill>
            <a:srgbClr val="FFFF00"/>
          </a:solidFill>
          <a:ln w="38100">
            <a:solidFill>
              <a:schemeClr val="tx1"/>
            </a:solidFill>
          </a:ln>
        </p:spPr>
      </p:pic>
      <p:pic>
        <p:nvPicPr>
          <p:cNvPr id="7" name="Picture 6" descr="C:\Users\HOUSTONJ5\Desktop\School Logos &amp; Artwork\Fenwick ECC logo.png"/>
          <p:cNvPicPr/>
          <p:nvPr/>
        </p:nvPicPr>
        <p:blipFill>
          <a:blip r:embed="rId3" cstate="print">
            <a:extLst>
              <a:ext uri="{BEBA8EAE-BF5A-486C-A8C5-ECC9F3942E4B}">
                <a14:imgProps xmlns:a14="http://schemas.microsoft.com/office/drawing/2010/main">
                  <a14:imgLayer r:embed="rId4">
                    <a14:imgEffect>
                      <a14:artisticPhotocopy/>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1003199" y="785851"/>
            <a:ext cx="870326" cy="990600"/>
          </a:xfrm>
          <a:prstGeom prst="rect">
            <a:avLst/>
          </a:prstGeom>
          <a:noFill/>
          <a:ln w="38100">
            <a:solidFill>
              <a:schemeClr val="tx1"/>
            </a:solidFill>
          </a:ln>
        </p:spPr>
      </p:pic>
      <p:pic>
        <p:nvPicPr>
          <p:cNvPr id="8" name="Picture 7"/>
          <p:cNvPicPr>
            <a:picLocks noChangeAspect="1"/>
          </p:cNvPicPr>
          <p:nvPr/>
        </p:nvPicPr>
        <p:blipFill>
          <a:blip r:embed="rId5"/>
          <a:stretch>
            <a:fillRect/>
          </a:stretch>
        </p:blipFill>
        <p:spPr>
          <a:xfrm>
            <a:off x="9728389" y="4358922"/>
            <a:ext cx="1182483" cy="1153642"/>
          </a:xfrm>
          <a:prstGeom prst="rect">
            <a:avLst/>
          </a:prstGeom>
          <a:ln w="38100">
            <a:solidFill>
              <a:schemeClr val="bg1"/>
            </a:solidFill>
          </a:ln>
        </p:spPr>
      </p:pic>
      <p:pic>
        <p:nvPicPr>
          <p:cNvPr id="4" name="Picture 3">
            <a:extLst>
              <a:ext uri="{FF2B5EF4-FFF2-40B4-BE49-F238E27FC236}">
                <a16:creationId xmlns:a16="http://schemas.microsoft.com/office/drawing/2014/main" id="{7918AD0E-52EB-F33F-3221-B227DC5CFD8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556358" y="4059102"/>
            <a:ext cx="1027686" cy="1390484"/>
          </a:xfrm>
          <a:prstGeom prst="rect">
            <a:avLst/>
          </a:prstGeom>
          <a:noFill/>
          <a:ln w="38100">
            <a:solidFill>
              <a:schemeClr val="bg1"/>
            </a:solidFill>
          </a:ln>
        </p:spPr>
      </p:pic>
      <p:sp>
        <p:nvSpPr>
          <p:cNvPr id="12" name="TextBox 11">
            <a:extLst>
              <a:ext uri="{FF2B5EF4-FFF2-40B4-BE49-F238E27FC236}">
                <a16:creationId xmlns:a16="http://schemas.microsoft.com/office/drawing/2014/main" id="{D2285BC4-3128-56BC-D06A-C0BE0CDB5D56}"/>
              </a:ext>
            </a:extLst>
          </p:cNvPr>
          <p:cNvSpPr txBox="1"/>
          <p:nvPr/>
        </p:nvSpPr>
        <p:spPr>
          <a:xfrm>
            <a:off x="1480457" y="404162"/>
            <a:ext cx="9231086" cy="1631216"/>
          </a:xfrm>
          <a:prstGeom prst="rect">
            <a:avLst/>
          </a:prstGeom>
          <a:noFill/>
          <a:ln w="57150">
            <a:solidFill>
              <a:schemeClr val="bg1"/>
            </a:solidFill>
          </a:ln>
        </p:spPr>
        <p:txBody>
          <a:bodyPr wrap="square" rtlCol="0">
            <a:spAutoFit/>
          </a:bodyPr>
          <a:lstStyle/>
          <a:p>
            <a:pPr algn="ctr"/>
            <a:r>
              <a:rPr lang="en-GB" sz="3600" b="1" u="sng" dirty="0">
                <a:latin typeface="Bookman Old Style" panose="02050604050505020204" pitchFamily="18" charset="0"/>
              </a:rPr>
              <a:t>WELCOME PRESENTATION</a:t>
            </a:r>
          </a:p>
          <a:p>
            <a:pPr algn="ctr"/>
            <a:r>
              <a:rPr lang="en-GB" sz="3200" dirty="0">
                <a:latin typeface="Bookman Old Style" panose="02050604050505020204" pitchFamily="18" charset="0"/>
              </a:rPr>
              <a:t>Meet the Teacher Information Session</a:t>
            </a:r>
          </a:p>
          <a:p>
            <a:pPr algn="ctr"/>
            <a:r>
              <a:rPr lang="en-GB" sz="3200" dirty="0">
                <a:latin typeface="Bookman Old Style" panose="02050604050505020204" pitchFamily="18" charset="0"/>
              </a:rPr>
              <a:t>9</a:t>
            </a:r>
            <a:r>
              <a:rPr lang="en-GB" sz="3200" baseline="30000" dirty="0">
                <a:latin typeface="Bookman Old Style" panose="02050604050505020204" pitchFamily="18" charset="0"/>
              </a:rPr>
              <a:t>th</a:t>
            </a:r>
            <a:r>
              <a:rPr lang="en-GB" sz="3200" dirty="0">
                <a:latin typeface="Bookman Old Style" panose="02050604050505020204" pitchFamily="18" charset="0"/>
              </a:rPr>
              <a:t> September 2026</a:t>
            </a:r>
          </a:p>
        </p:txBody>
      </p:sp>
      <p:pic>
        <p:nvPicPr>
          <p:cNvPr id="14" name="Picture 13">
            <a:extLst>
              <a:ext uri="{FF2B5EF4-FFF2-40B4-BE49-F238E27FC236}">
                <a16:creationId xmlns:a16="http://schemas.microsoft.com/office/drawing/2014/main" id="{30D92844-FF5C-1544-F714-B6FA50ECED7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181800" y="5906574"/>
            <a:ext cx="3374558" cy="541933"/>
          </a:xfrm>
          <a:prstGeom prst="rect">
            <a:avLst/>
          </a:prstGeom>
          <a:noFill/>
          <a:ln w="38100">
            <a:solidFill>
              <a:schemeClr val="bg1"/>
            </a:solidFill>
          </a:ln>
        </p:spPr>
      </p:pic>
      <p:pic>
        <p:nvPicPr>
          <p:cNvPr id="16" name="Picture 15">
            <a:extLst>
              <a:ext uri="{FF2B5EF4-FFF2-40B4-BE49-F238E27FC236}">
                <a16:creationId xmlns:a16="http://schemas.microsoft.com/office/drawing/2014/main" id="{B72C5FD0-59A5-E251-E1D1-ADB103E1B70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635644" y="5906574"/>
            <a:ext cx="3092745" cy="541933"/>
          </a:xfrm>
          <a:prstGeom prst="rect">
            <a:avLst/>
          </a:prstGeom>
          <a:noFill/>
          <a:ln w="38100">
            <a:solidFill>
              <a:schemeClr val="bg1"/>
            </a:solidFill>
          </a:ln>
        </p:spPr>
      </p:pic>
      <p:pic>
        <p:nvPicPr>
          <p:cNvPr id="27" name="Picture 26" descr="A green and white flag with a logo&#10;&#10;AI-generated content may be incorrect.">
            <a:extLst>
              <a:ext uri="{FF2B5EF4-FFF2-40B4-BE49-F238E27FC236}">
                <a16:creationId xmlns:a16="http://schemas.microsoft.com/office/drawing/2014/main" id="{52BB5F79-4B9B-260F-9AE8-0F3290613F6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4291" y="4386567"/>
            <a:ext cx="1788083" cy="1063019"/>
          </a:xfrm>
          <a:prstGeom prst="rect">
            <a:avLst/>
          </a:prstGeom>
          <a:ln>
            <a:solidFill>
              <a:schemeClr val="bg1"/>
            </a:solidFill>
          </a:ln>
        </p:spPr>
      </p:pic>
    </p:spTree>
    <p:extLst>
      <p:ext uri="{BB962C8B-B14F-4D97-AF65-F5344CB8AC3E}">
        <p14:creationId xmlns:p14="http://schemas.microsoft.com/office/powerpoint/2010/main" val="1097720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96ED8C-9C35-DE37-EDFD-9C2596A193F3}"/>
              </a:ext>
            </a:extLst>
          </p:cNvPr>
          <p:cNvPicPr>
            <a:picLocks noChangeAspect="1"/>
          </p:cNvPicPr>
          <p:nvPr/>
        </p:nvPicPr>
        <p:blipFill>
          <a:blip r:embed="rId2"/>
          <a:stretch>
            <a:fillRect/>
          </a:stretch>
        </p:blipFill>
        <p:spPr>
          <a:xfrm>
            <a:off x="879565" y="161445"/>
            <a:ext cx="10432869" cy="6535109"/>
          </a:xfrm>
          <a:prstGeom prst="rect">
            <a:avLst/>
          </a:prstGeom>
        </p:spPr>
      </p:pic>
    </p:spTree>
    <p:extLst>
      <p:ext uri="{BB962C8B-B14F-4D97-AF65-F5344CB8AC3E}">
        <p14:creationId xmlns:p14="http://schemas.microsoft.com/office/powerpoint/2010/main" val="2587365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061" y="457200"/>
            <a:ext cx="10578520" cy="1200615"/>
          </a:xfrm>
        </p:spPr>
        <p:txBody>
          <a:bodyPr>
            <a:noAutofit/>
          </a:bodyPr>
          <a:lstStyle/>
          <a:p>
            <a:pPr algn="ctr"/>
            <a:r>
              <a:rPr lang="en-GB" sz="4000" b="1" dirty="0"/>
              <a:t>Who helps in our playground and at Breaks/lunch hall?</a:t>
            </a:r>
            <a:br>
              <a:rPr lang="en-GB" sz="4000" dirty="0"/>
            </a:br>
            <a:endParaRPr lang="en-GB" sz="4000" dirty="0"/>
          </a:p>
        </p:txBody>
      </p:sp>
      <p:sp>
        <p:nvSpPr>
          <p:cNvPr id="3" name="Title 1"/>
          <p:cNvSpPr txBox="1">
            <a:spLocks/>
          </p:cNvSpPr>
          <p:nvPr/>
        </p:nvSpPr>
        <p:spPr>
          <a:xfrm>
            <a:off x="673061" y="1345581"/>
            <a:ext cx="10578520" cy="5099823"/>
          </a:xfrm>
          <a:prstGeom prst="rect">
            <a:avLst/>
          </a:prstGeom>
          <a:effectLst/>
        </p:spPr>
        <p:txBody>
          <a:bodyPr vert="horz" lIns="91440" tIns="45720" rIns="91440" bIns="45720" rtlCol="0" anchor="ctr">
            <a:normAutofit fontScale="47500" lnSpcReduction="2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b="1" dirty="0"/>
              <a:t>Mrs Moore</a:t>
            </a:r>
          </a:p>
          <a:p>
            <a:pPr algn="ctr"/>
            <a:endParaRPr lang="en-GB" b="1" dirty="0"/>
          </a:p>
          <a:p>
            <a:pPr algn="ctr"/>
            <a:r>
              <a:rPr lang="en-GB" b="1" dirty="0"/>
              <a:t>Mrs G</a:t>
            </a:r>
          </a:p>
          <a:p>
            <a:pPr algn="ctr"/>
            <a:endParaRPr lang="en-GB" b="1" dirty="0"/>
          </a:p>
          <a:p>
            <a:pPr algn="ctr"/>
            <a:r>
              <a:rPr lang="en-GB" b="1" dirty="0"/>
              <a:t>Mr Houston</a:t>
            </a:r>
          </a:p>
          <a:p>
            <a:pPr algn="ctr"/>
            <a:endParaRPr lang="en-GB" b="1" dirty="0"/>
          </a:p>
          <a:p>
            <a:pPr algn="ctr"/>
            <a:r>
              <a:rPr lang="en-GB" b="1" dirty="0"/>
              <a:t>Mr Risk</a:t>
            </a:r>
          </a:p>
          <a:p>
            <a:pPr algn="ctr"/>
            <a:endParaRPr lang="en-GB" b="1" dirty="0"/>
          </a:p>
          <a:p>
            <a:pPr algn="ctr"/>
            <a:r>
              <a:rPr lang="en-GB" b="1" dirty="0"/>
              <a:t>Mrs Linford</a:t>
            </a:r>
          </a:p>
          <a:p>
            <a:pPr algn="ctr"/>
            <a:endParaRPr lang="en-GB" b="1" dirty="0"/>
          </a:p>
          <a:p>
            <a:pPr algn="ctr"/>
            <a:r>
              <a:rPr lang="en-GB" b="1" dirty="0"/>
              <a:t>Teachers</a:t>
            </a:r>
          </a:p>
          <a:p>
            <a:pPr algn="ctr"/>
            <a:endParaRPr lang="en-GB" b="1" dirty="0"/>
          </a:p>
          <a:p>
            <a:pPr algn="ctr"/>
            <a:r>
              <a:rPr lang="en-GB" b="1" dirty="0"/>
              <a:t>Dinner ladies</a:t>
            </a:r>
          </a:p>
          <a:p>
            <a:pPr algn="ctr"/>
            <a:endParaRPr lang="en-GB" b="1" dirty="0"/>
          </a:p>
          <a:p>
            <a:pPr algn="ctr"/>
            <a:r>
              <a:rPr lang="en-GB" b="1" dirty="0"/>
              <a:t>Wellbeing Bees</a:t>
            </a:r>
          </a:p>
          <a:p>
            <a:pPr algn="ctr"/>
            <a:endParaRPr lang="en-GB" b="1" dirty="0"/>
          </a:p>
          <a:p>
            <a:pPr algn="ctr"/>
            <a:r>
              <a:rPr lang="en-GB" b="1" dirty="0"/>
              <a:t>Buddies</a:t>
            </a:r>
          </a:p>
          <a:p>
            <a:pPr algn="ctr"/>
            <a:endParaRPr lang="en-GB" b="1" dirty="0"/>
          </a:p>
          <a:p>
            <a:pPr algn="ctr"/>
            <a:r>
              <a:rPr lang="en-GB" b="1" dirty="0"/>
              <a:t>House and Vice Captains</a:t>
            </a:r>
          </a:p>
          <a:p>
            <a:pPr algn="ctr"/>
            <a:endParaRPr lang="en-GB" dirty="0"/>
          </a:p>
          <a:p>
            <a:pPr algn="ctr"/>
            <a:r>
              <a:rPr lang="en-GB" sz="5800" b="1" dirty="0"/>
              <a:t>Everyone…</a:t>
            </a:r>
            <a:br>
              <a:rPr lang="en-GB" dirty="0"/>
            </a:b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3988" y="2388483"/>
            <a:ext cx="1428823" cy="1854295"/>
          </a:xfrm>
          <a:prstGeom prst="rect">
            <a:avLst/>
          </a:prstGeom>
        </p:spPr>
      </p:pic>
      <p:pic>
        <p:nvPicPr>
          <p:cNvPr id="5" name="Picture 4"/>
          <p:cNvPicPr>
            <a:picLocks noChangeAspect="1"/>
          </p:cNvPicPr>
          <p:nvPr/>
        </p:nvPicPr>
        <p:blipFill>
          <a:blip r:embed="rId3"/>
          <a:stretch>
            <a:fillRect/>
          </a:stretch>
        </p:blipFill>
        <p:spPr>
          <a:xfrm>
            <a:off x="8436724" y="2388483"/>
            <a:ext cx="2090027" cy="2039051"/>
          </a:xfrm>
          <a:prstGeom prst="rect">
            <a:avLst/>
          </a:prstGeom>
        </p:spPr>
      </p:pic>
    </p:spTree>
    <p:extLst>
      <p:ext uri="{BB962C8B-B14F-4D97-AF65-F5344CB8AC3E}">
        <p14:creationId xmlns:p14="http://schemas.microsoft.com/office/powerpoint/2010/main" val="2376625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16EB4-D698-BECD-EDA2-4736F568AE6A}"/>
              </a:ext>
            </a:extLst>
          </p:cNvPr>
          <p:cNvSpPr>
            <a:spLocks noGrp="1"/>
          </p:cNvSpPr>
          <p:nvPr>
            <p:ph type="title"/>
          </p:nvPr>
        </p:nvSpPr>
        <p:spPr/>
        <p:txBody>
          <a:bodyPr/>
          <a:lstStyle/>
          <a:p>
            <a:endParaRPr lang="en-GB" dirty="0"/>
          </a:p>
        </p:txBody>
      </p:sp>
      <p:pic>
        <p:nvPicPr>
          <p:cNvPr id="4" name="Picture 3">
            <a:extLst>
              <a:ext uri="{FF2B5EF4-FFF2-40B4-BE49-F238E27FC236}">
                <a16:creationId xmlns:a16="http://schemas.microsoft.com/office/drawing/2014/main" id="{2BBC2B9D-F55A-D426-FB5A-9D9937DBB399}"/>
              </a:ext>
            </a:extLst>
          </p:cNvPr>
          <p:cNvPicPr>
            <a:picLocks noChangeAspect="1"/>
          </p:cNvPicPr>
          <p:nvPr/>
        </p:nvPicPr>
        <p:blipFill>
          <a:blip r:embed="rId2"/>
          <a:stretch>
            <a:fillRect/>
          </a:stretch>
        </p:blipFill>
        <p:spPr>
          <a:xfrm>
            <a:off x="412991" y="404190"/>
            <a:ext cx="5299290" cy="3452745"/>
          </a:xfrm>
          <a:prstGeom prst="rect">
            <a:avLst/>
          </a:prstGeom>
        </p:spPr>
      </p:pic>
      <p:pic>
        <p:nvPicPr>
          <p:cNvPr id="6" name="Picture 5">
            <a:extLst>
              <a:ext uri="{FF2B5EF4-FFF2-40B4-BE49-F238E27FC236}">
                <a16:creationId xmlns:a16="http://schemas.microsoft.com/office/drawing/2014/main" id="{B042C7A9-9A02-C632-BF63-752527A01902}"/>
              </a:ext>
            </a:extLst>
          </p:cNvPr>
          <p:cNvPicPr>
            <a:picLocks noChangeAspect="1"/>
          </p:cNvPicPr>
          <p:nvPr/>
        </p:nvPicPr>
        <p:blipFill>
          <a:blip r:embed="rId3"/>
          <a:stretch>
            <a:fillRect/>
          </a:stretch>
        </p:blipFill>
        <p:spPr>
          <a:xfrm>
            <a:off x="6096000" y="404190"/>
            <a:ext cx="5308135" cy="3452745"/>
          </a:xfrm>
          <a:prstGeom prst="rect">
            <a:avLst/>
          </a:prstGeom>
        </p:spPr>
      </p:pic>
      <p:pic>
        <p:nvPicPr>
          <p:cNvPr id="8" name="Picture 7">
            <a:extLst>
              <a:ext uri="{FF2B5EF4-FFF2-40B4-BE49-F238E27FC236}">
                <a16:creationId xmlns:a16="http://schemas.microsoft.com/office/drawing/2014/main" id="{E952CA7C-94CA-D51B-6851-0373D26753B6}"/>
              </a:ext>
            </a:extLst>
          </p:cNvPr>
          <p:cNvPicPr>
            <a:picLocks noChangeAspect="1"/>
          </p:cNvPicPr>
          <p:nvPr/>
        </p:nvPicPr>
        <p:blipFill>
          <a:blip r:embed="rId4"/>
          <a:stretch>
            <a:fillRect/>
          </a:stretch>
        </p:blipFill>
        <p:spPr>
          <a:xfrm>
            <a:off x="3617409" y="3515261"/>
            <a:ext cx="4766428" cy="3033181"/>
          </a:xfrm>
          <a:prstGeom prst="rect">
            <a:avLst/>
          </a:prstGeom>
        </p:spPr>
      </p:pic>
    </p:spTree>
    <p:extLst>
      <p:ext uri="{BB962C8B-B14F-4D97-AF65-F5344CB8AC3E}">
        <p14:creationId xmlns:p14="http://schemas.microsoft.com/office/powerpoint/2010/main" val="689695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EF03C2-E178-4360-9845-C30A60A893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5D6DF14-A531-4DD6-A165-8D495415B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cap="sq">
            <a:solidFill>
              <a:srgbClr val="FAFB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91DDF7B-6573-13E0-33F3-A5C87828DF89}"/>
              </a:ext>
            </a:extLst>
          </p:cNvPr>
          <p:cNvPicPr>
            <a:picLocks noChangeAspect="1"/>
          </p:cNvPicPr>
          <p:nvPr/>
        </p:nvPicPr>
        <p:blipFill>
          <a:blip r:embed="rId2"/>
          <a:srcRect t="18991" r="1" b="3898"/>
          <a:stretch>
            <a:fillRect/>
          </a:stretch>
        </p:blipFill>
        <p:spPr>
          <a:xfrm>
            <a:off x="643467" y="643467"/>
            <a:ext cx="10905066" cy="5571066"/>
          </a:xfrm>
          <a:prstGeom prst="rect">
            <a:avLst/>
          </a:prstGeom>
        </p:spPr>
      </p:pic>
    </p:spTree>
    <p:extLst>
      <p:ext uri="{BB962C8B-B14F-4D97-AF65-F5344CB8AC3E}">
        <p14:creationId xmlns:p14="http://schemas.microsoft.com/office/powerpoint/2010/main" val="2622661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3F8250A-B5BC-48E8-9E34-320C6AB61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nip Diagonal Corner Rectangle 24">
            <a:extLst>
              <a:ext uri="{FF2B5EF4-FFF2-40B4-BE49-F238E27FC236}">
                <a16:creationId xmlns:a16="http://schemas.microsoft.com/office/drawing/2014/main" id="{A2829537-8D6E-4F27-8454-8F19BEA8C1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229" y="620722"/>
            <a:ext cx="10935543"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47559FA-F44A-44B5-7C73-8D6B0997DE48}"/>
              </a:ext>
            </a:extLst>
          </p:cNvPr>
          <p:cNvPicPr>
            <a:picLocks noChangeAspect="1"/>
          </p:cNvPicPr>
          <p:nvPr/>
        </p:nvPicPr>
        <p:blipFill>
          <a:blip r:embed="rId2"/>
          <a:srcRect r="5294" b="-1"/>
          <a:stretch>
            <a:fillRect/>
          </a:stretch>
        </p:blipFill>
        <p:spPr>
          <a:xfrm>
            <a:off x="792480" y="786117"/>
            <a:ext cx="10607040" cy="4956048"/>
          </a:xfrm>
          <a:custGeom>
            <a:avLst/>
            <a:gdLst/>
            <a:ahLst/>
            <a:cxnLst/>
            <a:rect l="l" t="t" r="r" b="b"/>
            <a:pathLst>
              <a:path w="10607040" h="4956048">
                <a:moveTo>
                  <a:pt x="497480" y="0"/>
                </a:moveTo>
                <a:lnTo>
                  <a:pt x="10607040" y="0"/>
                </a:lnTo>
                <a:lnTo>
                  <a:pt x="10607040" y="4485407"/>
                </a:lnTo>
                <a:lnTo>
                  <a:pt x="10131692" y="4956048"/>
                </a:lnTo>
                <a:lnTo>
                  <a:pt x="0" y="4956048"/>
                </a:lnTo>
                <a:lnTo>
                  <a:pt x="0" y="492554"/>
                </a:lnTo>
                <a:close/>
              </a:path>
            </a:pathLst>
          </a:custGeom>
        </p:spPr>
      </p:pic>
    </p:spTree>
    <p:extLst>
      <p:ext uri="{BB962C8B-B14F-4D97-AF65-F5344CB8AC3E}">
        <p14:creationId xmlns:p14="http://schemas.microsoft.com/office/powerpoint/2010/main" val="551677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D11A06-E640-1CCC-7120-0DE281AF00B3}"/>
              </a:ext>
            </a:extLst>
          </p:cNvPr>
          <p:cNvPicPr>
            <a:picLocks noChangeAspect="1"/>
          </p:cNvPicPr>
          <p:nvPr/>
        </p:nvPicPr>
        <p:blipFill>
          <a:blip r:embed="rId2"/>
          <a:stretch>
            <a:fillRect/>
          </a:stretch>
        </p:blipFill>
        <p:spPr>
          <a:xfrm>
            <a:off x="329029" y="198273"/>
            <a:ext cx="2257740" cy="2076740"/>
          </a:xfrm>
          <a:prstGeom prst="rect">
            <a:avLst/>
          </a:prstGeom>
        </p:spPr>
      </p:pic>
      <p:pic>
        <p:nvPicPr>
          <p:cNvPr id="5" name="Picture 4">
            <a:extLst>
              <a:ext uri="{FF2B5EF4-FFF2-40B4-BE49-F238E27FC236}">
                <a16:creationId xmlns:a16="http://schemas.microsoft.com/office/drawing/2014/main" id="{3AB9EAA4-F061-2A85-F939-E33490725A79}"/>
              </a:ext>
            </a:extLst>
          </p:cNvPr>
          <p:cNvPicPr>
            <a:picLocks noChangeAspect="1"/>
          </p:cNvPicPr>
          <p:nvPr/>
        </p:nvPicPr>
        <p:blipFill>
          <a:blip r:embed="rId3"/>
          <a:stretch>
            <a:fillRect/>
          </a:stretch>
        </p:blipFill>
        <p:spPr>
          <a:xfrm>
            <a:off x="3274913" y="977492"/>
            <a:ext cx="7735380" cy="5277587"/>
          </a:xfrm>
          <a:prstGeom prst="rect">
            <a:avLst/>
          </a:prstGeom>
        </p:spPr>
      </p:pic>
    </p:spTree>
    <p:extLst>
      <p:ext uri="{BB962C8B-B14F-4D97-AF65-F5344CB8AC3E}">
        <p14:creationId xmlns:p14="http://schemas.microsoft.com/office/powerpoint/2010/main" val="2147734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43BD6D-B817-041E-5044-2BFA42C8D4B8}"/>
              </a:ext>
            </a:extLst>
          </p:cNvPr>
          <p:cNvPicPr>
            <a:picLocks noChangeAspect="1"/>
          </p:cNvPicPr>
          <p:nvPr/>
        </p:nvPicPr>
        <p:blipFill>
          <a:blip r:embed="rId2"/>
          <a:stretch>
            <a:fillRect/>
          </a:stretch>
        </p:blipFill>
        <p:spPr>
          <a:xfrm>
            <a:off x="0" y="457748"/>
            <a:ext cx="12192000" cy="5942504"/>
          </a:xfrm>
          <a:prstGeom prst="rect">
            <a:avLst/>
          </a:prstGeom>
        </p:spPr>
      </p:pic>
    </p:spTree>
    <p:extLst>
      <p:ext uri="{BB962C8B-B14F-4D97-AF65-F5344CB8AC3E}">
        <p14:creationId xmlns:p14="http://schemas.microsoft.com/office/powerpoint/2010/main" val="2772763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6ACA56-9AD4-4EE6-8F38-8C18968AC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C3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E655210-4EEB-44D9-B394-6FB4139BFC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803AFDA-DC77-830B-DA8A-C498945FBFF5}"/>
              </a:ext>
            </a:extLst>
          </p:cNvPr>
          <p:cNvPicPr>
            <a:picLocks noChangeAspect="1"/>
          </p:cNvPicPr>
          <p:nvPr/>
        </p:nvPicPr>
        <p:blipFill>
          <a:blip r:embed="rId2"/>
          <a:stretch>
            <a:fillRect/>
          </a:stretch>
        </p:blipFill>
        <p:spPr>
          <a:xfrm>
            <a:off x="2614083" y="643467"/>
            <a:ext cx="6963833" cy="5571066"/>
          </a:xfrm>
          <a:prstGeom prst="rect">
            <a:avLst/>
          </a:prstGeom>
        </p:spPr>
      </p:pic>
    </p:spTree>
    <p:extLst>
      <p:ext uri="{BB962C8B-B14F-4D97-AF65-F5344CB8AC3E}">
        <p14:creationId xmlns:p14="http://schemas.microsoft.com/office/powerpoint/2010/main" val="3833508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A212F8F-D812-4A16-BE82-F3500DE32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nip Diagonal Corner Rectangle 24">
            <a:extLst>
              <a:ext uri="{FF2B5EF4-FFF2-40B4-BE49-F238E27FC236}">
                <a16:creationId xmlns:a16="http://schemas.microsoft.com/office/drawing/2014/main" id="{D2CF1D1B-04ED-443D-A9FE-68BF8859B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229" y="620722"/>
            <a:ext cx="10935543"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A94CF2E-B7FC-ED8D-9622-A380B4D49BEA}"/>
              </a:ext>
            </a:extLst>
          </p:cNvPr>
          <p:cNvPicPr>
            <a:picLocks noChangeAspect="1"/>
          </p:cNvPicPr>
          <p:nvPr/>
        </p:nvPicPr>
        <p:blipFill>
          <a:blip r:embed="rId2"/>
          <a:stretch>
            <a:fillRect/>
          </a:stretch>
        </p:blipFill>
        <p:spPr>
          <a:xfrm>
            <a:off x="792480" y="1898485"/>
            <a:ext cx="10607040" cy="2731312"/>
          </a:xfrm>
          <a:custGeom>
            <a:avLst/>
            <a:gdLst/>
            <a:ahLst/>
            <a:cxnLst/>
            <a:rect l="l" t="t" r="r" b="b"/>
            <a:pathLst>
              <a:path w="10607040" h="4956048">
                <a:moveTo>
                  <a:pt x="497480" y="0"/>
                </a:moveTo>
                <a:lnTo>
                  <a:pt x="10607040" y="0"/>
                </a:lnTo>
                <a:lnTo>
                  <a:pt x="10607040" y="4485407"/>
                </a:lnTo>
                <a:lnTo>
                  <a:pt x="10131692" y="4956048"/>
                </a:lnTo>
                <a:lnTo>
                  <a:pt x="0" y="4956048"/>
                </a:lnTo>
                <a:lnTo>
                  <a:pt x="0" y="492554"/>
                </a:lnTo>
                <a:close/>
              </a:path>
            </a:pathLst>
          </a:custGeom>
        </p:spPr>
      </p:pic>
    </p:spTree>
    <p:extLst>
      <p:ext uri="{BB962C8B-B14F-4D97-AF65-F5344CB8AC3E}">
        <p14:creationId xmlns:p14="http://schemas.microsoft.com/office/powerpoint/2010/main" val="602923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618EE1-D747-5504-6F25-DF4D80232B9F}"/>
              </a:ext>
            </a:extLst>
          </p:cNvPr>
          <p:cNvPicPr>
            <a:picLocks noChangeAspect="1"/>
          </p:cNvPicPr>
          <p:nvPr/>
        </p:nvPicPr>
        <p:blipFill>
          <a:blip r:embed="rId2"/>
          <a:stretch>
            <a:fillRect/>
          </a:stretch>
        </p:blipFill>
        <p:spPr>
          <a:xfrm>
            <a:off x="430145" y="867341"/>
            <a:ext cx="3191320" cy="1867161"/>
          </a:xfrm>
          <a:prstGeom prst="rect">
            <a:avLst/>
          </a:prstGeom>
        </p:spPr>
      </p:pic>
      <p:pic>
        <p:nvPicPr>
          <p:cNvPr id="5" name="Picture 4">
            <a:extLst>
              <a:ext uri="{FF2B5EF4-FFF2-40B4-BE49-F238E27FC236}">
                <a16:creationId xmlns:a16="http://schemas.microsoft.com/office/drawing/2014/main" id="{386618B2-AEAB-77D3-7CBF-7D938C3EE2EA}"/>
              </a:ext>
            </a:extLst>
          </p:cNvPr>
          <p:cNvPicPr>
            <a:picLocks noChangeAspect="1"/>
          </p:cNvPicPr>
          <p:nvPr/>
        </p:nvPicPr>
        <p:blipFill>
          <a:blip r:embed="rId3"/>
          <a:stretch>
            <a:fillRect/>
          </a:stretch>
        </p:blipFill>
        <p:spPr>
          <a:xfrm>
            <a:off x="4785938" y="1719470"/>
            <a:ext cx="5363323" cy="3686689"/>
          </a:xfrm>
          <a:prstGeom prst="rect">
            <a:avLst/>
          </a:prstGeom>
        </p:spPr>
      </p:pic>
    </p:spTree>
    <p:extLst>
      <p:ext uri="{BB962C8B-B14F-4D97-AF65-F5344CB8AC3E}">
        <p14:creationId xmlns:p14="http://schemas.microsoft.com/office/powerpoint/2010/main" val="2904436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23BBC5-CB81-3BE8-425A-BE0DCF9A0CEE}"/>
              </a:ext>
            </a:extLst>
          </p:cNvPr>
          <p:cNvPicPr>
            <a:picLocks noChangeAspect="1"/>
          </p:cNvPicPr>
          <p:nvPr/>
        </p:nvPicPr>
        <p:blipFill>
          <a:blip r:embed="rId2"/>
          <a:srcRect t="6457" b="3901"/>
          <a:stretch>
            <a:fillRect/>
          </a:stretch>
        </p:blipFill>
        <p:spPr>
          <a:xfrm>
            <a:off x="20" y="10"/>
            <a:ext cx="12191980" cy="6857990"/>
          </a:xfrm>
          <a:prstGeom prst="rect">
            <a:avLst/>
          </a:prstGeom>
        </p:spPr>
      </p:pic>
    </p:spTree>
    <p:extLst>
      <p:ext uri="{BB962C8B-B14F-4D97-AF65-F5344CB8AC3E}">
        <p14:creationId xmlns:p14="http://schemas.microsoft.com/office/powerpoint/2010/main" val="1179624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12503-12B1-CDE3-6717-B8DC09F77E5D}"/>
              </a:ext>
            </a:extLst>
          </p:cNvPr>
          <p:cNvSpPr txBox="1"/>
          <p:nvPr/>
        </p:nvSpPr>
        <p:spPr>
          <a:xfrm>
            <a:off x="2059258" y="1940312"/>
            <a:ext cx="8073483" cy="3754874"/>
          </a:xfrm>
          <a:prstGeom prst="rect">
            <a:avLst/>
          </a:prstGeom>
          <a:noFill/>
        </p:spPr>
        <p:txBody>
          <a:bodyPr wrap="square">
            <a:spAutoFit/>
          </a:bodyPr>
          <a:lstStyle/>
          <a:p>
            <a:pPr marL="0" marR="0" indent="0" algn="ctr">
              <a:buNone/>
            </a:pPr>
            <a:r>
              <a:rPr lang="en-GB" sz="3400" b="1" u="sng" dirty="0">
                <a:solidFill>
                  <a:srgbClr val="000000"/>
                </a:solidFill>
                <a:effectLst/>
                <a:latin typeface="Bradley Hand ITC" panose="03070402050302030203" pitchFamily="66" charset="0"/>
              </a:rPr>
              <a:t>What a Class Charter Is</a:t>
            </a:r>
            <a:endParaRPr lang="en-GB" b="1" u="sng" dirty="0">
              <a:effectLst/>
            </a:endParaRPr>
          </a:p>
          <a:p>
            <a:pPr algn="ctr">
              <a:buNone/>
            </a:pPr>
            <a:r>
              <a:rPr lang="en-GB" sz="3400" b="1" dirty="0">
                <a:solidFill>
                  <a:srgbClr val="000000"/>
                </a:solidFill>
                <a:effectLst/>
                <a:latin typeface="Bradley Hand ITC" panose="03070402050302030203" pitchFamily="66" charset="0"/>
              </a:rPr>
              <a:t>A class charter is a collaboratively created agreement outlining shared values, expectations, and behaviours that support a positive, inclusive learning environment. It is most effective when co‑created with students and regularly reviewed.</a:t>
            </a:r>
            <a:endParaRPr lang="en-GB" dirty="0"/>
          </a:p>
        </p:txBody>
      </p:sp>
      <p:pic>
        <p:nvPicPr>
          <p:cNvPr id="5" name="Picture 4">
            <a:extLst>
              <a:ext uri="{FF2B5EF4-FFF2-40B4-BE49-F238E27FC236}">
                <a16:creationId xmlns:a16="http://schemas.microsoft.com/office/drawing/2014/main" id="{66BEC2F6-6EC0-52B8-B3C7-4D9AAA4E1830}"/>
              </a:ext>
            </a:extLst>
          </p:cNvPr>
          <p:cNvPicPr>
            <a:picLocks noChangeAspect="1"/>
          </p:cNvPicPr>
          <p:nvPr/>
        </p:nvPicPr>
        <p:blipFill>
          <a:blip r:embed="rId2"/>
          <a:stretch>
            <a:fillRect/>
          </a:stretch>
        </p:blipFill>
        <p:spPr>
          <a:xfrm>
            <a:off x="3683879" y="536118"/>
            <a:ext cx="4601217" cy="990738"/>
          </a:xfrm>
          <a:prstGeom prst="rect">
            <a:avLst/>
          </a:prstGeom>
        </p:spPr>
      </p:pic>
    </p:spTree>
    <p:extLst>
      <p:ext uri="{BB962C8B-B14F-4D97-AF65-F5344CB8AC3E}">
        <p14:creationId xmlns:p14="http://schemas.microsoft.com/office/powerpoint/2010/main" val="2067551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A23F099-B921-A961-3C44-34C8798549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5657" y="224246"/>
            <a:ext cx="10006149" cy="6409508"/>
          </a:xfrm>
          <a:prstGeom prst="rect">
            <a:avLst/>
          </a:prstGeom>
        </p:spPr>
      </p:pic>
    </p:spTree>
    <p:extLst>
      <p:ext uri="{BB962C8B-B14F-4D97-AF65-F5344CB8AC3E}">
        <p14:creationId xmlns:p14="http://schemas.microsoft.com/office/powerpoint/2010/main" val="2832703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9A95D0F-64AD-585F-8431-9A1CE908F949}"/>
              </a:ext>
            </a:extLst>
          </p:cNvPr>
          <p:cNvSpPr txBox="1"/>
          <p:nvPr/>
        </p:nvSpPr>
        <p:spPr>
          <a:xfrm>
            <a:off x="3043642" y="742406"/>
            <a:ext cx="6104716" cy="461665"/>
          </a:xfrm>
          <a:prstGeom prst="rect">
            <a:avLst/>
          </a:prstGeom>
          <a:noFill/>
          <a:ln w="38100">
            <a:solidFill>
              <a:schemeClr val="bg1"/>
            </a:solidFill>
          </a:ln>
        </p:spPr>
        <p:txBody>
          <a:bodyPr wrap="square" rtlCol="0">
            <a:spAutoFit/>
          </a:bodyPr>
          <a:lstStyle/>
          <a:p>
            <a:pPr algn="ctr"/>
            <a:r>
              <a:rPr lang="en-GB" sz="2400" b="1" dirty="0"/>
              <a:t>Our Homework Overview for 2026-27</a:t>
            </a:r>
          </a:p>
        </p:txBody>
      </p:sp>
      <p:sp>
        <p:nvSpPr>
          <p:cNvPr id="6" name="TextBox 5">
            <a:extLst>
              <a:ext uri="{FF2B5EF4-FFF2-40B4-BE49-F238E27FC236}">
                <a16:creationId xmlns:a16="http://schemas.microsoft.com/office/drawing/2014/main" id="{573649B6-DBCD-F2EE-1937-8CC647A27DFC}"/>
              </a:ext>
            </a:extLst>
          </p:cNvPr>
          <p:cNvSpPr txBox="1"/>
          <p:nvPr/>
        </p:nvSpPr>
        <p:spPr>
          <a:xfrm>
            <a:off x="1611086" y="1802674"/>
            <a:ext cx="9187543" cy="3785652"/>
          </a:xfrm>
          <a:prstGeom prst="rect">
            <a:avLst/>
          </a:prstGeom>
          <a:noFill/>
        </p:spPr>
        <p:txBody>
          <a:bodyPr wrap="square" rtlCol="0">
            <a:spAutoFit/>
          </a:bodyPr>
          <a:lstStyle/>
          <a:p>
            <a:r>
              <a:rPr lang="en-GB" sz="2000" b="1" dirty="0"/>
              <a:t>For the moment, homework will continue as before and will be provided in a set block of time.</a:t>
            </a:r>
          </a:p>
          <a:p>
            <a:endParaRPr lang="en-GB" sz="2000" b="1" dirty="0"/>
          </a:p>
          <a:p>
            <a:r>
              <a:rPr lang="en-GB" sz="2000" b="1" dirty="0"/>
              <a:t>The following slide shows how this was done last session.</a:t>
            </a:r>
          </a:p>
          <a:p>
            <a:endParaRPr lang="en-GB" sz="2000" b="1" dirty="0"/>
          </a:p>
          <a:p>
            <a:r>
              <a:rPr lang="en-GB" sz="2000" b="1" dirty="0"/>
              <a:t>Unfortunately, there were many times in the year where limited amounts of homework were returned.</a:t>
            </a:r>
          </a:p>
          <a:p>
            <a:endParaRPr lang="en-GB" sz="2000" b="1" dirty="0"/>
          </a:p>
          <a:p>
            <a:r>
              <a:rPr lang="en-GB" sz="2000" b="1" dirty="0"/>
              <a:t>Hence, we will be undertaking a survey towards the end of this term to determine the best way ahead for our school.</a:t>
            </a:r>
          </a:p>
          <a:p>
            <a:endParaRPr lang="en-GB" sz="2000" b="1" dirty="0"/>
          </a:p>
          <a:p>
            <a:r>
              <a:rPr lang="en-GB" sz="2000" b="1" dirty="0"/>
              <a:t>Further information will follow…</a:t>
            </a:r>
          </a:p>
        </p:txBody>
      </p:sp>
    </p:spTree>
    <p:extLst>
      <p:ext uri="{BB962C8B-B14F-4D97-AF65-F5344CB8AC3E}">
        <p14:creationId xmlns:p14="http://schemas.microsoft.com/office/powerpoint/2010/main" val="308830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DC78E4-E960-376F-34AC-889830F9000A}"/>
              </a:ext>
            </a:extLst>
          </p:cNvPr>
          <p:cNvPicPr>
            <a:picLocks noChangeAspect="1"/>
          </p:cNvPicPr>
          <p:nvPr/>
        </p:nvPicPr>
        <p:blipFill>
          <a:blip r:embed="rId3"/>
          <a:stretch>
            <a:fillRect/>
          </a:stretch>
        </p:blipFill>
        <p:spPr>
          <a:xfrm>
            <a:off x="333938" y="-315684"/>
            <a:ext cx="7803133" cy="6997010"/>
          </a:xfrm>
          <a:prstGeom prst="rect">
            <a:avLst/>
          </a:prstGeom>
        </p:spPr>
      </p:pic>
      <p:sp>
        <p:nvSpPr>
          <p:cNvPr id="4" name="TextBox 3">
            <a:extLst>
              <a:ext uri="{FF2B5EF4-FFF2-40B4-BE49-F238E27FC236}">
                <a16:creationId xmlns:a16="http://schemas.microsoft.com/office/drawing/2014/main" id="{74E392F2-7677-18F8-6825-6CF8C1694EDB}"/>
              </a:ext>
            </a:extLst>
          </p:cNvPr>
          <p:cNvSpPr txBox="1"/>
          <p:nvPr/>
        </p:nvSpPr>
        <p:spPr>
          <a:xfrm>
            <a:off x="8621477" y="994955"/>
            <a:ext cx="2939143" cy="1200329"/>
          </a:xfrm>
          <a:prstGeom prst="rect">
            <a:avLst/>
          </a:prstGeom>
          <a:noFill/>
          <a:ln w="38100">
            <a:solidFill>
              <a:schemeClr val="bg1"/>
            </a:solidFill>
          </a:ln>
        </p:spPr>
        <p:txBody>
          <a:bodyPr wrap="square" rtlCol="0">
            <a:spAutoFit/>
          </a:bodyPr>
          <a:lstStyle/>
          <a:p>
            <a:pPr algn="ctr"/>
            <a:r>
              <a:rPr lang="en-GB" sz="2400" b="1" dirty="0"/>
              <a:t>Example of Homework Overview 2025-26</a:t>
            </a:r>
          </a:p>
        </p:txBody>
      </p:sp>
      <p:pic>
        <p:nvPicPr>
          <p:cNvPr id="2" name="Picture 1">
            <a:extLst>
              <a:ext uri="{FF2B5EF4-FFF2-40B4-BE49-F238E27FC236}">
                <a16:creationId xmlns:a16="http://schemas.microsoft.com/office/drawing/2014/main" id="{56BD1C04-CD72-0C7A-3ECE-7AC75D3A540D}"/>
              </a:ext>
            </a:extLst>
          </p:cNvPr>
          <p:cNvPicPr>
            <a:picLocks noChangeAspect="1"/>
          </p:cNvPicPr>
          <p:nvPr/>
        </p:nvPicPr>
        <p:blipFill>
          <a:blip r:embed="rId4"/>
          <a:stretch>
            <a:fillRect/>
          </a:stretch>
        </p:blipFill>
        <p:spPr>
          <a:xfrm>
            <a:off x="9255543" y="2971075"/>
            <a:ext cx="1671013" cy="2465974"/>
          </a:xfrm>
          <a:prstGeom prst="rect">
            <a:avLst/>
          </a:prstGeom>
          <a:ln w="28575">
            <a:solidFill>
              <a:schemeClr val="bg1"/>
            </a:solidFill>
          </a:ln>
        </p:spPr>
      </p:pic>
    </p:spTree>
    <p:extLst>
      <p:ext uri="{BB962C8B-B14F-4D97-AF65-F5344CB8AC3E}">
        <p14:creationId xmlns:p14="http://schemas.microsoft.com/office/powerpoint/2010/main" val="1538411647"/>
      </p:ext>
    </p:extLst>
  </p:cSld>
  <p:clrMapOvr>
    <a:masterClrMapping/>
  </p:clrMapOvr>
</p:sld>
</file>

<file path=ppt/theme/theme1.xml><?xml version="1.0" encoding="utf-8"?>
<a:theme xmlns:a="http://schemas.openxmlformats.org/drawingml/2006/main" name="Slice">
  <a:themeElements>
    <a:clrScheme name="Custom 2">
      <a:dk1>
        <a:sysClr val="windowText" lastClr="000000"/>
      </a:dk1>
      <a:lt1>
        <a:srgbClr val="000000"/>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9e99195-a30f-4336-9b99-8f7d9682737f" xsi:nil="true"/>
    <lcf76f155ced4ddcb4097134ff3c332f xmlns="067d2666-5905-447b-853f-7b3c98093cc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DE4C305443D54181CC1AF39F459BC8" ma:contentTypeVersion="18" ma:contentTypeDescription="Create a new document." ma:contentTypeScope="" ma:versionID="4e920e8d0ca46b2d43f398055b677e61">
  <xsd:schema xmlns:xsd="http://www.w3.org/2001/XMLSchema" xmlns:xs="http://www.w3.org/2001/XMLSchema" xmlns:p="http://schemas.microsoft.com/office/2006/metadata/properties" xmlns:ns2="067d2666-5905-447b-853f-7b3c98093cca" xmlns:ns3="09e99195-a30f-4336-9b99-8f7d9682737f" targetNamespace="http://schemas.microsoft.com/office/2006/metadata/properties" ma:root="true" ma:fieldsID="6661cc369fc79b5c07fcdfd11189c780" ns2:_="" ns3:_="">
    <xsd:import namespace="067d2666-5905-447b-853f-7b3c98093cca"/>
    <xsd:import namespace="09e99195-a30f-4336-9b99-8f7d9682737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7d2666-5905-447b-853f-7b3c98093c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9e99195-a30f-4336-9b99-8f7d9682737f"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f4a28f4-cafd-47b1-b9e1-0b9872d3dbaa}" ma:internalName="TaxCatchAll" ma:showField="CatchAllData" ma:web="09e99195-a30f-4336-9b99-8f7d968273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FAD55C-4F11-40A9-A4E8-5E466B72A49A}">
  <ds:schemaRefs>
    <ds:schemaRef ds:uri="http://schemas.microsoft.com/sharepoint/v3/contenttype/forms"/>
  </ds:schemaRefs>
</ds:datastoreItem>
</file>

<file path=customXml/itemProps2.xml><?xml version="1.0" encoding="utf-8"?>
<ds:datastoreItem xmlns:ds="http://schemas.openxmlformats.org/officeDocument/2006/customXml" ds:itemID="{11B0BD17-6029-4F61-AC2D-E2FA0E45CABE}">
  <ds:schemaRefs>
    <ds:schemaRef ds:uri="http://schemas.microsoft.com/office/2006/metadata/properties"/>
    <ds:schemaRef ds:uri="http://schemas.microsoft.com/office/infopath/2007/PartnerControls"/>
    <ds:schemaRef ds:uri="09e99195-a30f-4336-9b99-8f7d9682737f"/>
    <ds:schemaRef ds:uri="067d2666-5905-447b-853f-7b3c98093cca"/>
  </ds:schemaRefs>
</ds:datastoreItem>
</file>

<file path=customXml/itemProps3.xml><?xml version="1.0" encoding="utf-8"?>
<ds:datastoreItem xmlns:ds="http://schemas.openxmlformats.org/officeDocument/2006/customXml" ds:itemID="{CADC16D7-82AC-46FA-A011-F7CF60D321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7d2666-5905-447b-853f-7b3c98093cca"/>
    <ds:schemaRef ds:uri="09e99195-a30f-4336-9b99-8f7d968273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Slice</Template>
  <TotalTime>10845</TotalTime>
  <Words>259</Words>
  <Application>Microsoft Office PowerPoint</Application>
  <PresentationFormat>Widescreen</PresentationFormat>
  <Paragraphs>42</Paragraphs>
  <Slides>16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Bookman Old Style</vt:lpstr>
      <vt:lpstr>Bradley Hand ITC</vt:lpstr>
      <vt:lpstr>Century Gothic</vt:lpstr>
      <vt:lpstr>Wingdings 3</vt:lpstr>
      <vt:lpstr>Slice</vt:lpstr>
      <vt:lpstr>PowerPoint Presentation</vt:lpstr>
      <vt:lpstr>PowerPoint Presentation</vt:lpstr>
      <vt:lpstr>Who helps in our playground and at Breaks/lunch hall?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Argyll &amp; Bute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our Award Assembly - March 2019</dc:title>
  <dc:creator>Houston, Jamie</dc:creator>
  <cp:lastModifiedBy>FenwPrStevensonC</cp:lastModifiedBy>
  <cp:revision>97</cp:revision>
  <dcterms:created xsi:type="dcterms:W3CDTF">2019-03-06T13:30:02Z</dcterms:created>
  <dcterms:modified xsi:type="dcterms:W3CDTF">2026-09-09T11:32:11Z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0x01010081DE4C305443D54181CC1AF39F459BC8</vt:lpwstr>
  </property>
  <property fmtid="{D5CDD505-2E9C-101B-9397-08002B2CF9AE}" pid="3" name="MediaServiceImageTags">
    <vt:lpwstr/>
  </property>
  <property fmtid="{D5CDD505-2E9C-101B-9397-08002B2CF9AE}" pid="4" name="MSIP_Label_9be377fe-d30c-4828-9e75-a1213e1035f4_Enabled">
    <vt:lpwstr>true</vt:lpwstr>
  </property>
  <property fmtid="{D5CDD505-2E9C-101B-9397-08002B2CF9AE}" pid="5" name="MSIP_Label_9be377fe-d30c-4828-9e75-a1213e1035f4_SetDate">
    <vt:lpwstr>2026-09-01T14:33:26Z</vt:lpwstr>
  </property>
  <property fmtid="{D5CDD505-2E9C-101B-9397-08002B2CF9AE}" pid="6" name="MSIP_Label_9be377fe-d30c-4828-9e75-a1213e1035f4_Method">
    <vt:lpwstr>Standard</vt:lpwstr>
  </property>
  <property fmtid="{D5CDD505-2E9C-101B-9397-08002B2CF9AE}" pid="7" name="MSIP_Label_9be377fe-d30c-4828-9e75-a1213e1035f4_Name">
    <vt:lpwstr>UNCLASSIFIED</vt:lpwstr>
  </property>
  <property fmtid="{D5CDD505-2E9C-101B-9397-08002B2CF9AE}" pid="8" name="MSIP_Label_9be377fe-d30c-4828-9e75-a1213e1035f4_SiteId">
    <vt:lpwstr>55033623-6e77-43db-9999-0c5ebe851a58</vt:lpwstr>
  </property>
  <property fmtid="{D5CDD505-2E9C-101B-9397-08002B2CF9AE}" pid="9" name="MSIP_Label_9be377fe-d30c-4828-9e75-a1213e1035f4_ActionId">
    <vt:lpwstr>e9a8db78-fe65-40d4-90f0-8340e68c73ae</vt:lpwstr>
  </property>
  <property fmtid="{D5CDD505-2E9C-101B-9397-08002B2CF9AE}" pid="10" name="MSIP_Label_9be377fe-d30c-4828-9e75-a1213e1035f4_ContentBits">
    <vt:lpwstr>0</vt:lpwstr>
  </property>
  <property fmtid="{D5CDD505-2E9C-101B-9397-08002B2CF9AE}" pid="11" name="MSIP_Label_9be377fe-d30c-4828-9e75-a1213e1035f4_Tag">
    <vt:lpwstr>10, 3, 0, 1</vt:lpwstr>
  </property>
</Properties>
</file>