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98153-F1F6-4CBD-BA7B-55FC5F5E7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D2E536-99F0-4A23-BFEC-055765C37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4089F-518E-482A-902C-2CFB17EC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4F555-F8F9-4532-9871-55462EF0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2FF55-A5A7-4369-A279-06CCE648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966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5ECBB-0986-41A1-BF9E-ED7F235CA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F6C6E-65AC-4FA7-93DF-41CF5A79D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9DD78-3CAA-41A1-9F7D-FBA2A590D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35CA8-BD42-477C-9B3C-19CAE0F19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CF323-FCB5-4BAD-85C8-91012455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6097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428906-CE3E-43FC-B7E4-13BCD1C6C1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FF681-450B-4816-92FB-ED330D34B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8C8BB-0965-4938-88CA-62396EE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5D831-FDFF-4A0E-9A45-B1E9C9CC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1428D-6DDA-4537-B240-E87E5B1E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31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527B-40C5-4EF9-AF58-744116D7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4E84A-8103-48DE-91C4-F229D29C2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63320-3791-4BE7-B7A5-2A8CBAB1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48D58-DBA6-4834-9649-6EB1F19E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F401F-C54E-449C-8E7D-BB9F5A43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760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1698-B0F7-4B68-8FAC-D5B38A869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C68B8-7157-43AA-99E4-FBE44D4F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CE8C8-E6C5-4FE0-9C10-1A9FDF7F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8F5F9-AD44-4505-A28C-97685F32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4964A-2188-47D8-A568-79D10EEC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5260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71045-81C5-4D21-9198-24FE0B43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39780-B858-444A-8844-9C31E4DA0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9FB50-8896-441F-B7AF-34A226067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7D7B7-6D1F-418F-952E-84D96894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70E69-D5A1-4660-826B-1B5AF6AFB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BB090-5B8F-4361-A1A2-6B1C2F128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06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4AE2-BED4-40D0-AE4B-0E39FDA0A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3E71C-1927-48BF-A45A-67AD69A14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D0FE3-0025-4AE8-BB0D-4D07F80D9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4BB35-A0BF-45F6-8C43-8B55116A9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464F7-392D-4906-A1E2-4E4D2D337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FE526E-A0A0-4D45-854A-73B14CB1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78A2E-B467-48E6-AEF4-A11E8D0B1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752F7-9B3F-4C2B-8E7C-396CB11C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1626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3FA43-E35A-48BB-8401-84768E650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281C9-738A-49D1-9197-C47B7064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55D99-F465-4709-AA3A-361D33223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1C237-5BAC-4D75-BA1A-CC0A3BF04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690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9EAC72-1919-4C88-B398-14698ECE4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2A1A9-70C7-4BB2-BA3E-54BFD2F8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AD076-41AC-4A31-8F64-D8A1274B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8436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09193-DDA2-4CD1-AC77-A5F3A0F8A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E2D1C-390A-42AC-85EE-C2DC62C23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D6CC5-1866-41B4-909D-7A7D918AF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6AA38-DD0B-40F3-935E-3FF1E2B8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91B0D-4A5D-495D-BD4C-C333E806F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1E54C-A248-4C5C-8693-3A330A498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234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369FE-6089-4A89-9F7F-57EC8CDD5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56DDC-2987-49C2-822E-FA5E2604AE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7601D-9DDA-4A61-B15A-4178AF8D1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30D95-5586-4FC3-8C34-10801189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95C4E-C4B0-47DC-9635-9067A8DAB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9B749-5FE7-4B95-8740-A44F1B72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20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C3472-8BD5-475C-ADF1-0F25E855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7021A-92E7-4A46-9CC8-87BDB787E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AC346-615D-46DF-B6C2-D3834684C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C487F-2F00-4A2D-A8B5-432050C5C95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5E3B3-8E60-4ED2-80F4-D427F2771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F023B-9104-48B0-86C7-BA10250C3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4A2AD-2C4B-4263-9A07-86142841F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08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app=desktop&amp;v=BNZ3i9utHl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youtube.com/watch?app=desktop&amp;v=MSDEzM9tQn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09F09-67A1-4647-8E8E-C5381ACD8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Paddington Bear</a:t>
            </a:r>
            <a:br>
              <a:rPr lang="en-US" sz="5400" dirty="0"/>
            </a:b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040B0-B351-415C-9105-BF52AFAAD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5251160"/>
            <a:ext cx="2742209" cy="95761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Primary 1 </a:t>
            </a:r>
          </a:p>
          <a:p>
            <a:pPr algn="l"/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Onthank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Primary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tuffed animal wearing a hat&#10;&#10;Description automatically generated with low confidence">
            <a:extLst>
              <a:ext uri="{FF2B5EF4-FFF2-40B4-BE49-F238E27FC236}">
                <a16:creationId xmlns:a16="http://schemas.microsoft.com/office/drawing/2014/main" id="{FD92B3F8-BDA3-4A20-8A9E-E82BB8768C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08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136367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2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AABEE7-7DAA-4DD6-8AEF-69619C306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Paddington loves marmalade. 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E26F28A0-70EC-4349-B04D-9987DC9AB2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5" r="11346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C43A-CA67-4D4F-B21F-510E6FC71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Plan a meal for Paddington after his long journey.</a:t>
            </a:r>
            <a:endParaRPr lang="en-GB" sz="4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12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82">
            <a:extLst>
              <a:ext uri="{FF2B5EF4-FFF2-40B4-BE49-F238E27FC236}">
                <a16:creationId xmlns:a16="http://schemas.microsoft.com/office/drawing/2014/main" id="{2EAA8ABB-E28C-4BD6-B2CD-376882E92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320AC-7FBC-4CCE-B27B-F5BCEC16B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604" y="679731"/>
            <a:ext cx="3090345" cy="3736540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300" kern="1200" dirty="0">
                <a:solidFill>
                  <a:srgbClr val="FF0000"/>
                </a:solidFill>
                <a:latin typeface="Comic Sans MS" panose="030F0702030302020204" pitchFamily="66" charset="0"/>
              </a:rPr>
              <a:t>Love is ……. Our </a:t>
            </a:r>
            <a:r>
              <a:rPr lang="en-US" sz="4300" kern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Onthank</a:t>
            </a:r>
            <a:endParaRPr lang="en-US" sz="4300" kern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Content Placeholder 10">
            <a:extLst>
              <a:ext uri="{FF2B5EF4-FFF2-40B4-BE49-F238E27FC236}">
                <a16:creationId xmlns:a16="http://schemas.microsoft.com/office/drawing/2014/main" id="{0B2549A1-4752-4E30-AFAA-59537581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604" y="4685288"/>
            <a:ext cx="3090345" cy="1035781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kern="1200" dirty="0">
                <a:solidFill>
                  <a:srgbClr val="00B0F0"/>
                </a:solidFill>
                <a:latin typeface="Comic Sans MS" panose="030F0702030302020204" pitchFamily="66" charset="0"/>
              </a:rPr>
              <a:t>We miss you all and look forward to seeing you soon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Team P1</a:t>
            </a:r>
            <a:endParaRPr lang="en-US" sz="2200" b="1" i="1" kern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92" name="Group 84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9184" y="1"/>
            <a:ext cx="2446384" cy="5777808"/>
            <a:chOff x="329184" y="1"/>
            <a:chExt cx="524256" cy="5777808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86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88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679731"/>
            <a:ext cx="7682293" cy="56628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, calendar, whiteboard&#10;&#10;Description automatically generated">
            <a:extLst>
              <a:ext uri="{FF2B5EF4-FFF2-40B4-BE49-F238E27FC236}">
                <a16:creationId xmlns:a16="http://schemas.microsoft.com/office/drawing/2014/main" id="{9ED59206-07A4-4F41-BC33-4DA11EBD39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47" r="-2" b="-14724"/>
          <a:stretch/>
        </p:blipFill>
        <p:spPr>
          <a:xfrm>
            <a:off x="996363" y="1728000"/>
            <a:ext cx="3383280" cy="5047735"/>
          </a:xfrm>
          <a:prstGeom prst="rect">
            <a:avLst/>
          </a:prstGeom>
        </p:spPr>
      </p:pic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58E6D63F-C5F6-4C08-800D-F22B0AD577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3" r="16290" b="-2"/>
          <a:stretch/>
        </p:blipFill>
        <p:spPr>
          <a:xfrm>
            <a:off x="4683639" y="972235"/>
            <a:ext cx="3383280" cy="504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70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915A8A-7D05-47D5-9254-D18B0897F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Paddington Bear is </a:t>
            </a:r>
            <a:r>
              <a:rPr lang="en-GB" sz="440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Onthank</a:t>
            </a:r>
            <a:r>
              <a:rPr lang="en-GB" sz="4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Primary’s Rights Respecting School Mascot.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stuffed animal wearing a hat&#10;&#10;Description automatically generated with low confidence">
            <a:extLst>
              <a:ext uri="{FF2B5EF4-FFF2-40B4-BE49-F238E27FC236}">
                <a16:creationId xmlns:a16="http://schemas.microsoft.com/office/drawing/2014/main" id="{88B01492-F699-4D85-BD89-807E3C6F7E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" r="1756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3AF8C-6C9A-4DFD-A091-83489E56E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876" y="3059961"/>
            <a:ext cx="5453275" cy="3001010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1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Please listen to the story about Paddington Bear being found by Mr &amp; Mrs Brown at a railway station in London.</a:t>
            </a:r>
            <a:endParaRPr lang="en-GB" sz="5100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733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EAFD7-4EF6-41D1-AE2A-144D38D11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196" y="634181"/>
            <a:ext cx="6586491" cy="1286160"/>
          </a:xfrm>
        </p:spPr>
        <p:txBody>
          <a:bodyPr anchor="b">
            <a:no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Listen to the story of Paddington being found.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FA306-9D67-420A-8A68-70B0BC421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4400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https://www.youtube.com/watch?app=desktop&amp;v=BNZ3i9utHl4</a:t>
            </a:r>
            <a:endParaRPr lang="en-GB" sz="4400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5445C2-489F-4CB6-9A42-C92205B06C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0" r="1598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CB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58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99A8B4F-0FED-46C0-9186-5A8E116D8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A6861EE-7660-46C9-80BD-173B8F745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80FC31-B5A5-45A1-ACD1-9B00C6CD2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65" y="802955"/>
            <a:ext cx="6318649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Comic Sans MS" panose="030F0702030302020204" pitchFamily="66" charset="0"/>
              </a:rPr>
              <a:t>Follow up </a:t>
            </a:r>
            <a:r>
              <a:rPr lang="en-US" sz="36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Chilli</a:t>
            </a:r>
            <a:r>
              <a:rPr lang="en-US" sz="3600" dirty="0">
                <a:solidFill>
                  <a:srgbClr val="000000"/>
                </a:solidFill>
                <a:latin typeface="Comic Sans MS" panose="030F0702030302020204" pitchFamily="66" charset="0"/>
              </a:rPr>
              <a:t> Challenge</a:t>
            </a:r>
            <a:endParaRPr lang="en-GB" sz="36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60942-AEE0-475A-96E7-92BAD6935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07" y="2421682"/>
            <a:ext cx="4650524" cy="363928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Mild </a:t>
            </a:r>
            <a:r>
              <a:rPr lang="en-US" sz="3600" dirty="0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Hot </a:t>
            </a:r>
            <a:r>
              <a:rPr lang="en-US" sz="3600" dirty="0">
                <a:solidFill>
                  <a:srgbClr val="000000"/>
                </a:solidFill>
                <a:latin typeface="Comic Sans MS" panose="030F0702030302020204" pitchFamily="66" charset="0"/>
              </a:rPr>
              <a:t>     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Flamin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’ hot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Choose 1 ,2 or try all 3 </a:t>
            </a:r>
            <a:endParaRPr lang="en-GB" sz="32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8A69B74-22E3-47CC-823F-18BE7930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636" y="2960687"/>
            <a:ext cx="2668748" cy="2668748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71">
            <a:extLst>
              <a:ext uri="{FF2B5EF4-FFF2-40B4-BE49-F238E27FC236}">
                <a16:creationId xmlns:a16="http://schemas.microsoft.com/office/drawing/2014/main" id="{1778637B-5DB8-4A75-B2E6-FC2B1BB9A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014" y="2"/>
            <a:ext cx="4034987" cy="3428147"/>
          </a:xfrm>
          <a:custGeom>
            <a:avLst/>
            <a:gdLst>
              <a:gd name="connsiteX0" fmla="*/ 350825 w 4034987"/>
              <a:gd name="connsiteY0" fmla="*/ 0 h 3428147"/>
              <a:gd name="connsiteX1" fmla="*/ 4034987 w 4034987"/>
              <a:gd name="connsiteY1" fmla="*/ 0 h 3428147"/>
              <a:gd name="connsiteX2" fmla="*/ 4034987 w 4034987"/>
              <a:gd name="connsiteY2" fmla="*/ 2505205 h 3428147"/>
              <a:gd name="connsiteX3" fmla="*/ 3951822 w 4034987"/>
              <a:gd name="connsiteY3" fmla="*/ 2616420 h 3428147"/>
              <a:gd name="connsiteX4" fmla="*/ 2230590 w 4034987"/>
              <a:gd name="connsiteY4" fmla="*/ 3428147 h 3428147"/>
              <a:gd name="connsiteX5" fmla="*/ 0 w 4034987"/>
              <a:gd name="connsiteY5" fmla="*/ 1197557 h 3428147"/>
              <a:gd name="connsiteX6" fmla="*/ 269220 w 4034987"/>
              <a:gd name="connsiteY6" fmla="*/ 134326 h 342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987" h="3428147">
                <a:moveTo>
                  <a:pt x="350825" y="0"/>
                </a:moveTo>
                <a:lnTo>
                  <a:pt x="4034987" y="0"/>
                </a:lnTo>
                <a:lnTo>
                  <a:pt x="4034987" y="2505205"/>
                </a:lnTo>
                <a:lnTo>
                  <a:pt x="3951822" y="2616420"/>
                </a:lnTo>
                <a:cubicBezTo>
                  <a:pt x="3542699" y="3112162"/>
                  <a:pt x="2923546" y="3428147"/>
                  <a:pt x="2230590" y="3428147"/>
                </a:cubicBezTo>
                <a:cubicBezTo>
                  <a:pt x="998669" y="3428147"/>
                  <a:pt x="0" y="2429478"/>
                  <a:pt x="0" y="1197557"/>
                </a:cubicBezTo>
                <a:cubicBezTo>
                  <a:pt x="0" y="812582"/>
                  <a:pt x="97526" y="450385"/>
                  <a:pt x="269220" y="13432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3A82BD-6C3F-4E4B-A3EC-10A4ED6376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094" y="210817"/>
            <a:ext cx="2703338" cy="2429582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BCB76903-9B41-4754-AE5A-E31170B5C3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394" y="3478741"/>
            <a:ext cx="1665995" cy="1606964"/>
          </a:xfrm>
          <a:prstGeom prst="rect">
            <a:avLst/>
          </a:prstGeom>
          <a:gradFill>
            <a:gsLst>
              <a:gs pos="18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2" name="Freeform 75">
            <a:extLst>
              <a:ext uri="{FF2B5EF4-FFF2-40B4-BE49-F238E27FC236}">
                <a16:creationId xmlns:a16="http://schemas.microsoft.com/office/drawing/2014/main" id="{0035A30C-45F3-4EFB-B2E8-6E2A11843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9131" y="4258570"/>
            <a:ext cx="3132869" cy="2599430"/>
          </a:xfrm>
          <a:custGeom>
            <a:avLst/>
            <a:gdLst>
              <a:gd name="connsiteX0" fmla="*/ 1612418 w 3061881"/>
              <a:gd name="connsiteY0" fmla="*/ 0 h 2540529"/>
              <a:gd name="connsiteX1" fmla="*/ 3030226 w 3061881"/>
              <a:gd name="connsiteY1" fmla="*/ 843844 h 2540529"/>
              <a:gd name="connsiteX2" fmla="*/ 3061881 w 3061881"/>
              <a:gd name="connsiteY2" fmla="*/ 909556 h 2540529"/>
              <a:gd name="connsiteX3" fmla="*/ 3061881 w 3061881"/>
              <a:gd name="connsiteY3" fmla="*/ 2315281 h 2540529"/>
              <a:gd name="connsiteX4" fmla="*/ 3030226 w 3061881"/>
              <a:gd name="connsiteY4" fmla="*/ 2380992 h 2540529"/>
              <a:gd name="connsiteX5" fmla="*/ 2949460 w 3061881"/>
              <a:gd name="connsiteY5" fmla="*/ 2513937 h 2540529"/>
              <a:gd name="connsiteX6" fmla="*/ 2929575 w 3061881"/>
              <a:gd name="connsiteY6" fmla="*/ 2540529 h 2540529"/>
              <a:gd name="connsiteX7" fmla="*/ 295261 w 3061881"/>
              <a:gd name="connsiteY7" fmla="*/ 2540529 h 2540529"/>
              <a:gd name="connsiteX8" fmla="*/ 275376 w 3061881"/>
              <a:gd name="connsiteY8" fmla="*/ 2513937 h 2540529"/>
              <a:gd name="connsiteX9" fmla="*/ 0 w 3061881"/>
              <a:gd name="connsiteY9" fmla="*/ 1612418 h 2540529"/>
              <a:gd name="connsiteX10" fmla="*/ 1612418 w 3061881"/>
              <a:gd name="connsiteY10" fmla="*/ 0 h 254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1881" h="2540529">
                <a:moveTo>
                  <a:pt x="1612418" y="0"/>
                </a:moveTo>
                <a:cubicBezTo>
                  <a:pt x="2224646" y="0"/>
                  <a:pt x="2757180" y="341213"/>
                  <a:pt x="3030226" y="843844"/>
                </a:cubicBezTo>
                <a:lnTo>
                  <a:pt x="3061881" y="909556"/>
                </a:lnTo>
                <a:lnTo>
                  <a:pt x="3061881" y="2315281"/>
                </a:lnTo>
                <a:lnTo>
                  <a:pt x="3030226" y="2380992"/>
                </a:lnTo>
                <a:cubicBezTo>
                  <a:pt x="3005404" y="2426686"/>
                  <a:pt x="2978437" y="2471046"/>
                  <a:pt x="2949460" y="2513937"/>
                </a:cubicBezTo>
                <a:lnTo>
                  <a:pt x="2929575" y="2540529"/>
                </a:lnTo>
                <a:lnTo>
                  <a:pt x="295261" y="2540529"/>
                </a:lnTo>
                <a:lnTo>
                  <a:pt x="275376" y="2513937"/>
                </a:lnTo>
                <a:cubicBezTo>
                  <a:pt x="101518" y="2256593"/>
                  <a:pt x="0" y="1946361"/>
                  <a:pt x="0" y="1612418"/>
                </a:cubicBezTo>
                <a:cubicBezTo>
                  <a:pt x="0" y="721904"/>
                  <a:pt x="721904" y="0"/>
                  <a:pt x="1612418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clipart, vector graphics&#10;&#10;Description automatically generated">
            <a:extLst>
              <a:ext uri="{FF2B5EF4-FFF2-40B4-BE49-F238E27FC236}">
                <a16:creationId xmlns:a16="http://schemas.microsoft.com/office/drawing/2014/main" id="{2FCA9A0A-D3F8-4E17-AA01-EB7264C024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289" y="5010263"/>
            <a:ext cx="1848673" cy="16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8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BBCD73-DCB7-4399-99B9-47067F9CC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Mild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clipart, vector graphics&#10;&#10;Description automatically generated">
            <a:extLst>
              <a:ext uri="{FF2B5EF4-FFF2-40B4-BE49-F238E27FC236}">
                <a16:creationId xmlns:a16="http://schemas.microsoft.com/office/drawing/2014/main" id="{80BE9091-BF08-4952-BB4D-89F562B416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7" r="2774" b="-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EBE76-FD2B-40ED-AA0F-EB25D889A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976" cy="39929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In your best writing, write </a:t>
            </a:r>
          </a:p>
          <a:p>
            <a:pPr marL="0" indent="0">
              <a:buNone/>
            </a:pPr>
            <a:endParaRPr lang="en-GB" sz="4000" b="1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Please look after this bear</a:t>
            </a:r>
            <a:r>
              <a:rPr lang="en-GB" sz="4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4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Thank you.</a:t>
            </a:r>
            <a:endParaRPr lang="en-GB" sz="4000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67388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C9AEFF-3709-4159-A4AB-510B29DB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hot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38F2524-4D6D-475D-A118-763D4E194C4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0504"/>
          <a:stretch/>
        </p:blipFill>
        <p:spPr bwMode="auto">
          <a:xfrm>
            <a:off x="198741" y="2410448"/>
            <a:ext cx="5803323" cy="3890357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05C58A-CDE1-4A35-9164-72FDF338D1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62" r="2" b="10349"/>
          <a:stretch/>
        </p:blipFill>
        <p:spPr>
          <a:xfrm>
            <a:off x="6856621" y="3117273"/>
            <a:ext cx="4131796" cy="27698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3662D6-DDCE-4611-AF2F-B8FABCD4A07F}"/>
              </a:ext>
            </a:extLst>
          </p:cNvPr>
          <p:cNvSpPr txBox="1"/>
          <p:nvPr/>
        </p:nvSpPr>
        <p:spPr>
          <a:xfrm>
            <a:off x="4747330" y="1129978"/>
            <a:ext cx="724592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dirty="0">
                <a:solidFill>
                  <a:srgbClr val="323232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Now write it inside a label -like this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08155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F1A23C-0BB5-4A83-A4AF-BCC9B6D1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flamin</a:t>
            </a:r>
            <a:r>
              <a:rPr lang="en-US" kern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hot  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498C1BB9-FD94-41C0-9EE9-6F137558B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9" y="1673059"/>
            <a:ext cx="3661831" cy="35320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8783A9-5C14-424E-8883-C84898408156}"/>
              </a:ext>
            </a:extLst>
          </p:cNvPr>
          <p:cNvSpPr txBox="1"/>
          <p:nvPr/>
        </p:nvSpPr>
        <p:spPr>
          <a:xfrm>
            <a:off x="6090573" y="2036618"/>
            <a:ext cx="5505682" cy="443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Try rainbow writing – like this</a:t>
            </a:r>
          </a:p>
          <a:p>
            <a:pPr>
              <a:lnSpc>
                <a:spcPct val="90000"/>
              </a:lnSpc>
              <a:spcAft>
                <a:spcPts val="1500"/>
              </a:spcAft>
            </a:pPr>
            <a:endParaRPr lang="en-US" sz="240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2000" dirty="0">
                <a:solidFill>
                  <a:srgbClr val="000000"/>
                </a:solidFill>
                <a:effectLst/>
              </a:rPr>
              <a:t> </a:t>
            </a:r>
            <a:r>
              <a:rPr lang="en-GB" sz="1800" b="1" dirty="0">
                <a:solidFill>
                  <a:srgbClr val="4472C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>
                <a:solidFill>
                  <a:srgbClr val="4472C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GB" sz="4000" b="1" dirty="0">
                <a:solidFill>
                  <a:srgbClr val="ED7D3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GB" sz="40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GB" sz="4000" b="1" dirty="0">
                <a:solidFill>
                  <a:srgbClr val="32323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GB" sz="4000" b="1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GB" sz="4000" b="1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GB" sz="4000" b="1" dirty="0">
                <a:solidFill>
                  <a:srgbClr val="32323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>
                <a:solidFill>
                  <a:srgbClr val="8FAADC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GB" sz="4000" b="1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GB" sz="4000" b="1" dirty="0">
                <a:solidFill>
                  <a:srgbClr val="7F6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GB" sz="4000" b="1" dirty="0">
                <a:solidFill>
                  <a:srgbClr val="76717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GB" sz="4000" b="1" dirty="0">
                <a:solidFill>
                  <a:srgbClr val="32323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GB" sz="4000" b="1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n-GB" sz="40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4000" b="1" dirty="0">
                <a:solidFill>
                  <a:srgbClr val="4472C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GB" sz="4000" b="1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GB" sz="4000" b="1" dirty="0">
                <a:solidFill>
                  <a:srgbClr val="32323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4000" b="1" dirty="0">
                <a:solidFill>
                  <a:srgbClr val="ED7D3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GB" sz="4000" b="1" dirty="0">
                <a:solidFill>
                  <a:srgbClr val="32323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4000" b="1" dirty="0">
                <a:solidFill>
                  <a:srgbClr val="BFBFB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GB" sz="4000" b="1" dirty="0">
                <a:solidFill>
                  <a:srgbClr val="32323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GB" sz="40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GB" sz="4000" b="1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GB" sz="4000" b="1" dirty="0">
                <a:solidFill>
                  <a:srgbClr val="8FAADC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GB" sz="4000" dirty="0">
                <a:solidFill>
                  <a:srgbClr val="32323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4000" b="1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sz="4000" b="1" dirty="0">
                <a:solidFill>
                  <a:srgbClr val="5B091D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GB" sz="4000" b="1" dirty="0">
                <a:solidFill>
                  <a:srgbClr val="FFFF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GB" sz="4000" b="1" dirty="0">
                <a:solidFill>
                  <a:srgbClr val="44546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GB" sz="40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k </a:t>
            </a:r>
            <a:r>
              <a:rPr lang="en-GB" sz="4000" b="1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n-GB" sz="4000" b="1" dirty="0">
                <a:solidFill>
                  <a:srgbClr val="203864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GB" sz="4000" b="1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lang="en-GB" sz="1800" b="1" dirty="0">
                <a:solidFill>
                  <a:srgbClr val="32323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5942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8A23D9-E86C-4DE0-8F5B-D8375E262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309" y="360219"/>
            <a:ext cx="5100772" cy="1896788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What is your favourite bear’s name?</a:t>
            </a:r>
            <a:br>
              <a:rPr lang="en-GB" sz="44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dog wearing a hat&#10;&#10;Description automatically generated with medium confidence">
            <a:extLst>
              <a:ext uri="{FF2B5EF4-FFF2-40B4-BE49-F238E27FC236}">
                <a16:creationId xmlns:a16="http://schemas.microsoft.com/office/drawing/2014/main" id="{CE99C378-13EF-4F2D-BB8D-FF19EBA76E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" r="3272" b="-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73AEB-1A47-4FAC-B1FF-0D99ACE5D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3" y="2881745"/>
            <a:ext cx="4977975" cy="31792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4000" dirty="0"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Mr &amp; Mrs Brown called him Paddington after the Railway Station</a:t>
            </a:r>
            <a:r>
              <a:rPr lang="en-GB" sz="40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4000" dirty="0">
              <a:solidFill>
                <a:srgbClr val="0000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rgbClr val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570115-944B-48C4-B7B8-8919237285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542" y="5239637"/>
            <a:ext cx="1258703" cy="132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35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D43444-FCC3-4338-B9C9-46C76915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3200" dirty="0">
                <a:effectLst/>
                <a:latin typeface="Comic Sans MS" panose="030F0702030302020204" pitchFamily="66" charset="0"/>
              </a:rPr>
            </a:br>
            <a:br>
              <a:rPr lang="en-US" sz="3200" dirty="0">
                <a:effectLst/>
                <a:latin typeface="Comic Sans MS" panose="030F0702030302020204" pitchFamily="66" charset="0"/>
              </a:rPr>
            </a:br>
            <a:r>
              <a:rPr lang="en-US" sz="3200" dirty="0">
                <a:effectLst/>
                <a:latin typeface="Comic Sans MS" panose="030F0702030302020204" pitchFamily="66" charset="0"/>
              </a:rPr>
              <a:t>Watch the video and try to draw Paddington.</a:t>
            </a:r>
            <a:br>
              <a:rPr lang="en-US" sz="3200" dirty="0">
                <a:effectLst/>
                <a:latin typeface="Comic Sans MS" panose="030F0702030302020204" pitchFamily="66" charset="0"/>
              </a:rPr>
            </a:br>
            <a:br>
              <a:rPr lang="en-US" sz="1000" dirty="0">
                <a:effectLst/>
              </a:rPr>
            </a:br>
            <a:br>
              <a:rPr lang="en-US" sz="1000" dirty="0">
                <a:effectLst/>
              </a:rPr>
            </a:br>
            <a:br>
              <a:rPr lang="en-US" sz="1000" dirty="0">
                <a:effectLst/>
              </a:rPr>
            </a:br>
            <a:endParaRPr lang="en-US" sz="10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64E7D-4B57-487E-8CB6-BC041312574B}"/>
              </a:ext>
            </a:extLst>
          </p:cNvPr>
          <p:cNvSpPr txBox="1"/>
          <p:nvPr/>
        </p:nvSpPr>
        <p:spPr>
          <a:xfrm>
            <a:off x="590719" y="2895292"/>
            <a:ext cx="4087607" cy="3414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900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900" u="sng" dirty="0">
                <a:effectLst/>
                <a:latin typeface="Comic Sans MS" panose="030F0702030302020204" pitchFamily="66" charset="0"/>
                <a:hlinkClick r:id="rId2"/>
              </a:rPr>
              <a:t>https://www.youtube.com/watch?app=desktop&amp;v=MSDEzM9tQnU</a:t>
            </a:r>
            <a:endParaRPr lang="en-US" sz="3900" u="sng" dirty="0">
              <a:effectLst/>
              <a:latin typeface="Comic Sans MS" panose="030F0702030302020204" pitchFamily="66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Please show us your drawings</a:t>
            </a:r>
            <a:r>
              <a:rPr lang="en-US" sz="3200" dirty="0">
                <a:effectLst/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uppet holding a flag&#10;&#10;Description automatically generated with low confidence">
            <a:extLst>
              <a:ext uri="{FF2B5EF4-FFF2-40B4-BE49-F238E27FC236}">
                <a16:creationId xmlns:a16="http://schemas.microsoft.com/office/drawing/2014/main" id="{BFDDA19B-B725-4823-A59F-DB79C53D72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8" r="16193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524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Times New Roman</vt:lpstr>
      <vt:lpstr>Office Theme</vt:lpstr>
      <vt:lpstr>Paddington Bear </vt:lpstr>
      <vt:lpstr>Paddington Bear is Onthank Primary’s Rights Respecting School Mascot.</vt:lpstr>
      <vt:lpstr>Listen to the story of Paddington being found.</vt:lpstr>
      <vt:lpstr>Follow up Chilli Challenge</vt:lpstr>
      <vt:lpstr>Mild  </vt:lpstr>
      <vt:lpstr>hot</vt:lpstr>
      <vt:lpstr>flamin’ hot  </vt:lpstr>
      <vt:lpstr>What is your favourite bear’s name? </vt:lpstr>
      <vt:lpstr>  Watch the video and try to draw Paddington.    </vt:lpstr>
      <vt:lpstr>Paddington loves marmalade. </vt:lpstr>
      <vt:lpstr>Love is ……. Our Onthank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Paddington Bear </dc:title>
  <dc:creator>Glynis Findlay</dc:creator>
  <cp:lastModifiedBy>Glynis Findlay</cp:lastModifiedBy>
  <cp:revision>3</cp:revision>
  <dcterms:created xsi:type="dcterms:W3CDTF">2021-01-09T22:13:23Z</dcterms:created>
  <dcterms:modified xsi:type="dcterms:W3CDTF">2021-01-19T16:26:27Z</dcterms:modified>
</cp:coreProperties>
</file>