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812" r:id="rId4"/>
  </p:sldMasterIdLst>
  <p:notesMasterIdLst>
    <p:notesMasterId r:id="rId24"/>
  </p:notesMasterIdLst>
  <p:handoutMasterIdLst>
    <p:handoutMasterId r:id="rId25"/>
  </p:handoutMasterIdLst>
  <p:sldIdLst>
    <p:sldId id="262" r:id="rId5"/>
    <p:sldId id="270" r:id="rId6"/>
    <p:sldId id="269" r:id="rId7"/>
    <p:sldId id="273" r:id="rId8"/>
    <p:sldId id="274" r:id="rId9"/>
    <p:sldId id="271" r:id="rId10"/>
    <p:sldId id="265" r:id="rId11"/>
    <p:sldId id="272" r:id="rId12"/>
    <p:sldId id="275" r:id="rId13"/>
    <p:sldId id="276" r:id="rId14"/>
    <p:sldId id="259" r:id="rId15"/>
    <p:sldId id="261" r:id="rId16"/>
    <p:sldId id="277" r:id="rId17"/>
    <p:sldId id="278" r:id="rId18"/>
    <p:sldId id="279" r:id="rId19"/>
    <p:sldId id="268" r:id="rId20"/>
    <p:sldId id="280" r:id="rId21"/>
    <p:sldId id="281" r:id="rId22"/>
    <p:sldId id="267"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6" autoAdjust="0"/>
    <p:restoredTop sz="94687"/>
  </p:normalViewPr>
  <p:slideViewPr>
    <p:cSldViewPr snapToGrid="0" snapToObjects="1">
      <p:cViewPr varScale="1">
        <p:scale>
          <a:sx n="69" d="100"/>
          <a:sy n="69" d="100"/>
        </p:scale>
        <p:origin x="408" y="40"/>
      </p:cViewPr>
      <p:guideLst/>
    </p:cSldViewPr>
  </p:slideViewPr>
  <p:notesTextViewPr>
    <p:cViewPr>
      <p:scale>
        <a:sx n="1" d="1"/>
        <a:sy n="1" d="1"/>
      </p:scale>
      <p:origin x="0" y="0"/>
    </p:cViewPr>
  </p:notesTextViewPr>
  <p:notesViewPr>
    <p:cSldViewPr snapToGrid="0" snapToObjects="1">
      <p:cViewPr varScale="1">
        <p:scale>
          <a:sx n="68" d="100"/>
          <a:sy n="68" d="100"/>
        </p:scale>
        <p:origin x="3288"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13.png"/></Relationships>
</file>

<file path=ppt/drawings/drawing1.xml><?xml version="1.0" encoding="utf-8"?>
<c:userShapes xmlns:c="http://schemas.openxmlformats.org/drawingml/2006/chart">
  <cdr:relSizeAnchor xmlns:cdr="http://schemas.openxmlformats.org/drawingml/2006/chartDrawing">
    <cdr:from>
      <cdr:x>0</cdr:x>
      <cdr:y>0</cdr:y>
    </cdr:from>
    <cdr:to>
      <cdr:x>1</cdr:x>
      <cdr:y>0.91459</cdr:y>
    </cdr:to>
    <cdr:pic>
      <cdr:nvPicPr>
        <cdr:cNvPr id="4"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6380952" cy="5095238"/>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C40FD4-49E5-45F4-9F5F-D127674F3B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97B86CE-7533-4591-A533-3B285CBFBD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42818B-C764-43FB-9100-6BE58FDE1954}" type="datetimeFigureOut">
              <a:rPr lang="en-US" smtClean="0"/>
              <a:t>4/29/2024</a:t>
            </a:fld>
            <a:endParaRPr lang="en-US" dirty="0"/>
          </a:p>
        </p:txBody>
      </p:sp>
      <p:sp>
        <p:nvSpPr>
          <p:cNvPr id="4" name="Footer Placeholder 3">
            <a:extLst>
              <a:ext uri="{FF2B5EF4-FFF2-40B4-BE49-F238E27FC236}">
                <a16:creationId xmlns:a16="http://schemas.microsoft.com/office/drawing/2014/main" id="{6697BB4A-C2FA-48DD-9F31-664DF2C9F78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540AB79-C081-43E8-B49C-BA9D38FCFC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5F1E10-4074-4DC3-8E35-9146BD1FD828}" type="slidenum">
              <a:rPr lang="en-US" smtClean="0"/>
              <a:t>‹#›</a:t>
            </a:fld>
            <a:endParaRPr lang="en-US" dirty="0"/>
          </a:p>
        </p:txBody>
      </p:sp>
    </p:spTree>
    <p:extLst>
      <p:ext uri="{BB962C8B-B14F-4D97-AF65-F5344CB8AC3E}">
        <p14:creationId xmlns:p14="http://schemas.microsoft.com/office/powerpoint/2010/main" val="29888127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0BC4BE-0D73-E240-8B38-104FAC465A91}" type="datetimeFigureOut">
              <a:rPr lang="en-US" smtClean="0"/>
              <a:t>4/29/2024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8C15C5-0688-5345-99FC-721E08AD15D5}" type="slidenum">
              <a:rPr lang="en-US" smtClean="0"/>
              <a:t>‹#›</a:t>
            </a:fld>
            <a:endParaRPr lang="en-US" dirty="0"/>
          </a:p>
        </p:txBody>
      </p:sp>
    </p:spTree>
    <p:extLst>
      <p:ext uri="{BB962C8B-B14F-4D97-AF65-F5344CB8AC3E}">
        <p14:creationId xmlns:p14="http://schemas.microsoft.com/office/powerpoint/2010/main" val="427685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1</a:t>
            </a:fld>
            <a:endParaRPr lang="en-US" dirty="0"/>
          </a:p>
        </p:txBody>
      </p:sp>
    </p:spTree>
    <p:extLst>
      <p:ext uri="{BB962C8B-B14F-4D97-AF65-F5344CB8AC3E}">
        <p14:creationId xmlns:p14="http://schemas.microsoft.com/office/powerpoint/2010/main" val="3121035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7</a:t>
            </a:fld>
            <a:endParaRPr lang="en-US" dirty="0"/>
          </a:p>
        </p:txBody>
      </p:sp>
    </p:spTree>
    <p:extLst>
      <p:ext uri="{BB962C8B-B14F-4D97-AF65-F5344CB8AC3E}">
        <p14:creationId xmlns:p14="http://schemas.microsoft.com/office/powerpoint/2010/main" val="1297207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11</a:t>
            </a:fld>
            <a:endParaRPr lang="en-US" dirty="0"/>
          </a:p>
        </p:txBody>
      </p:sp>
    </p:spTree>
    <p:extLst>
      <p:ext uri="{BB962C8B-B14F-4D97-AF65-F5344CB8AC3E}">
        <p14:creationId xmlns:p14="http://schemas.microsoft.com/office/powerpoint/2010/main" val="3047512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12</a:t>
            </a:fld>
            <a:endParaRPr lang="en-US" dirty="0"/>
          </a:p>
        </p:txBody>
      </p:sp>
    </p:spTree>
    <p:extLst>
      <p:ext uri="{BB962C8B-B14F-4D97-AF65-F5344CB8AC3E}">
        <p14:creationId xmlns:p14="http://schemas.microsoft.com/office/powerpoint/2010/main" val="620627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14</a:t>
            </a:fld>
            <a:endParaRPr lang="en-US" dirty="0"/>
          </a:p>
        </p:txBody>
      </p:sp>
    </p:spTree>
    <p:extLst>
      <p:ext uri="{BB962C8B-B14F-4D97-AF65-F5344CB8AC3E}">
        <p14:creationId xmlns:p14="http://schemas.microsoft.com/office/powerpoint/2010/main" val="2188543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15</a:t>
            </a:fld>
            <a:endParaRPr lang="en-US" dirty="0"/>
          </a:p>
        </p:txBody>
      </p:sp>
    </p:spTree>
    <p:extLst>
      <p:ext uri="{BB962C8B-B14F-4D97-AF65-F5344CB8AC3E}">
        <p14:creationId xmlns:p14="http://schemas.microsoft.com/office/powerpoint/2010/main" val="3061024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C15C5-0688-5345-99FC-721E08AD15D5}" type="slidenum">
              <a:rPr lang="en-US" smtClean="0"/>
              <a:t>19</a:t>
            </a:fld>
            <a:endParaRPr lang="en-US" dirty="0"/>
          </a:p>
        </p:txBody>
      </p:sp>
    </p:spTree>
    <p:extLst>
      <p:ext uri="{BB962C8B-B14F-4D97-AF65-F5344CB8AC3E}">
        <p14:creationId xmlns:p14="http://schemas.microsoft.com/office/powerpoint/2010/main" val="2777307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78801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30025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34520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74007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38416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158357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11363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68175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6567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85650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2874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4/29/2024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13965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59688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4/29/2024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26638921"/>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4/29/2024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01977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01870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smtClean="0"/>
              <a:pPr/>
              <a:t>4/29/2024</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89381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smtClean="0"/>
              <a:pPr/>
              <a:t>4/29/2024</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49767075"/>
      </p:ext>
    </p:extLst>
  </p:cSld>
  <p:clrMap bg1="dk1" tx1="lt1" bg2="dk2" tx2="lt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Ls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emf"/></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hyperlink" Target="Case-Study-Fossilfield.pdf" TargetMode="External"/><Relationship Id="rId2" Type="http://schemas.openxmlformats.org/officeDocument/2006/relationships/hyperlink" Target="Case-Study-Art-Therapy.pdf" TargetMode="External"/><Relationship Id="rId1" Type="http://schemas.openxmlformats.org/officeDocument/2006/relationships/slideLayout" Target="../slideLayouts/slideLayout5.xml"/><Relationship Id="rId5" Type="http://schemas.openxmlformats.org/officeDocument/2006/relationships/hyperlink" Target="Impact%20of%20Rock%20N%20Role%20Models%20intervention.docx.pdf" TargetMode="External"/><Relationship Id="rId4" Type="http://schemas.openxmlformats.org/officeDocument/2006/relationships/hyperlink" Target="impact%20data%20resillience.docx"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9000"/>
            <a:grayscl/>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80833-6B30-404E-B0FA-39D7DC4B1616}"/>
              </a:ext>
            </a:extLst>
          </p:cNvPr>
          <p:cNvSpPr>
            <a:spLocks noGrp="1"/>
          </p:cNvSpPr>
          <p:nvPr>
            <p:ph type="ctrTitle"/>
          </p:nvPr>
        </p:nvSpPr>
        <p:spPr>
          <a:xfrm>
            <a:off x="361124" y="0"/>
            <a:ext cx="11251756" cy="6857990"/>
          </a:xfrm>
        </p:spPr>
        <p:txBody>
          <a:bodyPr anchor="ctr">
            <a:noAutofit/>
          </a:bodyPr>
          <a:lstStyle/>
          <a:p>
            <a:pPr algn="l"/>
            <a:r>
              <a:rPr lang="en-US" sz="11700" b="1" dirty="0" smtClean="0"/>
              <a:t>St Patrick’s </a:t>
            </a:r>
            <a:r>
              <a:rPr lang="en-US" sz="11700" b="1" dirty="0" err="1" smtClean="0"/>
              <a:t>ps</a:t>
            </a:r>
            <a:r>
              <a:rPr lang="en-US" sz="11700" b="1" dirty="0" smtClean="0"/>
              <a:t> </a:t>
            </a:r>
            <a:r>
              <a:rPr lang="en-US" sz="11700" b="1" dirty="0" err="1" smtClean="0"/>
              <a:t>pef</a:t>
            </a:r>
            <a:r>
              <a:rPr lang="en-US" sz="11700" b="1" dirty="0" smtClean="0"/>
              <a:t> impact </a:t>
            </a:r>
            <a:r>
              <a:rPr lang="en-US" sz="11700" b="1" dirty="0"/>
              <a:t/>
            </a:r>
            <a:br>
              <a:rPr lang="en-US" sz="11700" b="1" dirty="0"/>
            </a:br>
            <a:r>
              <a:rPr lang="en-US" sz="5400" dirty="0" err="1" smtClean="0">
                <a:solidFill>
                  <a:schemeClr val="tx1"/>
                </a:solidFill>
              </a:rPr>
              <a:t>april</a:t>
            </a:r>
            <a:r>
              <a:rPr lang="en-US" sz="5400" dirty="0" smtClean="0">
                <a:solidFill>
                  <a:schemeClr val="tx1"/>
                </a:solidFill>
              </a:rPr>
              <a:t> ‘23 – </a:t>
            </a:r>
            <a:r>
              <a:rPr lang="en-US" sz="5400" dirty="0" err="1" smtClean="0">
                <a:solidFill>
                  <a:schemeClr val="tx1"/>
                </a:solidFill>
              </a:rPr>
              <a:t>april</a:t>
            </a:r>
            <a:r>
              <a:rPr lang="en-US" sz="5400" dirty="0" smtClean="0">
                <a:solidFill>
                  <a:schemeClr val="tx1"/>
                </a:solidFill>
              </a:rPr>
              <a:t> ’24 </a:t>
            </a:r>
            <a:endParaRPr lang="en-US" sz="5400" b="1"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6582" y="4131628"/>
            <a:ext cx="2359993" cy="2515090"/>
          </a:xfrm>
          <a:prstGeom prst="rect">
            <a:avLst/>
          </a:prstGeom>
        </p:spPr>
      </p:pic>
    </p:spTree>
    <p:extLst>
      <p:ext uri="{BB962C8B-B14F-4D97-AF65-F5344CB8AC3E}">
        <p14:creationId xmlns:p14="http://schemas.microsoft.com/office/powerpoint/2010/main" val="8141019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9686" y="101508"/>
            <a:ext cx="9902970" cy="6663271"/>
          </a:xfrm>
          <a:prstGeom prst="rect">
            <a:avLst/>
          </a:prstGeom>
        </p:spPr>
      </p:pic>
    </p:spTree>
    <p:extLst>
      <p:ext uri="{BB962C8B-B14F-4D97-AF65-F5344CB8AC3E}">
        <p14:creationId xmlns:p14="http://schemas.microsoft.com/office/powerpoint/2010/main" val="21586129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F6C66-D6D7-4A72-9928-967AEA400766}"/>
              </a:ext>
            </a:extLst>
          </p:cNvPr>
          <p:cNvSpPr>
            <a:spLocks noGrp="1"/>
          </p:cNvSpPr>
          <p:nvPr>
            <p:ph type="title"/>
          </p:nvPr>
        </p:nvSpPr>
        <p:spPr>
          <a:xfrm>
            <a:off x="8119869" y="643466"/>
            <a:ext cx="4072131" cy="5571065"/>
          </a:xfrm>
        </p:spPr>
        <p:txBody>
          <a:bodyPr anchor="ctr">
            <a:normAutofit/>
          </a:bodyPr>
          <a:lstStyle/>
          <a:p>
            <a:r>
              <a:rPr lang="en-US" sz="3600" b="1" dirty="0" smtClean="0"/>
              <a:t>Actual spend</a:t>
            </a:r>
            <a:endParaRPr lang="en-US" sz="3600" b="1" dirty="0"/>
          </a:p>
        </p:txBody>
      </p:sp>
      <p:sp>
        <p:nvSpPr>
          <p:cNvPr id="11" name="Rectangle 10">
            <a:extLst>
              <a:ext uri="{FF2B5EF4-FFF2-40B4-BE49-F238E27FC236}">
                <a16:creationId xmlns:a16="http://schemas.microsoft.com/office/drawing/2014/main" id="{8FBC750A-B8E7-49A0-A00A-F72451271B5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2169"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44D0436-4FAC-43D1-9565-515BBE80D7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908066"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15" name="Straight Connector 14">
            <a:extLst>
              <a:ext uri="{FF2B5EF4-FFF2-40B4-BE49-F238E27FC236}">
                <a16:creationId xmlns:a16="http://schemas.microsoft.com/office/drawing/2014/main" id="{9F82E424-AAF6-43AC-AC56-03BA23E0C93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4150420" y="3429000"/>
            <a:ext cx="6858000" cy="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graphicFrame>
        <p:nvGraphicFramePr>
          <p:cNvPr id="6" name="Content Placeholder 5" descr="chart placeholder">
            <a:extLst>
              <a:ext uri="{FF2B5EF4-FFF2-40B4-BE49-F238E27FC236}">
                <a16:creationId xmlns:a16="http://schemas.microsoft.com/office/drawing/2014/main" id="{4F8339CB-596F-46C7-A612-EA1CB5750EDB}"/>
              </a:ext>
            </a:extLst>
          </p:cNvPr>
          <p:cNvGraphicFramePr>
            <a:graphicFrameLocks noGrp="1"/>
          </p:cNvGraphicFramePr>
          <p:nvPr>
            <p:ph idx="1"/>
            <p:extLst>
              <p:ext uri="{D42A27DB-BD31-4B8C-83A1-F6EECF244321}">
                <p14:modId xmlns:p14="http://schemas.microsoft.com/office/powerpoint/2010/main" val="130204466"/>
              </p:ext>
            </p:extLst>
          </p:nvPr>
        </p:nvGraphicFramePr>
        <p:xfrm>
          <a:off x="643467" y="566468"/>
          <a:ext cx="6243992" cy="5571065"/>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605367" y="5675868"/>
            <a:ext cx="6645178" cy="923330"/>
          </a:xfrm>
          <a:prstGeom prst="rect">
            <a:avLst/>
          </a:prstGeom>
          <a:noFill/>
        </p:spPr>
        <p:txBody>
          <a:bodyPr wrap="square" rtlCol="0">
            <a:spAutoFit/>
          </a:bodyPr>
          <a:lstStyle/>
          <a:p>
            <a:r>
              <a:rPr lang="en-GB" dirty="0" smtClean="0"/>
              <a:t>Overspend: additional staffing costs due to pay increases, additional staffing costs for CA initially charging to section 23. </a:t>
            </a:r>
            <a:endParaRPr lang="en-GB" dirty="0"/>
          </a:p>
        </p:txBody>
      </p:sp>
    </p:spTree>
    <p:extLst>
      <p:ext uri="{BB962C8B-B14F-4D97-AF65-F5344CB8AC3E}">
        <p14:creationId xmlns:p14="http://schemas.microsoft.com/office/powerpoint/2010/main" val="14149338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4F96F-B0BE-4E84-A401-8F8438058CAB}"/>
              </a:ext>
            </a:extLst>
          </p:cNvPr>
          <p:cNvSpPr>
            <a:spLocks noGrp="1"/>
          </p:cNvSpPr>
          <p:nvPr>
            <p:ph type="title"/>
          </p:nvPr>
        </p:nvSpPr>
        <p:spPr>
          <a:xfrm>
            <a:off x="3416322" y="25677"/>
            <a:ext cx="8655605" cy="1091923"/>
          </a:xfrm>
        </p:spPr>
        <p:txBody>
          <a:bodyPr>
            <a:normAutofit/>
          </a:bodyPr>
          <a:lstStyle/>
          <a:p>
            <a:pPr algn="ctr"/>
            <a:r>
              <a:rPr lang="en-US" b="1" dirty="0" smtClean="0"/>
              <a:t>IMPACT – Literacy </a:t>
            </a:r>
            <a:endParaRPr lang="en-US" dirty="0">
              <a:solidFill>
                <a:schemeClr val="tx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 y="201168"/>
            <a:ext cx="3722255" cy="279169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80" y="3371272"/>
            <a:ext cx="3651441" cy="2738581"/>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2963297261"/>
              </p:ext>
            </p:extLst>
          </p:nvPr>
        </p:nvGraphicFramePr>
        <p:xfrm>
          <a:off x="4056314" y="893621"/>
          <a:ext cx="7840121" cy="5411747"/>
        </p:xfrm>
        <a:graphic>
          <a:graphicData uri="http://schemas.openxmlformats.org/drawingml/2006/table">
            <a:tbl>
              <a:tblPr firstRow="1" firstCol="1" bandRow="1"/>
              <a:tblGrid>
                <a:gridCol w="826422">
                  <a:extLst>
                    <a:ext uri="{9D8B030D-6E8A-4147-A177-3AD203B41FA5}">
                      <a16:colId xmlns:a16="http://schemas.microsoft.com/office/drawing/2014/main" val="805686206"/>
                    </a:ext>
                  </a:extLst>
                </a:gridCol>
                <a:gridCol w="846757">
                  <a:extLst>
                    <a:ext uri="{9D8B030D-6E8A-4147-A177-3AD203B41FA5}">
                      <a16:colId xmlns:a16="http://schemas.microsoft.com/office/drawing/2014/main" val="2550147309"/>
                    </a:ext>
                  </a:extLst>
                </a:gridCol>
                <a:gridCol w="839495">
                  <a:extLst>
                    <a:ext uri="{9D8B030D-6E8A-4147-A177-3AD203B41FA5}">
                      <a16:colId xmlns:a16="http://schemas.microsoft.com/office/drawing/2014/main" val="1865287711"/>
                    </a:ext>
                  </a:extLst>
                </a:gridCol>
                <a:gridCol w="835137">
                  <a:extLst>
                    <a:ext uri="{9D8B030D-6E8A-4147-A177-3AD203B41FA5}">
                      <a16:colId xmlns:a16="http://schemas.microsoft.com/office/drawing/2014/main" val="1152720433"/>
                    </a:ext>
                  </a:extLst>
                </a:gridCol>
                <a:gridCol w="745087">
                  <a:extLst>
                    <a:ext uri="{9D8B030D-6E8A-4147-A177-3AD203B41FA5}">
                      <a16:colId xmlns:a16="http://schemas.microsoft.com/office/drawing/2014/main" val="3535890041"/>
                    </a:ext>
                  </a:extLst>
                </a:gridCol>
                <a:gridCol w="1189525">
                  <a:extLst>
                    <a:ext uri="{9D8B030D-6E8A-4147-A177-3AD203B41FA5}">
                      <a16:colId xmlns:a16="http://schemas.microsoft.com/office/drawing/2014/main" val="1032803815"/>
                    </a:ext>
                  </a:extLst>
                </a:gridCol>
                <a:gridCol w="835137">
                  <a:extLst>
                    <a:ext uri="{9D8B030D-6E8A-4147-A177-3AD203B41FA5}">
                      <a16:colId xmlns:a16="http://schemas.microsoft.com/office/drawing/2014/main" val="1859594731"/>
                    </a:ext>
                  </a:extLst>
                </a:gridCol>
                <a:gridCol w="745087">
                  <a:extLst>
                    <a:ext uri="{9D8B030D-6E8A-4147-A177-3AD203B41FA5}">
                      <a16:colId xmlns:a16="http://schemas.microsoft.com/office/drawing/2014/main" val="2045010749"/>
                    </a:ext>
                  </a:extLst>
                </a:gridCol>
                <a:gridCol w="977474">
                  <a:extLst>
                    <a:ext uri="{9D8B030D-6E8A-4147-A177-3AD203B41FA5}">
                      <a16:colId xmlns:a16="http://schemas.microsoft.com/office/drawing/2014/main" val="503507716"/>
                    </a:ext>
                  </a:extLst>
                </a:gridCol>
              </a:tblGrid>
              <a:tr h="177797">
                <a:tc rowSpan="2">
                  <a:txBody>
                    <a:bodyPr/>
                    <a:lstStyle/>
                    <a:p>
                      <a:pPr algn="l">
                        <a:lnSpc>
                          <a:spcPct val="107000"/>
                        </a:lnSpc>
                        <a:spcAft>
                          <a:spcPts val="0"/>
                        </a:spcAft>
                      </a:pPr>
                      <a:r>
                        <a:rPr lang="en-GB" sz="700" dirty="0">
                          <a:effectLst/>
                          <a:latin typeface="Calibri" panose="020F0502020204030204" pitchFamily="34" charset="0"/>
                          <a:ea typeface="Calibri" panose="020F0502020204030204" pitchFamily="34" charset="0"/>
                          <a:cs typeface="Times New Roman" panose="02020603050405020304" pitchFamily="18" charset="0"/>
                        </a:rPr>
                        <a:t>Pupil </a:t>
                      </a:r>
                    </a:p>
                    <a:p>
                      <a:pPr algn="l">
                        <a:lnSpc>
                          <a:spcPct val="107000"/>
                        </a:lnSpc>
                        <a:spcAft>
                          <a:spcPts val="0"/>
                        </a:spcAft>
                      </a:pPr>
                      <a:r>
                        <a:rPr lang="en-GB" sz="700" dirty="0">
                          <a:effectLst/>
                          <a:latin typeface="Calibri" panose="020F0502020204030204" pitchFamily="34" charset="0"/>
                          <a:ea typeface="Calibri" panose="020F0502020204030204" pitchFamily="34" charset="0"/>
                          <a:cs typeface="Times New Roman" panose="02020603050405020304" pitchFamily="18" charset="0"/>
                        </a:rPr>
                        <a:t> </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rowSpan="2">
                  <a:txBody>
                    <a:bodyPr/>
                    <a:lstStyle/>
                    <a:p>
                      <a:pPr algn="l">
                        <a:lnSpc>
                          <a:spcPct val="107000"/>
                        </a:lnSpc>
                        <a:spcAft>
                          <a:spcPts val="0"/>
                        </a:spcAft>
                      </a:pPr>
                      <a:r>
                        <a:rPr lang="en-GB" sz="700" dirty="0">
                          <a:effectLst/>
                          <a:latin typeface="Calibri" panose="020F0502020204030204" pitchFamily="34" charset="0"/>
                          <a:ea typeface="Calibri" panose="020F0502020204030204" pitchFamily="34" charset="0"/>
                          <a:cs typeface="Times New Roman" panose="02020603050405020304" pitchFamily="18" charset="0"/>
                        </a:rPr>
                        <a:t>Stage </a:t>
                      </a:r>
                    </a:p>
                    <a:p>
                      <a:pPr algn="l">
                        <a:lnSpc>
                          <a:spcPct val="107000"/>
                        </a:lnSpc>
                        <a:spcAft>
                          <a:spcPts val="0"/>
                        </a:spcAft>
                      </a:pPr>
                      <a:r>
                        <a:rPr lang="en-GB" sz="700" dirty="0">
                          <a:effectLst/>
                          <a:latin typeface="Calibri" panose="020F0502020204030204" pitchFamily="34" charset="0"/>
                          <a:ea typeface="Calibri" panose="020F0502020204030204" pitchFamily="34" charset="0"/>
                          <a:cs typeface="Times New Roman" panose="02020603050405020304" pitchFamily="18" charset="0"/>
                        </a:rPr>
                        <a:t> </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rowSpan="2">
                  <a:txBody>
                    <a:bodyPr/>
                    <a:lstStyle/>
                    <a:p>
                      <a:pPr algn="l">
                        <a:lnSpc>
                          <a:spcPct val="107000"/>
                        </a:lnSpc>
                        <a:spcAft>
                          <a:spcPts val="0"/>
                        </a:spcAft>
                      </a:pPr>
                      <a:r>
                        <a:rPr lang="en-GB" sz="700" dirty="0">
                          <a:effectLst/>
                          <a:latin typeface="Calibri" panose="020F0502020204030204" pitchFamily="34" charset="0"/>
                          <a:ea typeface="Calibri" panose="020F0502020204030204" pitchFamily="34" charset="0"/>
                          <a:cs typeface="Times New Roman" panose="02020603050405020304" pitchFamily="18" charset="0"/>
                        </a:rPr>
                        <a:t>SMID </a:t>
                      </a:r>
                    </a:p>
                    <a:p>
                      <a:pPr algn="l">
                        <a:lnSpc>
                          <a:spcPct val="107000"/>
                        </a:lnSpc>
                        <a:spcAft>
                          <a:spcPts val="0"/>
                        </a:spcAft>
                      </a:pPr>
                      <a:r>
                        <a:rPr lang="en-GB" sz="700" dirty="0">
                          <a:effectLst/>
                          <a:latin typeface="Calibri" panose="020F0502020204030204" pitchFamily="34" charset="0"/>
                          <a:ea typeface="Calibri" panose="020F0502020204030204" pitchFamily="34" charset="0"/>
                          <a:cs typeface="Times New Roman" panose="02020603050405020304" pitchFamily="18" charset="0"/>
                        </a:rPr>
                        <a:t> </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March 23</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April 24</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Differential</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March 23</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April 24</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Differential</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2205715"/>
                  </a:ext>
                </a:extLst>
              </a:tr>
              <a:tr h="209358">
                <a:tc vMerge="1">
                  <a:txBody>
                    <a:bodyPr/>
                    <a:lstStyle/>
                    <a:p>
                      <a:pPr algn="l">
                        <a:lnSpc>
                          <a:spcPct val="107000"/>
                        </a:lnSpc>
                        <a:spcAft>
                          <a:spcPts val="0"/>
                        </a:spcAft>
                      </a:pP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algn="l">
                        <a:lnSpc>
                          <a:spcPct val="107000"/>
                        </a:lnSpc>
                        <a:spcAft>
                          <a:spcPts val="0"/>
                        </a:spcAft>
                      </a:pP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algn="l">
                        <a:lnSpc>
                          <a:spcPct val="107000"/>
                        </a:lnSpc>
                        <a:spcAft>
                          <a:spcPts val="0"/>
                        </a:spcAft>
                      </a:pP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3">
                  <a:txBody>
                    <a:bodyPr/>
                    <a:lstStyle/>
                    <a:p>
                      <a:pPr algn="ctr">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Reading</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en-GB"/>
                    </a:p>
                  </a:txBody>
                  <a:tcPr/>
                </a:tc>
                <a:tc hMerge="1">
                  <a:txBody>
                    <a:bodyPr/>
                    <a:lstStyle/>
                    <a:p>
                      <a:endParaRPr lang="en-GB"/>
                    </a:p>
                  </a:txBody>
                  <a:tcPr/>
                </a:tc>
                <a:tc gridSpan="3">
                  <a:txBody>
                    <a:bodyPr/>
                    <a:lstStyle/>
                    <a:p>
                      <a:pPr algn="ctr">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Spelling</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672629550"/>
                  </a:ext>
                </a:extLst>
              </a:tr>
              <a:tr h="209358">
                <a:tc>
                  <a:txBody>
                    <a:bodyPr/>
                    <a:lstStyle/>
                    <a:p>
                      <a:pPr algn="l">
                        <a:lnSpc>
                          <a:spcPct val="107000"/>
                        </a:lnSpc>
                        <a:spcAft>
                          <a:spcPts val="0"/>
                        </a:spcAft>
                      </a:pPr>
                      <a:r>
                        <a:rPr lang="en-GB" sz="700" dirty="0">
                          <a:effectLst/>
                          <a:latin typeface="Calibri" panose="020F0502020204030204" pitchFamily="34" charset="0"/>
                          <a:ea typeface="Calibri" panose="020F0502020204030204" pitchFamily="34" charset="0"/>
                          <a:cs typeface="Times New Roman" panose="02020603050405020304" pitchFamily="18" charset="0"/>
                        </a:rPr>
                        <a:t>JC</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P7</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1</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9y 2m </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11y 1m </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+1y 11m </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8y 1m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10y 2m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+2y 1m </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2987631130"/>
                  </a:ext>
                </a:extLst>
              </a:tr>
              <a:tr h="209358">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BS</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P7</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2</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7y 10m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8y 5m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+7m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6y </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6y 7m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+7m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4060406570"/>
                  </a:ext>
                </a:extLst>
              </a:tr>
              <a:tr h="209358">
                <a:tc>
                  <a:txBody>
                    <a:bodyPr/>
                    <a:lstStyle/>
                    <a:p>
                      <a:pPr algn="l">
                        <a:lnSpc>
                          <a:spcPct val="107000"/>
                        </a:lnSpc>
                        <a:spcAft>
                          <a:spcPts val="0"/>
                        </a:spcAft>
                      </a:pPr>
                      <a:r>
                        <a:rPr lang="en-GB" sz="700" dirty="0">
                          <a:effectLst/>
                          <a:latin typeface="Calibri" panose="020F0502020204030204" pitchFamily="34" charset="0"/>
                          <a:ea typeface="Calibri" panose="020F0502020204030204" pitchFamily="34" charset="0"/>
                          <a:cs typeface="Times New Roman" panose="02020603050405020304" pitchFamily="18" charset="0"/>
                        </a:rPr>
                        <a:t>AS</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P7</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6</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7y 6m </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9y</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+1y 6m </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6y 4m </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6y 7m </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+3m </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753979593"/>
                  </a:ext>
                </a:extLst>
              </a:tr>
              <a:tr h="209358">
                <a:tc>
                  <a:txBody>
                    <a:bodyPr/>
                    <a:lstStyle/>
                    <a:p>
                      <a:pPr algn="l">
                        <a:lnSpc>
                          <a:spcPct val="107000"/>
                        </a:lnSpc>
                        <a:spcAft>
                          <a:spcPts val="0"/>
                        </a:spcAft>
                      </a:pPr>
                      <a:r>
                        <a:rPr lang="en-GB" sz="700" dirty="0">
                          <a:effectLst/>
                          <a:latin typeface="Calibri" panose="020F0502020204030204" pitchFamily="34" charset="0"/>
                          <a:ea typeface="Calibri" panose="020F0502020204030204" pitchFamily="34" charset="0"/>
                          <a:cs typeface="Times New Roman" panose="02020603050405020304" pitchFamily="18" charset="0"/>
                        </a:rPr>
                        <a:t>BB</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P7</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8</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8y 3m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10y 9m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+2y 6m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6y 7m </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7y 1m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+6</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806129181"/>
                  </a:ext>
                </a:extLst>
              </a:tr>
              <a:tr h="209358">
                <a:tc>
                  <a:txBody>
                    <a:bodyPr/>
                    <a:lstStyle/>
                    <a:p>
                      <a:pPr algn="l">
                        <a:lnSpc>
                          <a:spcPct val="107000"/>
                        </a:lnSpc>
                        <a:spcAft>
                          <a:spcPts val="0"/>
                        </a:spcAft>
                      </a:pPr>
                      <a:r>
                        <a:rPr lang="en-GB" sz="700" dirty="0">
                          <a:effectLst/>
                          <a:latin typeface="Calibri" panose="020F0502020204030204" pitchFamily="34" charset="0"/>
                          <a:ea typeface="Calibri" panose="020F0502020204030204" pitchFamily="34" charset="0"/>
                          <a:cs typeface="Times New Roman" panose="02020603050405020304" pitchFamily="18" charset="0"/>
                        </a:rPr>
                        <a:t>IF</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P7</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1</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8y 10m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10y 4m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+1y 6m </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8y 2m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8y 2m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3546014"/>
                  </a:ext>
                </a:extLst>
              </a:tr>
              <a:tr h="209358">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LL</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P7</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9</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8y 10m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10y </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+1 y 2m </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7y 2m </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8y 2m </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+1y</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690766722"/>
                  </a:ext>
                </a:extLst>
              </a:tr>
              <a:tr h="209358">
                <a:tc>
                  <a:txBody>
                    <a:bodyPr/>
                    <a:lstStyle/>
                    <a:p>
                      <a:pPr algn="l">
                        <a:lnSpc>
                          <a:spcPct val="107000"/>
                        </a:lnSpc>
                        <a:spcAft>
                          <a:spcPts val="0"/>
                        </a:spcAft>
                      </a:pPr>
                      <a:r>
                        <a:rPr lang="en-GB" sz="700" dirty="0">
                          <a:effectLst/>
                          <a:latin typeface="Calibri" panose="020F0502020204030204" pitchFamily="34" charset="0"/>
                          <a:ea typeface="Calibri" panose="020F0502020204030204" pitchFamily="34" charset="0"/>
                          <a:cs typeface="Times New Roman" panose="02020603050405020304" pitchFamily="18" charset="0"/>
                        </a:rPr>
                        <a:t>LS</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P7</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1</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8y 9m </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10y 3m </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+1y 6m </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7y 4m </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7y 2m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-2m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769438518"/>
                  </a:ext>
                </a:extLst>
              </a:tr>
              <a:tr h="209358">
                <a:tc>
                  <a:txBody>
                    <a:bodyPr/>
                    <a:lstStyle/>
                    <a:p>
                      <a:pPr algn="l">
                        <a:lnSpc>
                          <a:spcPct val="107000"/>
                        </a:lnSpc>
                        <a:spcAft>
                          <a:spcPts val="0"/>
                        </a:spcAft>
                      </a:pPr>
                      <a:r>
                        <a:rPr lang="en-GB" sz="700" dirty="0" err="1">
                          <a:effectLst/>
                          <a:latin typeface="Calibri" panose="020F0502020204030204" pitchFamily="34" charset="0"/>
                          <a:ea typeface="Calibri" panose="020F0502020204030204" pitchFamily="34" charset="0"/>
                          <a:cs typeface="Times New Roman" panose="02020603050405020304" pitchFamily="18" charset="0"/>
                        </a:rPr>
                        <a:t>MMc</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P7</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1</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11y 1m </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12 y 7m </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+1y 6m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7y 9m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9y </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+ 1y 3m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240393654"/>
                  </a:ext>
                </a:extLst>
              </a:tr>
              <a:tr h="209358">
                <a:tc>
                  <a:txBody>
                    <a:bodyPr/>
                    <a:lstStyle/>
                    <a:p>
                      <a:pPr algn="l">
                        <a:lnSpc>
                          <a:spcPct val="107000"/>
                        </a:lnSpc>
                        <a:spcAft>
                          <a:spcPts val="0"/>
                        </a:spcAft>
                      </a:pPr>
                      <a:r>
                        <a:rPr lang="en-GB" sz="700" dirty="0">
                          <a:effectLst/>
                          <a:latin typeface="Calibri" panose="020F0502020204030204" pitchFamily="34" charset="0"/>
                          <a:ea typeface="Calibri" panose="020F0502020204030204" pitchFamily="34" charset="0"/>
                          <a:cs typeface="Times New Roman" panose="02020603050405020304" pitchFamily="18" charset="0"/>
                        </a:rPr>
                        <a:t>NB </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P7</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6</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8y 9m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10 y 9m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+2y</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9y</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9y</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0844959"/>
                  </a:ext>
                </a:extLst>
              </a:tr>
              <a:tr h="209358">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AB</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P6</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2</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9y 2m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11y 5m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+2y 3m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8y 4m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8y 8m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+4m </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830924016"/>
                  </a:ext>
                </a:extLst>
              </a:tr>
              <a:tr h="209358">
                <a:tc>
                  <a:txBody>
                    <a:bodyPr/>
                    <a:lstStyle/>
                    <a:p>
                      <a:pPr algn="l">
                        <a:lnSpc>
                          <a:spcPct val="107000"/>
                        </a:lnSpc>
                        <a:spcAft>
                          <a:spcPts val="0"/>
                        </a:spcAft>
                      </a:pPr>
                      <a:r>
                        <a:rPr lang="en-GB" sz="700" dirty="0" err="1">
                          <a:effectLst/>
                          <a:latin typeface="Calibri" panose="020F0502020204030204" pitchFamily="34" charset="0"/>
                          <a:ea typeface="Calibri" panose="020F0502020204030204" pitchFamily="34" charset="0"/>
                          <a:cs typeface="Times New Roman" panose="02020603050405020304" pitchFamily="18" charset="0"/>
                        </a:rPr>
                        <a:t>BMc</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P6</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2</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8y 8m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10y 4m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+1y 8m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7y 7m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8y 2m </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+7m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114525952"/>
                  </a:ext>
                </a:extLst>
              </a:tr>
              <a:tr h="209358">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CB</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P6</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6</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10y 10m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12y 5m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+1y 7m </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7y 8m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8y 9m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+1y 1m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4119784266"/>
                  </a:ext>
                </a:extLst>
              </a:tr>
              <a:tr h="209358">
                <a:tc>
                  <a:txBody>
                    <a:bodyPr/>
                    <a:lstStyle/>
                    <a:p>
                      <a:pPr algn="l">
                        <a:lnSpc>
                          <a:spcPct val="107000"/>
                        </a:lnSpc>
                        <a:spcAft>
                          <a:spcPts val="0"/>
                        </a:spcAft>
                      </a:pPr>
                      <a:r>
                        <a:rPr lang="en-GB" sz="700" dirty="0">
                          <a:effectLst/>
                          <a:latin typeface="Calibri" panose="020F0502020204030204" pitchFamily="34" charset="0"/>
                          <a:ea typeface="Calibri" panose="020F0502020204030204" pitchFamily="34" charset="0"/>
                          <a:cs typeface="Times New Roman" panose="02020603050405020304" pitchFamily="18" charset="0"/>
                        </a:rPr>
                        <a:t>DS</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P6</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6</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8y 3m </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10y 11m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+2y 8m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7y 6m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8y 1m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+7m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113541938"/>
                  </a:ext>
                </a:extLst>
              </a:tr>
              <a:tr h="209358">
                <a:tc>
                  <a:txBody>
                    <a:bodyPr/>
                    <a:lstStyle/>
                    <a:p>
                      <a:pPr algn="l">
                        <a:lnSpc>
                          <a:spcPct val="107000"/>
                        </a:lnSpc>
                        <a:spcAft>
                          <a:spcPts val="0"/>
                        </a:spcAft>
                      </a:pPr>
                      <a:r>
                        <a:rPr lang="en-GB" sz="700" dirty="0">
                          <a:effectLst/>
                          <a:latin typeface="Calibri" panose="020F0502020204030204" pitchFamily="34" charset="0"/>
                          <a:ea typeface="Calibri" panose="020F0502020204030204" pitchFamily="34" charset="0"/>
                          <a:cs typeface="Times New Roman" panose="02020603050405020304" pitchFamily="18" charset="0"/>
                        </a:rPr>
                        <a:t>LW</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P6</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2</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8y 8m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8y 3m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-5m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6y 7m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7y</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+5m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773846592"/>
                  </a:ext>
                </a:extLst>
              </a:tr>
              <a:tr h="209358">
                <a:tc>
                  <a:txBody>
                    <a:bodyPr/>
                    <a:lstStyle/>
                    <a:p>
                      <a:pPr algn="l">
                        <a:lnSpc>
                          <a:spcPct val="107000"/>
                        </a:lnSpc>
                        <a:spcAft>
                          <a:spcPts val="0"/>
                        </a:spcAft>
                      </a:pPr>
                      <a:r>
                        <a:rPr lang="en-GB" sz="700" dirty="0" err="1">
                          <a:effectLst/>
                          <a:latin typeface="Calibri" panose="020F0502020204030204" pitchFamily="34" charset="0"/>
                          <a:ea typeface="Calibri" panose="020F0502020204030204" pitchFamily="34" charset="0"/>
                          <a:cs typeface="Times New Roman" panose="02020603050405020304" pitchFamily="18" charset="0"/>
                        </a:rPr>
                        <a:t>LMc</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P6</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3</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7y 7m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8y 10m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+1y 3m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6y 7m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7y </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+5m </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240892948"/>
                  </a:ext>
                </a:extLst>
              </a:tr>
              <a:tr h="209358">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ML</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P6</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1</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9y 2m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11y</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+1y 10m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9y</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9y 8m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+8m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818341189"/>
                  </a:ext>
                </a:extLst>
              </a:tr>
              <a:tr h="209358">
                <a:tc>
                  <a:txBody>
                    <a:bodyPr/>
                    <a:lstStyle/>
                    <a:p>
                      <a:pPr algn="l">
                        <a:lnSpc>
                          <a:spcPct val="107000"/>
                        </a:lnSpc>
                        <a:spcAft>
                          <a:spcPts val="0"/>
                        </a:spcAft>
                      </a:pPr>
                      <a:r>
                        <a:rPr lang="en-GB" sz="700" dirty="0">
                          <a:effectLst/>
                          <a:latin typeface="Calibri" panose="020F0502020204030204" pitchFamily="34" charset="0"/>
                          <a:ea typeface="Calibri" panose="020F0502020204030204" pitchFamily="34" charset="0"/>
                          <a:cs typeface="Times New Roman" panose="02020603050405020304" pitchFamily="18" charset="0"/>
                        </a:rPr>
                        <a:t>NB</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P6</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10</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7y 7m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9y 8m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+2y 1m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6y 4m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7y 9m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+1y 5m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873905149"/>
                  </a:ext>
                </a:extLst>
              </a:tr>
              <a:tr h="209358">
                <a:tc>
                  <a:txBody>
                    <a:bodyPr/>
                    <a:lstStyle/>
                    <a:p>
                      <a:pPr algn="l">
                        <a:lnSpc>
                          <a:spcPct val="107000"/>
                        </a:lnSpc>
                        <a:spcAft>
                          <a:spcPts val="0"/>
                        </a:spcAft>
                      </a:pPr>
                      <a:r>
                        <a:rPr lang="en-GB" sz="700" dirty="0">
                          <a:effectLst/>
                          <a:latin typeface="Calibri" panose="020F0502020204030204" pitchFamily="34" charset="0"/>
                          <a:ea typeface="Calibri" panose="020F0502020204030204" pitchFamily="34" charset="0"/>
                          <a:cs typeface="Times New Roman" panose="02020603050405020304" pitchFamily="18" charset="0"/>
                        </a:rPr>
                        <a:t>SM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P6</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6</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8y 1m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10y 6m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+2y 5m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6y 2m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9y 3m </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+3y 1m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120416642"/>
                  </a:ext>
                </a:extLst>
              </a:tr>
              <a:tr h="209358">
                <a:tc>
                  <a:txBody>
                    <a:bodyPr/>
                    <a:lstStyle/>
                    <a:p>
                      <a:pPr algn="l">
                        <a:lnSpc>
                          <a:spcPct val="107000"/>
                        </a:lnSpc>
                        <a:spcAft>
                          <a:spcPts val="0"/>
                        </a:spcAft>
                      </a:pPr>
                      <a:r>
                        <a:rPr lang="en-GB" sz="700" dirty="0">
                          <a:effectLst/>
                          <a:latin typeface="Calibri" panose="020F0502020204030204" pitchFamily="34" charset="0"/>
                          <a:ea typeface="Calibri" panose="020F0502020204030204" pitchFamily="34" charset="0"/>
                          <a:cs typeface="Times New Roman" panose="02020603050405020304" pitchFamily="18" charset="0"/>
                        </a:rPr>
                        <a:t>AL</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P5</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3</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6y 11m </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9y</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+2y 1m </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6y 1m </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8y 3m </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+2y 2m </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2068895197"/>
                  </a:ext>
                </a:extLst>
              </a:tr>
              <a:tr h="209358">
                <a:tc>
                  <a:txBody>
                    <a:bodyPr/>
                    <a:lstStyle/>
                    <a:p>
                      <a:pPr algn="l">
                        <a:lnSpc>
                          <a:spcPct val="107000"/>
                        </a:lnSpc>
                        <a:spcAft>
                          <a:spcPts val="0"/>
                        </a:spcAft>
                      </a:pPr>
                      <a:r>
                        <a:rPr lang="en-GB" sz="700" dirty="0">
                          <a:effectLst/>
                          <a:latin typeface="Calibri" panose="020F0502020204030204" pitchFamily="34" charset="0"/>
                          <a:ea typeface="Calibri" panose="020F0502020204030204" pitchFamily="34" charset="0"/>
                          <a:cs typeface="Times New Roman" panose="02020603050405020304" pitchFamily="18" charset="0"/>
                        </a:rPr>
                        <a:t>CS</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P5</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6</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6y 4m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10y</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+3y 8m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7y 7m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9y 3m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+1y 8m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939575660"/>
                  </a:ext>
                </a:extLst>
              </a:tr>
              <a:tr h="209358">
                <a:tc>
                  <a:txBody>
                    <a:bodyPr/>
                    <a:lstStyle/>
                    <a:p>
                      <a:pPr algn="l">
                        <a:lnSpc>
                          <a:spcPct val="107000"/>
                        </a:lnSpc>
                        <a:spcAft>
                          <a:spcPts val="0"/>
                        </a:spcAft>
                      </a:pPr>
                      <a:r>
                        <a:rPr lang="en-GB" sz="700" dirty="0">
                          <a:effectLst/>
                          <a:latin typeface="Calibri" panose="020F0502020204030204" pitchFamily="34" charset="0"/>
                          <a:ea typeface="Calibri" panose="020F0502020204030204" pitchFamily="34" charset="0"/>
                          <a:cs typeface="Times New Roman" panose="02020603050405020304" pitchFamily="18" charset="0"/>
                        </a:rPr>
                        <a:t>JT</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P5</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2</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8y 3m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9y 1m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+10m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6y 4m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8y 1m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+1y 8m </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915349659"/>
                  </a:ext>
                </a:extLst>
              </a:tr>
              <a:tr h="209358">
                <a:tc>
                  <a:txBody>
                    <a:bodyPr/>
                    <a:lstStyle/>
                    <a:p>
                      <a:pPr algn="l">
                        <a:lnSpc>
                          <a:spcPct val="107000"/>
                        </a:lnSpc>
                        <a:spcAft>
                          <a:spcPts val="0"/>
                        </a:spcAft>
                      </a:pPr>
                      <a:r>
                        <a:rPr lang="en-GB" sz="700" dirty="0">
                          <a:effectLst/>
                          <a:latin typeface="Calibri" panose="020F0502020204030204" pitchFamily="34" charset="0"/>
                          <a:ea typeface="Calibri" panose="020F0502020204030204" pitchFamily="34" charset="0"/>
                          <a:cs typeface="Times New Roman" panose="02020603050405020304" pitchFamily="18" charset="0"/>
                        </a:rPr>
                        <a:t>KK</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P5</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1</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7y 4m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8m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+8m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6y 6m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7y 4m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+10m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601393889"/>
                  </a:ext>
                </a:extLst>
              </a:tr>
              <a:tr h="209358">
                <a:tc>
                  <a:txBody>
                    <a:bodyPr/>
                    <a:lstStyle/>
                    <a:p>
                      <a:pPr algn="l">
                        <a:lnSpc>
                          <a:spcPct val="107000"/>
                        </a:lnSpc>
                        <a:spcAft>
                          <a:spcPts val="0"/>
                        </a:spcAft>
                      </a:pPr>
                      <a:r>
                        <a:rPr lang="en-GB" sz="700" dirty="0">
                          <a:effectLst/>
                          <a:latin typeface="Calibri" panose="020F0502020204030204" pitchFamily="34" charset="0"/>
                          <a:ea typeface="Calibri" panose="020F0502020204030204" pitchFamily="34" charset="0"/>
                          <a:cs typeface="Times New Roman" panose="02020603050405020304" pitchFamily="18" charset="0"/>
                        </a:rPr>
                        <a:t>ST</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P5</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1</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7y 9m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8y 10m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dirty="0">
                          <a:effectLst/>
                          <a:latin typeface="Calibri" panose="020F0502020204030204" pitchFamily="34" charset="0"/>
                          <a:ea typeface="Calibri" panose="020F0502020204030204" pitchFamily="34" charset="0"/>
                          <a:cs typeface="Times New Roman" panose="02020603050405020304" pitchFamily="18" charset="0"/>
                        </a:rPr>
                        <a:t>+1y 1m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6y 4m </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7y 8m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+1y 4m </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2215374781"/>
                  </a:ext>
                </a:extLst>
              </a:tr>
              <a:tr h="209358">
                <a:tc gridSpan="5">
                  <a:txBody>
                    <a:bodyPr/>
                    <a:lstStyle/>
                    <a:p>
                      <a:pPr algn="ctr">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                                                                                           AVERAGE</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a:lnSpc>
                          <a:spcPct val="107000"/>
                        </a:lnSpc>
                        <a:spcAft>
                          <a:spcPts val="0"/>
                        </a:spcAft>
                      </a:pPr>
                      <a:r>
                        <a:rPr lang="en-GB" sz="700" dirty="0">
                          <a:effectLst/>
                          <a:latin typeface="Calibri" panose="020F0502020204030204" pitchFamily="34" charset="0"/>
                          <a:ea typeface="Calibri" panose="020F0502020204030204" pitchFamily="34" charset="0"/>
                          <a:cs typeface="Times New Roman" panose="02020603050405020304" pitchFamily="18" charset="0"/>
                        </a:rPr>
                        <a:t>+</a:t>
                      </a:r>
                      <a:r>
                        <a:rPr lang="en-GB" sz="700" dirty="0" smtClean="0">
                          <a:effectLst/>
                          <a:latin typeface="Calibri" panose="020F0502020204030204" pitchFamily="34" charset="0"/>
                          <a:ea typeface="Calibri" panose="020F0502020204030204" pitchFamily="34" charset="0"/>
                          <a:cs typeface="Times New Roman" panose="02020603050405020304" pitchFamily="18" charset="0"/>
                        </a:rPr>
                        <a:t>1y </a:t>
                      </a:r>
                      <a:r>
                        <a:rPr lang="en-GB" sz="700" dirty="0">
                          <a:effectLst/>
                          <a:latin typeface="Calibri" panose="020F0502020204030204" pitchFamily="34" charset="0"/>
                          <a:ea typeface="Calibri" panose="020F0502020204030204" pitchFamily="34" charset="0"/>
                          <a:cs typeface="Times New Roman" panose="02020603050405020304" pitchFamily="18" charset="0"/>
                        </a:rPr>
                        <a:t>7 months </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gridSpan="2">
                  <a:txBody>
                    <a:bodyPr/>
                    <a:lstStyle/>
                    <a:p>
                      <a:pPr algn="l">
                        <a:lnSpc>
                          <a:spcPct val="107000"/>
                        </a:lnSpc>
                        <a:spcAft>
                          <a:spcPts val="0"/>
                        </a:spcAft>
                      </a:pPr>
                      <a:r>
                        <a:rPr lang="en-GB" sz="700">
                          <a:effectLst/>
                          <a:latin typeface="Calibri" panose="020F0502020204030204" pitchFamily="34" charset="0"/>
                          <a:ea typeface="Calibri" panose="020F0502020204030204" pitchFamily="34" charset="0"/>
                          <a:cs typeface="Times New Roman" panose="02020603050405020304" pitchFamily="18" charset="0"/>
                        </a:rPr>
                        <a:t>                      AVERAGE </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l">
                        <a:lnSpc>
                          <a:spcPct val="107000"/>
                        </a:lnSpc>
                        <a:spcAft>
                          <a:spcPts val="0"/>
                        </a:spcAft>
                      </a:pPr>
                      <a:r>
                        <a:rPr lang="en-GB" sz="700" dirty="0">
                          <a:effectLst/>
                          <a:latin typeface="Calibri" panose="020F0502020204030204" pitchFamily="34" charset="0"/>
                          <a:ea typeface="Calibri" panose="020F0502020204030204" pitchFamily="34" charset="0"/>
                          <a:cs typeface="Times New Roman" panose="02020603050405020304" pitchFamily="18" charset="0"/>
                        </a:rPr>
                        <a:t>+11m</a:t>
                      </a:r>
                    </a:p>
                  </a:txBody>
                  <a:tcPr marL="45027" marR="4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610773244"/>
                  </a:ext>
                </a:extLst>
              </a:tr>
            </a:tbl>
          </a:graphicData>
        </a:graphic>
      </p:graphicFrame>
      <p:sp>
        <p:nvSpPr>
          <p:cNvPr id="12" name="Rectangle 11"/>
          <p:cNvSpPr/>
          <p:nvPr/>
        </p:nvSpPr>
        <p:spPr>
          <a:xfrm>
            <a:off x="4127127" y="1316957"/>
            <a:ext cx="629599" cy="47890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068159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95168" y="617971"/>
            <a:ext cx="5219700" cy="5086350"/>
          </a:xfrm>
          <a:prstGeom prst="rect">
            <a:avLst/>
          </a:prstGeom>
        </p:spPr>
      </p:pic>
      <p:sp>
        <p:nvSpPr>
          <p:cNvPr id="6" name="TextBox 5"/>
          <p:cNvSpPr txBox="1"/>
          <p:nvPr/>
        </p:nvSpPr>
        <p:spPr>
          <a:xfrm>
            <a:off x="2438401" y="5704321"/>
            <a:ext cx="1197764" cy="369332"/>
          </a:xfrm>
          <a:prstGeom prst="rect">
            <a:avLst/>
          </a:prstGeom>
          <a:noFill/>
        </p:spPr>
        <p:txBody>
          <a:bodyPr wrap="none" rtlCol="0">
            <a:spAutoFit/>
          </a:bodyPr>
          <a:lstStyle/>
          <a:p>
            <a:r>
              <a:rPr lang="en-GB" dirty="0" smtClean="0"/>
              <a:t>Reading </a:t>
            </a:r>
            <a:endParaRPr lang="en-GB" dirty="0"/>
          </a:p>
        </p:txBody>
      </p:sp>
      <p:pic>
        <p:nvPicPr>
          <p:cNvPr id="7" name="Picture 6"/>
          <p:cNvPicPr>
            <a:picLocks noChangeAspect="1"/>
          </p:cNvPicPr>
          <p:nvPr/>
        </p:nvPicPr>
        <p:blipFill>
          <a:blip r:embed="rId3"/>
          <a:stretch>
            <a:fillRect/>
          </a:stretch>
        </p:blipFill>
        <p:spPr>
          <a:xfrm>
            <a:off x="6516255" y="570346"/>
            <a:ext cx="5181600" cy="5181600"/>
          </a:xfrm>
          <a:prstGeom prst="rect">
            <a:avLst/>
          </a:prstGeom>
        </p:spPr>
      </p:pic>
      <p:sp>
        <p:nvSpPr>
          <p:cNvPr id="8" name="TextBox 7"/>
          <p:cNvSpPr txBox="1"/>
          <p:nvPr/>
        </p:nvSpPr>
        <p:spPr>
          <a:xfrm>
            <a:off x="8562110" y="5713557"/>
            <a:ext cx="942887" cy="369332"/>
          </a:xfrm>
          <a:prstGeom prst="rect">
            <a:avLst/>
          </a:prstGeom>
          <a:noFill/>
        </p:spPr>
        <p:txBody>
          <a:bodyPr wrap="none" rtlCol="0">
            <a:spAutoFit/>
          </a:bodyPr>
          <a:lstStyle/>
          <a:p>
            <a:r>
              <a:rPr lang="en-GB" dirty="0"/>
              <a:t>W</a:t>
            </a:r>
            <a:r>
              <a:rPr lang="en-GB" dirty="0" smtClean="0"/>
              <a:t>riting</a:t>
            </a:r>
            <a:endParaRPr lang="en-GB" dirty="0"/>
          </a:p>
        </p:txBody>
      </p:sp>
    </p:spTree>
    <p:extLst>
      <p:ext uri="{BB962C8B-B14F-4D97-AF65-F5344CB8AC3E}">
        <p14:creationId xmlns:p14="http://schemas.microsoft.com/office/powerpoint/2010/main" val="14485734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4F96F-B0BE-4E84-A401-8F8438058CAB}"/>
              </a:ext>
            </a:extLst>
          </p:cNvPr>
          <p:cNvSpPr>
            <a:spLocks noGrp="1"/>
          </p:cNvSpPr>
          <p:nvPr>
            <p:ph type="title"/>
          </p:nvPr>
        </p:nvSpPr>
        <p:spPr>
          <a:xfrm>
            <a:off x="3416322" y="25677"/>
            <a:ext cx="8655605" cy="1091923"/>
          </a:xfrm>
        </p:spPr>
        <p:txBody>
          <a:bodyPr>
            <a:normAutofit/>
          </a:bodyPr>
          <a:lstStyle/>
          <a:p>
            <a:pPr algn="ctr"/>
            <a:r>
              <a:rPr lang="en-US" b="1" dirty="0" smtClean="0"/>
              <a:t>IMPACT – Numeracy </a:t>
            </a:r>
            <a:endParaRPr lang="en-US" dirty="0">
              <a:solidFill>
                <a:schemeClr val="tx1"/>
              </a:solidFill>
            </a:endParaRPr>
          </a:p>
        </p:txBody>
      </p:sp>
      <p:pic>
        <p:nvPicPr>
          <p:cNvPr id="5" name="Picture 4"/>
          <p:cNvPicPr>
            <a:picLocks noChangeAspect="1"/>
          </p:cNvPicPr>
          <p:nvPr/>
        </p:nvPicPr>
        <p:blipFill>
          <a:blip r:embed="rId4"/>
          <a:stretch>
            <a:fillRect/>
          </a:stretch>
        </p:blipFill>
        <p:spPr>
          <a:xfrm>
            <a:off x="127590" y="188976"/>
            <a:ext cx="9119587" cy="2981889"/>
          </a:xfrm>
          <a:prstGeom prst="rect">
            <a:avLst/>
          </a:prstGeom>
        </p:spPr>
      </p:pic>
      <p:sp>
        <p:nvSpPr>
          <p:cNvPr id="7" name="TextBox 6"/>
          <p:cNvSpPr txBox="1"/>
          <p:nvPr/>
        </p:nvSpPr>
        <p:spPr>
          <a:xfrm>
            <a:off x="265814" y="1070666"/>
            <a:ext cx="2232837" cy="2031325"/>
          </a:xfrm>
          <a:prstGeom prst="rect">
            <a:avLst/>
          </a:prstGeom>
          <a:solidFill>
            <a:schemeClr val="accent1"/>
          </a:solidFill>
        </p:spPr>
        <p:txBody>
          <a:bodyPr wrap="square" rtlCol="0">
            <a:spAutoFit/>
          </a:bodyPr>
          <a:lstStyle/>
          <a:p>
            <a:r>
              <a:rPr lang="en-GB" dirty="0" smtClean="0"/>
              <a:t>P3 – 36% of pupils show improvement towards expected level</a:t>
            </a:r>
          </a:p>
          <a:p>
            <a:endParaRPr lang="en-GB" dirty="0"/>
          </a:p>
          <a:p>
            <a:endParaRPr lang="en-GB" dirty="0" smtClean="0"/>
          </a:p>
        </p:txBody>
      </p:sp>
      <p:pic>
        <p:nvPicPr>
          <p:cNvPr id="9" name="Picture 8"/>
          <p:cNvPicPr>
            <a:picLocks noChangeAspect="1"/>
          </p:cNvPicPr>
          <p:nvPr/>
        </p:nvPicPr>
        <p:blipFill>
          <a:blip r:embed="rId5"/>
          <a:stretch>
            <a:fillRect/>
          </a:stretch>
        </p:blipFill>
        <p:spPr>
          <a:xfrm>
            <a:off x="2881422" y="3170865"/>
            <a:ext cx="8965905" cy="3689386"/>
          </a:xfrm>
          <a:prstGeom prst="rect">
            <a:avLst/>
          </a:prstGeom>
        </p:spPr>
      </p:pic>
      <p:sp>
        <p:nvSpPr>
          <p:cNvPr id="13" name="TextBox 12"/>
          <p:cNvSpPr txBox="1"/>
          <p:nvPr/>
        </p:nvSpPr>
        <p:spPr>
          <a:xfrm>
            <a:off x="3086986" y="3636657"/>
            <a:ext cx="2232837" cy="3139321"/>
          </a:xfrm>
          <a:prstGeom prst="rect">
            <a:avLst/>
          </a:prstGeom>
          <a:solidFill>
            <a:schemeClr val="accent1"/>
          </a:solidFill>
        </p:spPr>
        <p:txBody>
          <a:bodyPr wrap="square" rtlCol="0">
            <a:spAutoFit/>
          </a:bodyPr>
          <a:lstStyle/>
          <a:p>
            <a:r>
              <a:rPr lang="en-GB" dirty="0" smtClean="0"/>
              <a:t>P4 – 25% of pupils show improvement towards expected level</a:t>
            </a:r>
          </a:p>
          <a:p>
            <a:endParaRPr lang="en-GB" dirty="0"/>
          </a:p>
          <a:p>
            <a:endParaRPr lang="en-GB" dirty="0" smtClean="0"/>
          </a:p>
          <a:p>
            <a:endParaRPr lang="en-GB" dirty="0"/>
          </a:p>
          <a:p>
            <a:endParaRPr lang="en-GB" dirty="0" smtClean="0"/>
          </a:p>
          <a:p>
            <a:endParaRPr lang="en-GB" dirty="0"/>
          </a:p>
          <a:p>
            <a:endParaRPr lang="en-GB" dirty="0" smtClean="0"/>
          </a:p>
        </p:txBody>
      </p:sp>
    </p:spTree>
    <p:extLst>
      <p:ext uri="{BB962C8B-B14F-4D97-AF65-F5344CB8AC3E}">
        <p14:creationId xmlns:p14="http://schemas.microsoft.com/office/powerpoint/2010/main" val="6638765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4F96F-B0BE-4E84-A401-8F8438058CAB}"/>
              </a:ext>
            </a:extLst>
          </p:cNvPr>
          <p:cNvSpPr>
            <a:spLocks noGrp="1"/>
          </p:cNvSpPr>
          <p:nvPr>
            <p:ph type="title"/>
          </p:nvPr>
        </p:nvSpPr>
        <p:spPr>
          <a:xfrm>
            <a:off x="3416322" y="25677"/>
            <a:ext cx="8655605" cy="1091923"/>
          </a:xfrm>
        </p:spPr>
        <p:txBody>
          <a:bodyPr>
            <a:normAutofit/>
          </a:bodyPr>
          <a:lstStyle/>
          <a:p>
            <a:pPr algn="ctr"/>
            <a:r>
              <a:rPr lang="en-US" b="1" dirty="0" smtClean="0"/>
              <a:t>IMPACT – Numeracy </a:t>
            </a:r>
            <a:endParaRPr lang="en-US" dirty="0">
              <a:solidFill>
                <a:schemeClr val="tx1"/>
              </a:solidFill>
            </a:endParaRPr>
          </a:p>
        </p:txBody>
      </p:sp>
      <p:pic>
        <p:nvPicPr>
          <p:cNvPr id="3" name="Picture 2"/>
          <p:cNvPicPr>
            <a:picLocks noChangeAspect="1"/>
          </p:cNvPicPr>
          <p:nvPr/>
        </p:nvPicPr>
        <p:blipFill>
          <a:blip r:embed="rId4"/>
          <a:stretch>
            <a:fillRect/>
          </a:stretch>
        </p:blipFill>
        <p:spPr>
          <a:xfrm>
            <a:off x="165501" y="794043"/>
            <a:ext cx="5822986" cy="2612820"/>
          </a:xfrm>
          <a:prstGeom prst="rect">
            <a:avLst/>
          </a:prstGeom>
        </p:spPr>
      </p:pic>
      <p:sp>
        <p:nvSpPr>
          <p:cNvPr id="7" name="TextBox 6"/>
          <p:cNvSpPr txBox="1"/>
          <p:nvPr/>
        </p:nvSpPr>
        <p:spPr>
          <a:xfrm>
            <a:off x="260280" y="979100"/>
            <a:ext cx="2232837" cy="2585323"/>
          </a:xfrm>
          <a:prstGeom prst="rect">
            <a:avLst/>
          </a:prstGeom>
          <a:solidFill>
            <a:schemeClr val="accent1"/>
          </a:solidFill>
        </p:spPr>
        <p:txBody>
          <a:bodyPr wrap="square" rtlCol="0">
            <a:spAutoFit/>
          </a:bodyPr>
          <a:lstStyle/>
          <a:p>
            <a:r>
              <a:rPr lang="en-GB" dirty="0" smtClean="0"/>
              <a:t>P5 – 27% of pupils show improvement towards expected level</a:t>
            </a:r>
          </a:p>
          <a:p>
            <a:endParaRPr lang="en-GB" dirty="0" smtClean="0"/>
          </a:p>
          <a:p>
            <a:endParaRPr lang="en-GB" dirty="0" smtClean="0"/>
          </a:p>
          <a:p>
            <a:endParaRPr lang="en-GB" dirty="0"/>
          </a:p>
          <a:p>
            <a:endParaRPr lang="en-GB" dirty="0" smtClean="0"/>
          </a:p>
        </p:txBody>
      </p:sp>
      <p:pic>
        <p:nvPicPr>
          <p:cNvPr id="4" name="Picture 3"/>
          <p:cNvPicPr>
            <a:picLocks noChangeAspect="1"/>
          </p:cNvPicPr>
          <p:nvPr/>
        </p:nvPicPr>
        <p:blipFill>
          <a:blip r:embed="rId5"/>
          <a:stretch>
            <a:fillRect/>
          </a:stretch>
        </p:blipFill>
        <p:spPr>
          <a:xfrm>
            <a:off x="6158151" y="808962"/>
            <a:ext cx="5744112" cy="2616962"/>
          </a:xfrm>
          <a:prstGeom prst="rect">
            <a:avLst/>
          </a:prstGeom>
        </p:spPr>
      </p:pic>
      <p:sp>
        <p:nvSpPr>
          <p:cNvPr id="13" name="TextBox 12"/>
          <p:cNvSpPr txBox="1"/>
          <p:nvPr/>
        </p:nvSpPr>
        <p:spPr>
          <a:xfrm>
            <a:off x="6322525" y="1130517"/>
            <a:ext cx="2707681" cy="2308324"/>
          </a:xfrm>
          <a:prstGeom prst="rect">
            <a:avLst/>
          </a:prstGeom>
          <a:solidFill>
            <a:schemeClr val="accent1"/>
          </a:solidFill>
        </p:spPr>
        <p:txBody>
          <a:bodyPr wrap="square" rtlCol="0">
            <a:spAutoFit/>
          </a:bodyPr>
          <a:lstStyle/>
          <a:p>
            <a:r>
              <a:rPr lang="en-GB" dirty="0" smtClean="0"/>
              <a:t>P6 – 29% of pupils show improvement towards expected level</a:t>
            </a:r>
          </a:p>
          <a:p>
            <a:endParaRPr lang="en-GB" dirty="0"/>
          </a:p>
          <a:p>
            <a:endParaRPr lang="en-GB" dirty="0" smtClean="0"/>
          </a:p>
          <a:p>
            <a:endParaRPr lang="en-GB" dirty="0"/>
          </a:p>
          <a:p>
            <a:endParaRPr lang="en-GB" dirty="0" smtClean="0"/>
          </a:p>
        </p:txBody>
      </p:sp>
      <p:pic>
        <p:nvPicPr>
          <p:cNvPr id="6" name="Picture 5"/>
          <p:cNvPicPr>
            <a:picLocks noChangeAspect="1"/>
          </p:cNvPicPr>
          <p:nvPr/>
        </p:nvPicPr>
        <p:blipFill>
          <a:blip r:embed="rId6"/>
          <a:stretch>
            <a:fillRect/>
          </a:stretch>
        </p:blipFill>
        <p:spPr>
          <a:xfrm>
            <a:off x="4109331" y="3688371"/>
            <a:ext cx="4426387" cy="2799039"/>
          </a:xfrm>
          <a:prstGeom prst="rect">
            <a:avLst/>
          </a:prstGeom>
        </p:spPr>
      </p:pic>
      <p:sp>
        <p:nvSpPr>
          <p:cNvPr id="10" name="TextBox 9"/>
          <p:cNvSpPr txBox="1"/>
          <p:nvPr/>
        </p:nvSpPr>
        <p:spPr>
          <a:xfrm>
            <a:off x="4197870" y="3908147"/>
            <a:ext cx="2232837" cy="2585323"/>
          </a:xfrm>
          <a:prstGeom prst="rect">
            <a:avLst/>
          </a:prstGeom>
          <a:solidFill>
            <a:schemeClr val="accent1"/>
          </a:solidFill>
        </p:spPr>
        <p:txBody>
          <a:bodyPr wrap="square" rtlCol="0">
            <a:spAutoFit/>
          </a:bodyPr>
          <a:lstStyle/>
          <a:p>
            <a:r>
              <a:rPr lang="en-GB" dirty="0" smtClean="0"/>
              <a:t>P7 – 43% of pupils show improvement towards expected level</a:t>
            </a:r>
          </a:p>
          <a:p>
            <a:endParaRPr lang="en-GB" dirty="0" smtClean="0"/>
          </a:p>
          <a:p>
            <a:endParaRPr lang="en-GB" dirty="0" smtClean="0"/>
          </a:p>
          <a:p>
            <a:endParaRPr lang="en-GB" dirty="0"/>
          </a:p>
          <a:p>
            <a:endParaRPr lang="en-GB" dirty="0" smtClean="0"/>
          </a:p>
        </p:txBody>
      </p:sp>
    </p:spTree>
    <p:extLst>
      <p:ext uri="{BB962C8B-B14F-4D97-AF65-F5344CB8AC3E}">
        <p14:creationId xmlns:p14="http://schemas.microsoft.com/office/powerpoint/2010/main" val="12540894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0556"/>
            <a:ext cx="5039833" cy="1562789"/>
          </a:xfrm>
        </p:spPr>
        <p:txBody>
          <a:bodyPr/>
          <a:lstStyle/>
          <a:p>
            <a:r>
              <a:rPr lang="en-GB" dirty="0" smtClean="0"/>
              <a:t>Impact - wellbeing </a:t>
            </a:r>
            <a:endParaRPr lang="en-GB" dirty="0"/>
          </a:p>
        </p:txBody>
      </p:sp>
      <p:sp>
        <p:nvSpPr>
          <p:cNvPr id="7" name="TextBox 6"/>
          <p:cNvSpPr txBox="1"/>
          <p:nvPr/>
        </p:nvSpPr>
        <p:spPr>
          <a:xfrm>
            <a:off x="637953" y="2073349"/>
            <a:ext cx="6032421" cy="2031325"/>
          </a:xfrm>
          <a:prstGeom prst="rect">
            <a:avLst/>
          </a:prstGeom>
          <a:noFill/>
        </p:spPr>
        <p:txBody>
          <a:bodyPr wrap="none" rtlCol="0">
            <a:spAutoFit/>
          </a:bodyPr>
          <a:lstStyle/>
          <a:p>
            <a:r>
              <a:rPr lang="en-GB" dirty="0" smtClean="0">
                <a:hlinkClick r:id="rId2" action="ppaction://hlinkfile"/>
              </a:rPr>
              <a:t>Case-Study-Art-Therapy.pdf</a:t>
            </a:r>
            <a:endParaRPr lang="en-GB" dirty="0" smtClean="0"/>
          </a:p>
          <a:p>
            <a:endParaRPr lang="en-GB" dirty="0"/>
          </a:p>
          <a:p>
            <a:r>
              <a:rPr lang="en-GB" dirty="0" smtClean="0">
                <a:hlinkClick r:id="rId3" action="ppaction://hlinkfile"/>
              </a:rPr>
              <a:t>Case-Study-Fossilfield.pdf</a:t>
            </a:r>
            <a:endParaRPr lang="en-GB" dirty="0" smtClean="0"/>
          </a:p>
          <a:p>
            <a:endParaRPr lang="en-GB" dirty="0"/>
          </a:p>
          <a:p>
            <a:r>
              <a:rPr lang="en-GB" dirty="0" smtClean="0">
                <a:hlinkClick r:id="rId4" action="ppaction://hlinkfile"/>
              </a:rPr>
              <a:t>impact data resillience.docx</a:t>
            </a:r>
            <a:endParaRPr lang="en-GB" dirty="0" smtClean="0"/>
          </a:p>
          <a:p>
            <a:endParaRPr lang="en-GB" dirty="0"/>
          </a:p>
          <a:p>
            <a:r>
              <a:rPr lang="en-GB" dirty="0" smtClean="0">
                <a:hlinkClick r:id="rId5" action="ppaction://hlinkfile"/>
              </a:rPr>
              <a:t>Impact of Rock N Role Models intervention.docx.pdf</a:t>
            </a:r>
            <a:endParaRPr lang="en-GB" dirty="0"/>
          </a:p>
        </p:txBody>
      </p:sp>
    </p:spTree>
    <p:extLst>
      <p:ext uri="{BB962C8B-B14F-4D97-AF65-F5344CB8AC3E}">
        <p14:creationId xmlns:p14="http://schemas.microsoft.com/office/powerpoint/2010/main" val="25126374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439479"/>
            <a:ext cx="9905998" cy="1272363"/>
          </a:xfrm>
        </p:spPr>
        <p:txBody>
          <a:bodyPr/>
          <a:lstStyle/>
          <a:p>
            <a:r>
              <a:rPr lang="en-GB" dirty="0" smtClean="0"/>
              <a:t>Future focus </a:t>
            </a:r>
            <a:endParaRPr lang="en-GB" dirty="0"/>
          </a:p>
        </p:txBody>
      </p:sp>
      <p:sp>
        <p:nvSpPr>
          <p:cNvPr id="3" name="Text Placeholder 2"/>
          <p:cNvSpPr>
            <a:spLocks noGrp="1"/>
          </p:cNvSpPr>
          <p:nvPr>
            <p:ph type="body" idx="1"/>
          </p:nvPr>
        </p:nvSpPr>
        <p:spPr>
          <a:xfrm>
            <a:off x="599152" y="1764346"/>
            <a:ext cx="4588931" cy="576262"/>
          </a:xfrm>
        </p:spPr>
        <p:txBody>
          <a:bodyPr/>
          <a:lstStyle/>
          <a:p>
            <a:r>
              <a:rPr lang="en-GB" dirty="0" smtClean="0"/>
              <a:t>April – June 2024</a:t>
            </a:r>
            <a:endParaRPr lang="en-GB" dirty="0"/>
          </a:p>
        </p:txBody>
      </p:sp>
      <p:sp>
        <p:nvSpPr>
          <p:cNvPr id="4" name="Content Placeholder 3"/>
          <p:cNvSpPr>
            <a:spLocks noGrp="1"/>
          </p:cNvSpPr>
          <p:nvPr>
            <p:ph sz="half" idx="2"/>
          </p:nvPr>
        </p:nvSpPr>
        <p:spPr>
          <a:xfrm>
            <a:off x="599152" y="2488350"/>
            <a:ext cx="4876800" cy="2547937"/>
          </a:xfrm>
        </p:spPr>
        <p:txBody>
          <a:bodyPr/>
          <a:lstStyle/>
          <a:p>
            <a:r>
              <a:rPr lang="en-GB" dirty="0" smtClean="0"/>
              <a:t>Gather robust data for </a:t>
            </a:r>
            <a:r>
              <a:rPr lang="en-GB" dirty="0" err="1" smtClean="0"/>
              <a:t>acel</a:t>
            </a:r>
            <a:r>
              <a:rPr lang="en-GB" dirty="0" smtClean="0"/>
              <a:t> June 23</a:t>
            </a:r>
          </a:p>
          <a:p>
            <a:r>
              <a:rPr lang="en-GB" dirty="0" smtClean="0"/>
              <a:t>Measure impact on attainment for all learners, focus on q1</a:t>
            </a:r>
          </a:p>
          <a:p>
            <a:r>
              <a:rPr lang="en-GB" dirty="0" smtClean="0"/>
              <a:t>Analyse writing </a:t>
            </a:r>
          </a:p>
          <a:p>
            <a:r>
              <a:rPr lang="en-GB" dirty="0" err="1" smtClean="0"/>
              <a:t>Snsa</a:t>
            </a:r>
            <a:r>
              <a:rPr lang="en-GB" dirty="0" smtClean="0"/>
              <a:t> p1, p4 </a:t>
            </a:r>
            <a:endParaRPr lang="en-GB" dirty="0"/>
          </a:p>
        </p:txBody>
      </p:sp>
      <p:sp>
        <p:nvSpPr>
          <p:cNvPr id="5" name="Text Placeholder 4"/>
          <p:cNvSpPr>
            <a:spLocks noGrp="1"/>
          </p:cNvSpPr>
          <p:nvPr>
            <p:ph type="body" sz="quarter" idx="3"/>
          </p:nvPr>
        </p:nvSpPr>
        <p:spPr>
          <a:xfrm>
            <a:off x="6549459" y="1811965"/>
            <a:ext cx="5390904" cy="576262"/>
          </a:xfrm>
        </p:spPr>
        <p:txBody>
          <a:bodyPr/>
          <a:lstStyle/>
          <a:p>
            <a:r>
              <a:rPr lang="en-GB" dirty="0" smtClean="0"/>
              <a:t>August 2024 – March 2025</a:t>
            </a:r>
            <a:endParaRPr lang="en-GB" dirty="0"/>
          </a:p>
        </p:txBody>
      </p:sp>
      <p:sp>
        <p:nvSpPr>
          <p:cNvPr id="6" name="Content Placeholder 5"/>
          <p:cNvSpPr>
            <a:spLocks noGrp="1"/>
          </p:cNvSpPr>
          <p:nvPr>
            <p:ph sz="quarter" idx="4"/>
          </p:nvPr>
        </p:nvSpPr>
        <p:spPr>
          <a:xfrm>
            <a:off x="6680975" y="2488349"/>
            <a:ext cx="4876801" cy="2547937"/>
          </a:xfrm>
        </p:spPr>
        <p:txBody>
          <a:bodyPr>
            <a:normAutofit fontScale="85000" lnSpcReduction="10000"/>
          </a:bodyPr>
          <a:lstStyle/>
          <a:p>
            <a:r>
              <a:rPr lang="en-GB" dirty="0" smtClean="0"/>
              <a:t>Explore other funding options</a:t>
            </a:r>
          </a:p>
          <a:p>
            <a:r>
              <a:rPr lang="en-GB" dirty="0" smtClean="0"/>
              <a:t>Explore transport option</a:t>
            </a:r>
          </a:p>
          <a:p>
            <a:r>
              <a:rPr lang="en-GB" dirty="0" smtClean="0"/>
              <a:t>Already secured £1000 for breakfast club</a:t>
            </a:r>
          </a:p>
          <a:p>
            <a:r>
              <a:rPr lang="en-GB" dirty="0" smtClean="0"/>
              <a:t>Explore opportunities to work with other schools in the locality as opposed to EG</a:t>
            </a:r>
          </a:p>
          <a:p>
            <a:r>
              <a:rPr lang="en-GB" dirty="0" err="1" smtClean="0"/>
              <a:t>Utilse</a:t>
            </a:r>
            <a:r>
              <a:rPr lang="en-GB" dirty="0" smtClean="0"/>
              <a:t> community volunteers</a:t>
            </a:r>
          </a:p>
          <a:p>
            <a:r>
              <a:rPr lang="en-GB" dirty="0" smtClean="0"/>
              <a:t>Loss of local facilities </a:t>
            </a:r>
          </a:p>
          <a:p>
            <a:r>
              <a:rPr lang="en-GB" dirty="0" smtClean="0"/>
              <a:t>New texts through </a:t>
            </a:r>
            <a:r>
              <a:rPr lang="en-GB" smtClean="0"/>
              <a:t>commision</a:t>
            </a:r>
            <a:endParaRPr lang="en-GB" dirty="0" smtClean="0"/>
          </a:p>
          <a:p>
            <a:endParaRPr lang="en-GB" dirty="0" smtClean="0"/>
          </a:p>
          <a:p>
            <a:endParaRPr lang="en-GB" dirty="0"/>
          </a:p>
        </p:txBody>
      </p:sp>
    </p:spTree>
    <p:extLst>
      <p:ext uri="{BB962C8B-B14F-4D97-AF65-F5344CB8AC3E}">
        <p14:creationId xmlns:p14="http://schemas.microsoft.com/office/powerpoint/2010/main" val="2697539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439479"/>
            <a:ext cx="9905998" cy="1272363"/>
          </a:xfrm>
        </p:spPr>
        <p:txBody>
          <a:bodyPr/>
          <a:lstStyle/>
          <a:p>
            <a:r>
              <a:rPr lang="en-GB" dirty="0" err="1" smtClean="0"/>
              <a:t>Pef</a:t>
            </a:r>
            <a:r>
              <a:rPr lang="en-GB" dirty="0" smtClean="0"/>
              <a:t> challenges </a:t>
            </a:r>
            <a:endParaRPr lang="en-GB" dirty="0"/>
          </a:p>
        </p:txBody>
      </p:sp>
      <p:sp>
        <p:nvSpPr>
          <p:cNvPr id="4" name="Content Placeholder 3"/>
          <p:cNvSpPr>
            <a:spLocks noGrp="1"/>
          </p:cNvSpPr>
          <p:nvPr>
            <p:ph sz="half" idx="2"/>
          </p:nvPr>
        </p:nvSpPr>
        <p:spPr>
          <a:xfrm>
            <a:off x="684212" y="1711842"/>
            <a:ext cx="8119545" cy="3253563"/>
          </a:xfrm>
        </p:spPr>
        <p:txBody>
          <a:bodyPr>
            <a:normAutofit fontScale="92500" lnSpcReduction="20000"/>
          </a:bodyPr>
          <a:lstStyle/>
          <a:p>
            <a:r>
              <a:rPr lang="en-GB" sz="2800" dirty="0" smtClean="0"/>
              <a:t>Increase in number of pupils - funding remains same</a:t>
            </a:r>
          </a:p>
          <a:p>
            <a:r>
              <a:rPr lang="en-GB" sz="2800" dirty="0" smtClean="0"/>
              <a:t>Impact of new pupils on anticipated use of staffing</a:t>
            </a:r>
          </a:p>
          <a:p>
            <a:r>
              <a:rPr lang="en-GB" sz="2800" dirty="0" smtClean="0"/>
              <a:t>Staff absence </a:t>
            </a:r>
          </a:p>
          <a:p>
            <a:r>
              <a:rPr lang="en-GB" sz="2800" dirty="0" smtClean="0"/>
              <a:t>Reduced core allocation of support staff </a:t>
            </a:r>
          </a:p>
          <a:p>
            <a:r>
              <a:rPr lang="en-GB" sz="2800" dirty="0" smtClean="0"/>
              <a:t>Increased costs of goods and services </a:t>
            </a:r>
          </a:p>
          <a:p>
            <a:r>
              <a:rPr lang="en-GB" sz="2800" dirty="0" smtClean="0"/>
              <a:t>Widespread education group – shared resourcing not always beneficial</a:t>
            </a:r>
          </a:p>
        </p:txBody>
      </p:sp>
    </p:spTree>
    <p:extLst>
      <p:ext uri="{BB962C8B-B14F-4D97-AF65-F5344CB8AC3E}">
        <p14:creationId xmlns:p14="http://schemas.microsoft.com/office/powerpoint/2010/main" val="4233947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extLst/>
          </a:blip>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rot="5400000">
            <a:off x="6191250" y="857250"/>
            <a:ext cx="6858000" cy="5143500"/>
          </a:xfrm>
          <a:prstGeom prst="rect">
            <a:avLst/>
          </a:prstGeom>
        </p:spPr>
      </p:pic>
      <p:sp>
        <p:nvSpPr>
          <p:cNvPr id="2" name="Title 1">
            <a:extLst>
              <a:ext uri="{FF2B5EF4-FFF2-40B4-BE49-F238E27FC236}">
                <a16:creationId xmlns:a16="http://schemas.microsoft.com/office/drawing/2014/main" id="{74080833-6B30-404E-B0FA-39D7DC4B1616}"/>
              </a:ext>
            </a:extLst>
          </p:cNvPr>
          <p:cNvSpPr>
            <a:spLocks noGrp="1"/>
          </p:cNvSpPr>
          <p:nvPr>
            <p:ph type="ctrTitle"/>
          </p:nvPr>
        </p:nvSpPr>
        <p:spPr>
          <a:xfrm>
            <a:off x="156128" y="342900"/>
            <a:ext cx="8676222" cy="3200400"/>
          </a:xfrm>
        </p:spPr>
        <p:txBody>
          <a:bodyPr>
            <a:noAutofit/>
          </a:bodyPr>
          <a:lstStyle/>
          <a:p>
            <a:pPr algn="l"/>
            <a:r>
              <a:rPr lang="en-US" sz="11700" b="1" dirty="0"/>
              <a:t>Thank </a:t>
            </a:r>
            <a:br>
              <a:rPr lang="en-US" sz="11700" b="1" dirty="0"/>
            </a:br>
            <a:r>
              <a:rPr lang="en-US" sz="11700" dirty="0">
                <a:solidFill>
                  <a:schemeClr val="tx1"/>
                </a:solidFill>
              </a:rPr>
              <a:t>You</a:t>
            </a:r>
          </a:p>
        </p:txBody>
      </p:sp>
    </p:spTree>
    <p:extLst>
      <p:ext uri="{BB962C8B-B14F-4D97-AF65-F5344CB8AC3E}">
        <p14:creationId xmlns:p14="http://schemas.microsoft.com/office/powerpoint/2010/main" val="5380619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952903194"/>
              </p:ext>
            </p:extLst>
          </p:nvPr>
        </p:nvGraphicFramePr>
        <p:xfrm>
          <a:off x="6866550" y="2439878"/>
          <a:ext cx="3468940" cy="1761554"/>
        </p:xfrm>
        <a:graphic>
          <a:graphicData uri="http://schemas.openxmlformats.org/drawingml/2006/table">
            <a:tbl>
              <a:tblPr firstRow="1" firstCol="1" bandRow="1">
                <a:tableStyleId>{5C22544A-7EE6-4342-B048-85BDC9FD1C3A}</a:tableStyleId>
              </a:tblPr>
              <a:tblGrid>
                <a:gridCol w="1734470">
                  <a:extLst>
                    <a:ext uri="{9D8B030D-6E8A-4147-A177-3AD203B41FA5}">
                      <a16:colId xmlns:a16="http://schemas.microsoft.com/office/drawing/2014/main" val="685269673"/>
                    </a:ext>
                  </a:extLst>
                </a:gridCol>
                <a:gridCol w="1734470">
                  <a:extLst>
                    <a:ext uri="{9D8B030D-6E8A-4147-A177-3AD203B41FA5}">
                      <a16:colId xmlns:a16="http://schemas.microsoft.com/office/drawing/2014/main" val="1406572648"/>
                    </a:ext>
                  </a:extLst>
                </a:gridCol>
              </a:tblGrid>
              <a:tr h="352118">
                <a:tc>
                  <a:txBody>
                    <a:bodyPr/>
                    <a:lstStyle/>
                    <a:p>
                      <a:pPr algn="ctr">
                        <a:lnSpc>
                          <a:spcPct val="107000"/>
                        </a:lnSpc>
                        <a:spcAft>
                          <a:spcPts val="0"/>
                        </a:spcAft>
                      </a:pPr>
                      <a:r>
                        <a:rPr lang="en-GB" sz="1200">
                          <a:effectLst/>
                        </a:rPr>
                        <a:t>Session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No of P1 enrolments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78288335"/>
                  </a:ext>
                </a:extLst>
              </a:tr>
              <a:tr h="352359">
                <a:tc>
                  <a:txBody>
                    <a:bodyPr/>
                    <a:lstStyle/>
                    <a:p>
                      <a:pPr algn="ctr">
                        <a:lnSpc>
                          <a:spcPct val="107000"/>
                        </a:lnSpc>
                        <a:spcAft>
                          <a:spcPts val="0"/>
                        </a:spcAft>
                      </a:pPr>
                      <a:r>
                        <a:rPr lang="en-GB" sz="1200">
                          <a:effectLst/>
                        </a:rPr>
                        <a:t>2021/22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13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89710166"/>
                  </a:ext>
                </a:extLst>
              </a:tr>
              <a:tr h="352359">
                <a:tc>
                  <a:txBody>
                    <a:bodyPr/>
                    <a:lstStyle/>
                    <a:p>
                      <a:pPr algn="ctr">
                        <a:lnSpc>
                          <a:spcPct val="107000"/>
                        </a:lnSpc>
                        <a:spcAft>
                          <a:spcPts val="0"/>
                        </a:spcAft>
                      </a:pPr>
                      <a:r>
                        <a:rPr lang="en-GB" sz="1200">
                          <a:effectLst/>
                        </a:rPr>
                        <a:t>2022/23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17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43745091"/>
                  </a:ext>
                </a:extLst>
              </a:tr>
              <a:tr h="352359">
                <a:tc>
                  <a:txBody>
                    <a:bodyPr/>
                    <a:lstStyle/>
                    <a:p>
                      <a:pPr algn="ctr">
                        <a:lnSpc>
                          <a:spcPct val="107000"/>
                        </a:lnSpc>
                        <a:spcAft>
                          <a:spcPts val="0"/>
                        </a:spcAft>
                      </a:pPr>
                      <a:r>
                        <a:rPr lang="en-GB" sz="1200">
                          <a:effectLst/>
                        </a:rPr>
                        <a:t>2023/24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a:effectLst/>
                        </a:rPr>
                        <a:t>17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03982304"/>
                  </a:ext>
                </a:extLst>
              </a:tr>
              <a:tr h="352359">
                <a:tc>
                  <a:txBody>
                    <a:bodyPr/>
                    <a:lstStyle/>
                    <a:p>
                      <a:pPr algn="ctr">
                        <a:lnSpc>
                          <a:spcPct val="107000"/>
                        </a:lnSpc>
                        <a:spcAft>
                          <a:spcPts val="0"/>
                        </a:spcAft>
                      </a:pPr>
                      <a:r>
                        <a:rPr lang="en-GB" sz="1200" dirty="0">
                          <a:effectLst/>
                        </a:rPr>
                        <a:t>2024/25</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200" dirty="0">
                          <a:effectLst/>
                        </a:rPr>
                        <a:t>19</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19595352"/>
                  </a:ext>
                </a:extLst>
              </a:tr>
            </a:tbl>
          </a:graphicData>
        </a:graphic>
      </p:graphicFrame>
      <p:sp>
        <p:nvSpPr>
          <p:cNvPr id="9" name="Rectangle 5"/>
          <p:cNvSpPr>
            <a:spLocks noChangeArrowheads="1"/>
          </p:cNvSpPr>
          <p:nvPr/>
        </p:nvSpPr>
        <p:spPr bwMode="auto">
          <a:xfrm>
            <a:off x="903120" y="-45418"/>
            <a:ext cx="10400147" cy="2539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200" b="1" i="0" u="none" strike="noStrike" cap="none" normalizeH="0" baseline="0" dirty="0" smtClean="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School Context </a:t>
            </a:r>
            <a:endParaRPr kumimoji="0" lang="en-GB"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700" b="0" i="0" u="none" strike="noStrike" cap="none" normalizeH="0" baseline="0" dirty="0" smtClean="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St Patrick</a:t>
            </a:r>
            <a:r>
              <a:rPr kumimoji="0" lang="en-GB" altLang="en-US" sz="17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GB" altLang="en-US" sz="1700" b="0" i="0" u="none" strike="noStrike" cap="none" normalizeH="0" baseline="0" dirty="0" smtClean="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s Primary School is the designated Roman Catholic Primary School for </a:t>
            </a:r>
            <a:r>
              <a:rPr kumimoji="0" lang="en-GB" altLang="en-US" sz="1700" b="0" i="0" u="none" strike="noStrike" cap="none" normalizeH="0" baseline="0" dirty="0" err="1" smtClean="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Auchinleck</a:t>
            </a:r>
            <a:r>
              <a:rPr kumimoji="0" lang="en-GB" altLang="en-US" sz="1700" b="0" i="0" u="none" strike="noStrike" cap="none" normalizeH="0" baseline="0" dirty="0" smtClean="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and Cumnock and our catchment area extends to Catrine, </a:t>
            </a:r>
            <a:r>
              <a:rPr kumimoji="0" lang="en-GB" altLang="en-US" sz="1700" b="0" i="0" u="none" strike="noStrike" cap="none" normalizeH="0" baseline="0" dirty="0" err="1" smtClean="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Coylton</a:t>
            </a:r>
            <a:r>
              <a:rPr kumimoji="0" lang="en-GB" altLang="en-US" sz="1700" b="0" i="0" u="none" strike="noStrike" cap="none" normalizeH="0" baseline="0" dirty="0" smtClean="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kumimoji="0" lang="en-GB" altLang="en-US" sz="1700" b="0" i="0" u="none" strike="noStrike" cap="none" normalizeH="0" baseline="0" dirty="0" err="1" smtClean="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Drongan</a:t>
            </a:r>
            <a:r>
              <a:rPr kumimoji="0" lang="en-GB" altLang="en-US" sz="1700" b="0" i="0" u="none" strike="noStrike" cap="none" normalizeH="0" baseline="0" dirty="0" smtClean="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Logan, </a:t>
            </a:r>
            <a:r>
              <a:rPr kumimoji="0" lang="en-GB" altLang="en-US" sz="1700" b="0" i="0" u="none" strike="noStrike" cap="none" normalizeH="0" baseline="0" dirty="0" err="1" smtClean="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Mauchline</a:t>
            </a:r>
            <a:r>
              <a:rPr kumimoji="0" lang="en-GB" altLang="en-US" sz="1700" b="0" i="0" u="none" strike="noStrike" cap="none" normalizeH="0" baseline="0" dirty="0" smtClean="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kumimoji="0" lang="en-GB" altLang="en-US" sz="1700" b="0" i="0" u="none" strike="noStrike" cap="none" normalizeH="0" baseline="0" dirty="0" err="1" smtClean="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Muirkirk</a:t>
            </a:r>
            <a:r>
              <a:rPr kumimoji="0" lang="en-GB" altLang="en-US" sz="1700" b="0" i="0" u="none" strike="noStrike" cap="none" normalizeH="0" baseline="0" dirty="0" smtClean="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New Cumnock, </a:t>
            </a:r>
            <a:r>
              <a:rPr kumimoji="0" lang="en-GB" altLang="en-US" sz="1700" b="0" i="0" u="none" strike="noStrike" cap="none" normalizeH="0" baseline="0" dirty="0" err="1" smtClean="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Ochiltree</a:t>
            </a:r>
            <a:r>
              <a:rPr kumimoji="0" lang="en-GB" altLang="en-US" sz="1700" b="0" i="0" u="none" strike="noStrike" cap="none" normalizeH="0" baseline="0" dirty="0" smtClean="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and </a:t>
            </a:r>
            <a:r>
              <a:rPr kumimoji="0" lang="en-GB" altLang="en-US" sz="1700" b="0" i="0" u="none" strike="noStrike" cap="none" normalizeH="0" baseline="0" dirty="0" err="1" smtClean="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Sorn</a:t>
            </a:r>
            <a:r>
              <a:rPr kumimoji="0" lang="en-GB" altLang="en-US" sz="1700" b="0" i="0" u="none" strike="noStrike" cap="none" normalizeH="0" baseline="0" dirty="0" smtClean="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We are a co-educational establishment with a current roll of 130.  Approximately 30% of our children rely on local authority transport for travel to and from school.  During session 2022/23 we enrolled 10 pupils across P4 </a:t>
            </a:r>
            <a:r>
              <a:rPr kumimoji="0" lang="en-GB" altLang="en-US" sz="17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GB" altLang="en-US" sz="1700" b="0" i="0" u="none" strike="noStrike" cap="none" normalizeH="0" baseline="0" dirty="0" smtClean="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P7 this was a 15% increase in roll for P4 </a:t>
            </a:r>
            <a:r>
              <a:rPr kumimoji="0" lang="en-GB" altLang="en-US" sz="17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GB" altLang="en-US" sz="1700" b="0" i="0" u="none" strike="noStrike" cap="none" normalizeH="0" baseline="0" dirty="0" smtClean="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P7.  In this current session the role has increased by 7% from P3 </a:t>
            </a:r>
            <a:r>
              <a:rPr kumimoji="0" lang="en-GB" altLang="en-US" sz="17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GB" altLang="en-US" sz="1700" b="0" i="0" u="none" strike="noStrike" cap="none" normalizeH="0" baseline="0" dirty="0" smtClean="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P7 with 3 pupils waiting for space which will become available in August 24. </a:t>
            </a:r>
            <a:endParaRPr kumimoji="0" lang="en-GB" altLang="en-US" sz="17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0" name="Rectangle 6"/>
          <p:cNvSpPr>
            <a:spLocks noChangeArrowheads="1"/>
          </p:cNvSpPr>
          <p:nvPr/>
        </p:nvSpPr>
        <p:spPr bwMode="auto">
          <a:xfrm>
            <a:off x="164211" y="2439878"/>
            <a:ext cx="6344161"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1600" b="0" i="0" u="none" strike="noStrike" cap="none" normalizeH="0" baseline="0" dirty="0" smtClean="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We are part of the St. Joseph</a:t>
            </a:r>
            <a:r>
              <a:rPr kumimoji="0" lang="en-GB" altLang="en-US"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GB" altLang="en-US" sz="1600" b="0" i="0" u="none" strike="noStrike" cap="none" normalizeH="0" baseline="0" dirty="0" smtClean="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s Education Group and P7 Pupils transfer to St. Joseph</a:t>
            </a:r>
            <a:r>
              <a:rPr kumimoji="0" lang="en-GB" altLang="en-US"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GB" altLang="en-US" sz="1600" b="0" i="0" u="none" strike="noStrike" cap="none" normalizeH="0" baseline="0" dirty="0" smtClean="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s Academy and Robert Burns Academy.  In August 2024 70% of leavers have registered for St. Joseph</a:t>
            </a:r>
            <a:r>
              <a:rPr kumimoji="0" lang="en-GB" altLang="en-US"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GB" altLang="en-US" sz="1600" b="0" i="0" u="none" strike="noStrike" cap="none" normalizeH="0" baseline="0" dirty="0" smtClean="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s and 30% at Robert Burns Academy.  The projection is this will remain similar for 2025.  Our P1 children join us from Local Authority Early Childhood Centres and Partner Providers from across our catchment area.  This makes it challenging to make projections on future enrolments. </a:t>
            </a:r>
            <a:endParaRPr kumimoji="0" lang="en-GB" altLang="en-US" sz="1600" b="0" i="0" u="none" strike="noStrike" cap="none" normalizeH="0" baseline="0" dirty="0" smtClean="0">
              <a:ln>
                <a:noFill/>
              </a:ln>
              <a:solidFill>
                <a:schemeClr val="tx1"/>
              </a:solidFill>
              <a:effectLst/>
            </a:endParaRPr>
          </a:p>
        </p:txBody>
      </p:sp>
      <p:sp>
        <p:nvSpPr>
          <p:cNvPr id="11" name="TextBox 10"/>
          <p:cNvSpPr txBox="1"/>
          <p:nvPr/>
        </p:nvSpPr>
        <p:spPr>
          <a:xfrm>
            <a:off x="5329383" y="5047817"/>
            <a:ext cx="6862618" cy="1846659"/>
          </a:xfrm>
          <a:prstGeom prst="rect">
            <a:avLst/>
          </a:prstGeom>
          <a:noFill/>
        </p:spPr>
        <p:txBody>
          <a:bodyPr wrap="square" rtlCol="0">
            <a:spAutoFit/>
          </a:bodyPr>
          <a:lstStyle/>
          <a:p>
            <a:r>
              <a:rPr lang="en-GB" altLang="en-US" sz="1600" dirty="0">
                <a:latin typeface="Century Gothic" panose="020B0502020202020204" pitchFamily="34" charset="0"/>
                <a:ea typeface="Calibri" panose="020F0502020204030204" pitchFamily="34" charset="0"/>
                <a:cs typeface="Times New Roman" panose="02020603050405020304" pitchFamily="18" charset="0"/>
              </a:rPr>
              <a:t>We have parish links with Our Lady and St. Patrick</a:t>
            </a:r>
            <a:r>
              <a:rPr lang="en-GB" altLang="en-US" sz="1600" dirty="0">
                <a:latin typeface="Calibri" panose="020F0502020204030204" pitchFamily="34" charset="0"/>
                <a:ea typeface="Calibri" panose="020F0502020204030204" pitchFamily="34" charset="0"/>
                <a:cs typeface="Times New Roman" panose="02020603050405020304" pitchFamily="18" charset="0"/>
              </a:rPr>
              <a:t>’</a:t>
            </a:r>
            <a:r>
              <a:rPr lang="en-GB" altLang="en-US" sz="1600" dirty="0">
                <a:latin typeface="Century Gothic" panose="020B0502020202020204" pitchFamily="34" charset="0"/>
                <a:ea typeface="Calibri" panose="020F0502020204030204" pitchFamily="34" charset="0"/>
                <a:cs typeface="Times New Roman" panose="02020603050405020304" pitchFamily="18" charset="0"/>
              </a:rPr>
              <a:t>s, </a:t>
            </a:r>
            <a:r>
              <a:rPr lang="en-GB" altLang="en-US" sz="1600" dirty="0" err="1">
                <a:latin typeface="Century Gothic" panose="020B0502020202020204" pitchFamily="34" charset="0"/>
                <a:ea typeface="Calibri" panose="020F0502020204030204" pitchFamily="34" charset="0"/>
                <a:cs typeface="Times New Roman" panose="02020603050405020304" pitchFamily="18" charset="0"/>
              </a:rPr>
              <a:t>Auchinleck</a:t>
            </a:r>
            <a:r>
              <a:rPr lang="en-GB" altLang="en-US" sz="1600" dirty="0">
                <a:latin typeface="Century Gothic" panose="020B0502020202020204" pitchFamily="34" charset="0"/>
                <a:ea typeface="Calibri" panose="020F0502020204030204" pitchFamily="34" charset="0"/>
                <a:cs typeface="Times New Roman" panose="02020603050405020304" pitchFamily="18" charset="0"/>
              </a:rPr>
              <a:t>, St. John the Evangelist, Cumnock and St. Thomas the Apostle, </a:t>
            </a:r>
            <a:r>
              <a:rPr lang="en-GB" altLang="en-US" sz="1600" dirty="0" err="1">
                <a:latin typeface="Century Gothic" panose="020B0502020202020204" pitchFamily="34" charset="0"/>
                <a:ea typeface="Calibri" panose="020F0502020204030204" pitchFamily="34" charset="0"/>
                <a:cs typeface="Times New Roman" panose="02020603050405020304" pitchFamily="18" charset="0"/>
              </a:rPr>
              <a:t>Muirkirk</a:t>
            </a:r>
            <a:r>
              <a:rPr lang="en-GB" altLang="en-US" sz="1600" dirty="0">
                <a:latin typeface="Century Gothic" panose="020B0502020202020204" pitchFamily="34" charset="0"/>
                <a:ea typeface="Calibri" panose="020F0502020204030204" pitchFamily="34" charset="0"/>
                <a:cs typeface="Times New Roman" panose="02020603050405020304" pitchFamily="18" charset="0"/>
              </a:rPr>
              <a:t>. It is an important aspect of our school that our pupils feel a sense of community which is strengthened by our links to our parishes and the support of our school chaplain and our </a:t>
            </a:r>
            <a:r>
              <a:rPr lang="en-GB" altLang="en-US" sz="1600" dirty="0" smtClean="0">
                <a:latin typeface="Century Gothic" panose="020B0502020202020204" pitchFamily="34" charset="0"/>
                <a:ea typeface="Calibri" panose="020F0502020204030204" pitchFamily="34" charset="0"/>
                <a:cs typeface="Times New Roman" panose="02020603050405020304" pitchFamily="18" charset="0"/>
              </a:rPr>
              <a:t>community partners.  </a:t>
            </a:r>
            <a:r>
              <a:rPr lang="en-GB" altLang="en-US" sz="1600" dirty="0">
                <a:latin typeface="Century Gothic" panose="020B0502020202020204" pitchFamily="34" charset="0"/>
                <a:ea typeface="Calibri" panose="020F0502020204030204" pitchFamily="34" charset="0"/>
                <a:cs typeface="Times New Roman" panose="02020603050405020304" pitchFamily="18" charset="0"/>
              </a:rPr>
              <a:t>Our School Values reflect our commitment to our Faith. </a:t>
            </a:r>
            <a:endParaRPr lang="en-GB" altLang="en-US" sz="1600" dirty="0">
              <a:latin typeface="Arial" panose="020B0604020202020204" pitchFamily="34" charset="0"/>
            </a:endParaRPr>
          </a:p>
          <a:p>
            <a:endParaRPr lang="en-GB" dirty="0"/>
          </a:p>
        </p:txBody>
      </p:sp>
      <p:pic>
        <p:nvPicPr>
          <p:cNvPr id="14" name="Picture 13"/>
          <p:cNvPicPr/>
          <p:nvPr/>
        </p:nvPicPr>
        <p:blipFill>
          <a:blip r:embed="rId2">
            <a:extLst>
              <a:ext uri="{28A0092B-C50C-407E-A947-70E740481C1C}">
                <a14:useLocalDpi xmlns:a14="http://schemas.microsoft.com/office/drawing/2010/main" val="0"/>
              </a:ext>
            </a:extLst>
          </a:blip>
          <a:stretch>
            <a:fillRect/>
          </a:stretch>
        </p:blipFill>
        <p:spPr>
          <a:xfrm>
            <a:off x="1431636" y="4501981"/>
            <a:ext cx="2804622" cy="2177905"/>
          </a:xfrm>
          <a:prstGeom prst="rect">
            <a:avLst/>
          </a:prstGeom>
        </p:spPr>
      </p:pic>
    </p:spTree>
    <p:extLst>
      <p:ext uri="{BB962C8B-B14F-4D97-AF65-F5344CB8AC3E}">
        <p14:creationId xmlns:p14="http://schemas.microsoft.com/office/powerpoint/2010/main" val="15966319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5564" y="628072"/>
            <a:ext cx="11505009" cy="480131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2400" dirty="0"/>
              <a:t>62% of pupils reside within SIMD1 &amp; </a:t>
            </a:r>
            <a:r>
              <a:rPr lang="en-GB" sz="2400" dirty="0" smtClean="0"/>
              <a:t>2 (Q1)</a:t>
            </a:r>
          </a:p>
          <a:p>
            <a:pPr marL="285750" indent="-285750">
              <a:lnSpc>
                <a:spcPct val="150000"/>
              </a:lnSpc>
              <a:buFont typeface="Arial" panose="020B0604020202020204" pitchFamily="34" charset="0"/>
              <a:buChar char="•"/>
            </a:pPr>
            <a:r>
              <a:rPr lang="en-GB" sz="2400" dirty="0" smtClean="0"/>
              <a:t>3.1% </a:t>
            </a:r>
            <a:r>
              <a:rPr lang="en-GB" sz="2400" dirty="0"/>
              <a:t>reside in SIMD </a:t>
            </a:r>
            <a:r>
              <a:rPr lang="en-GB" sz="2400" dirty="0" smtClean="0"/>
              <a:t>9 &amp; 10 (Q5)</a:t>
            </a:r>
          </a:p>
          <a:p>
            <a:pPr marL="285750" indent="-285750">
              <a:lnSpc>
                <a:spcPct val="150000"/>
              </a:lnSpc>
              <a:buFont typeface="Arial" panose="020B0604020202020204" pitchFamily="34" charset="0"/>
              <a:buChar char="•"/>
            </a:pPr>
            <a:r>
              <a:rPr lang="en-GB" sz="2400" dirty="0" smtClean="0"/>
              <a:t>32</a:t>
            </a:r>
            <a:r>
              <a:rPr lang="en-GB" sz="2400" dirty="0"/>
              <a:t>% of the school roll are identified as having an additional support need.  </a:t>
            </a:r>
            <a:endParaRPr lang="en-GB" sz="2400" dirty="0" smtClean="0"/>
          </a:p>
          <a:p>
            <a:pPr marL="285750" indent="-285750">
              <a:lnSpc>
                <a:spcPct val="150000"/>
              </a:lnSpc>
              <a:buFont typeface="Arial" panose="020B0604020202020204" pitchFamily="34" charset="0"/>
              <a:buChar char="•"/>
            </a:pPr>
            <a:r>
              <a:rPr lang="en-GB" sz="2400" dirty="0" smtClean="0"/>
              <a:t>16.1% </a:t>
            </a:r>
            <a:r>
              <a:rPr lang="en-GB" sz="2400" dirty="0"/>
              <a:t>of pupils are claiming FMR. </a:t>
            </a:r>
            <a:endParaRPr lang="en-GB" sz="2400" dirty="0" smtClean="0"/>
          </a:p>
          <a:p>
            <a:pPr marL="285750" indent="-285750">
              <a:lnSpc>
                <a:spcPct val="150000"/>
              </a:lnSpc>
              <a:buFont typeface="Arial" panose="020B0604020202020204" pitchFamily="34" charset="0"/>
              <a:buChar char="•"/>
            </a:pPr>
            <a:r>
              <a:rPr lang="en-GB" sz="2400" dirty="0" smtClean="0"/>
              <a:t>The </a:t>
            </a:r>
            <a:r>
              <a:rPr lang="en-GB" sz="2400" dirty="0"/>
              <a:t>attendance rate across the school for session 2022/23 was 92%. </a:t>
            </a:r>
            <a:r>
              <a:rPr lang="en-GB" sz="2400" dirty="0" smtClean="0"/>
              <a:t> This remains the same from Aug 23 – April ‘24.</a:t>
            </a:r>
          </a:p>
          <a:p>
            <a:pPr marL="285750" indent="-285750">
              <a:lnSpc>
                <a:spcPct val="150000"/>
              </a:lnSpc>
              <a:buFont typeface="Arial" panose="020B0604020202020204" pitchFamily="34" charset="0"/>
              <a:buChar char="•"/>
            </a:pPr>
            <a:r>
              <a:rPr lang="en-GB" sz="2400" dirty="0" smtClean="0"/>
              <a:t>20% of pupils currently have attendance under 90%.  This is a 10% decrease from session 2022/23. </a:t>
            </a:r>
            <a:endParaRPr lang="en-GB" sz="2400" dirty="0"/>
          </a:p>
          <a:p>
            <a:endParaRPr lang="en-GB" dirty="0"/>
          </a:p>
        </p:txBody>
      </p:sp>
    </p:spTree>
    <p:extLst>
      <p:ext uri="{BB962C8B-B14F-4D97-AF65-F5344CB8AC3E}">
        <p14:creationId xmlns:p14="http://schemas.microsoft.com/office/powerpoint/2010/main" val="18464333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625171702"/>
              </p:ext>
            </p:extLst>
          </p:nvPr>
        </p:nvGraphicFramePr>
        <p:xfrm>
          <a:off x="134755" y="335088"/>
          <a:ext cx="11848698" cy="6255436"/>
        </p:xfrm>
        <a:graphic>
          <a:graphicData uri="http://schemas.openxmlformats.org/drawingml/2006/table">
            <a:tbl>
              <a:tblPr firstRow="1" firstCol="1" bandRow="1">
                <a:tableStyleId>{5C22544A-7EE6-4342-B048-85BDC9FD1C3A}</a:tableStyleId>
              </a:tblPr>
              <a:tblGrid>
                <a:gridCol w="3861310">
                  <a:extLst>
                    <a:ext uri="{9D8B030D-6E8A-4147-A177-3AD203B41FA5}">
                      <a16:colId xmlns:a16="http://schemas.microsoft.com/office/drawing/2014/main" val="1529186315"/>
                    </a:ext>
                  </a:extLst>
                </a:gridCol>
                <a:gridCol w="7987388">
                  <a:extLst>
                    <a:ext uri="{9D8B030D-6E8A-4147-A177-3AD203B41FA5}">
                      <a16:colId xmlns:a16="http://schemas.microsoft.com/office/drawing/2014/main" val="1385974679"/>
                    </a:ext>
                  </a:extLst>
                </a:gridCol>
              </a:tblGrid>
              <a:tr h="350233">
                <a:tc gridSpan="2">
                  <a:txBody>
                    <a:bodyPr/>
                    <a:lstStyle/>
                    <a:p>
                      <a:pPr>
                        <a:lnSpc>
                          <a:spcPct val="107000"/>
                        </a:lnSpc>
                        <a:spcAft>
                          <a:spcPts val="0"/>
                        </a:spcAft>
                      </a:pPr>
                      <a:r>
                        <a:rPr lang="en-GB" sz="1600">
                          <a:effectLst/>
                        </a:rPr>
                        <a:t>Pupil Equity Fund: Aims and Impact 2020/21</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3533853258"/>
                  </a:ext>
                </a:extLst>
              </a:tr>
              <a:tr h="1167291">
                <a:tc>
                  <a:txBody>
                    <a:bodyPr/>
                    <a:lstStyle/>
                    <a:p>
                      <a:pPr>
                        <a:lnSpc>
                          <a:spcPct val="107000"/>
                        </a:lnSpc>
                        <a:spcAft>
                          <a:spcPts val="0"/>
                        </a:spcAft>
                      </a:pPr>
                      <a:r>
                        <a:rPr lang="en-GB" sz="1600">
                          <a:effectLst/>
                        </a:rPr>
                        <a:t>Classroom Assistant</a:t>
                      </a:r>
                    </a:p>
                    <a:p>
                      <a:pPr>
                        <a:lnSpc>
                          <a:spcPct val="107000"/>
                        </a:lnSpc>
                        <a:spcAft>
                          <a:spcPts val="0"/>
                        </a:spcAft>
                      </a:pPr>
                      <a:r>
                        <a:rPr lang="en-GB" sz="1600">
                          <a:effectLst/>
                        </a:rPr>
                        <a:t>We employed an additional Classroom Assistant for 10 hours per week in order to support education recovery following lockdown.</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effectLst/>
                        </a:rPr>
                        <a:t>This additional staffing allowed individual and small groups to access more targeted support in the early stages. This also allowed us to support children at lunchtimes.</a:t>
                      </a:r>
                    </a:p>
                    <a:p>
                      <a:pPr>
                        <a:lnSpc>
                          <a:spcPct val="107000"/>
                        </a:lnSpc>
                        <a:spcAft>
                          <a:spcPts val="0"/>
                        </a:spcAft>
                      </a:pPr>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21373899"/>
                  </a:ext>
                </a:extLst>
              </a:tr>
              <a:tr h="875467">
                <a:tc>
                  <a:txBody>
                    <a:bodyPr/>
                    <a:lstStyle/>
                    <a:p>
                      <a:pPr>
                        <a:lnSpc>
                          <a:spcPct val="107000"/>
                        </a:lnSpc>
                        <a:spcAft>
                          <a:spcPts val="0"/>
                        </a:spcAft>
                      </a:pPr>
                      <a:r>
                        <a:rPr lang="en-GB" sz="1600">
                          <a:effectLst/>
                        </a:rPr>
                        <a:t>To provide the resources to support the increase in outdoor learning.</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a:effectLst/>
                        </a:rPr>
                        <a:t>In collaboaration with the ‘Lost’ team the school purchased outdoor seating and a tent was erected in the wildlife garden. We continued our partnership with The Knowe Garden Centre and ACDI with tree planting, plant science classes and vegetable planting.</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50659950"/>
                  </a:ext>
                </a:extLst>
              </a:tr>
              <a:tr h="854991">
                <a:tc>
                  <a:txBody>
                    <a:bodyPr/>
                    <a:lstStyle/>
                    <a:p>
                      <a:pPr>
                        <a:lnSpc>
                          <a:spcPct val="107000"/>
                        </a:lnSpc>
                        <a:spcAft>
                          <a:spcPts val="0"/>
                        </a:spcAft>
                      </a:pPr>
                      <a:r>
                        <a:rPr lang="en-GB" sz="1600">
                          <a:effectLst/>
                        </a:rPr>
                        <a:t>Additional management time for development tasks.</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effectLst/>
                        </a:rPr>
                        <a:t>Due to the Lockdown in January 2021 much of this work was delayed. We were able to pick up some of the tasks in the final term but this will be continued into 2021-22 session</a:t>
                      </a:r>
                      <a:r>
                        <a:rPr lang="en-GB" sz="1600" dirty="0" smtClean="0">
                          <a:effectLst/>
                        </a:rPr>
                        <a:t>.</a:t>
                      </a:r>
                      <a:endParaRPr lang="en-GB" sz="1600" dirty="0">
                        <a:effectLst/>
                      </a:endParaRPr>
                    </a:p>
                  </a:txBody>
                  <a:tcPr marL="68580" marR="68580" marT="0" marB="0"/>
                </a:tc>
                <a:extLst>
                  <a:ext uri="{0D108BD9-81ED-4DB2-BD59-A6C34878D82A}">
                    <a16:rowId xmlns:a16="http://schemas.microsoft.com/office/drawing/2014/main" val="2181753110"/>
                  </a:ext>
                </a:extLst>
              </a:tr>
              <a:tr h="875467">
                <a:tc>
                  <a:txBody>
                    <a:bodyPr/>
                    <a:lstStyle/>
                    <a:p>
                      <a:pPr>
                        <a:lnSpc>
                          <a:spcPct val="107000"/>
                        </a:lnSpc>
                        <a:spcAft>
                          <a:spcPts val="0"/>
                        </a:spcAft>
                      </a:pPr>
                      <a:r>
                        <a:rPr lang="en-GB" sz="1600">
                          <a:effectLst/>
                        </a:rPr>
                        <a:t>Purchase of additional iPads</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a:effectLst/>
                        </a:rPr>
                        <a:t>The school now has 30 iPads which are divided between the three main areas of the school. The pupils are now benefitting from easier access to online materials and those accessing individualised programmes, such as Cogmed, can do this within the classroom.</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71120175"/>
                  </a:ext>
                </a:extLst>
              </a:tr>
              <a:tr h="583645">
                <a:tc>
                  <a:txBody>
                    <a:bodyPr/>
                    <a:lstStyle/>
                    <a:p>
                      <a:pPr>
                        <a:lnSpc>
                          <a:spcPct val="107000"/>
                        </a:lnSpc>
                        <a:spcAft>
                          <a:spcPts val="0"/>
                        </a:spcAft>
                      </a:pPr>
                      <a:r>
                        <a:rPr lang="en-GB" sz="1600">
                          <a:effectLst/>
                        </a:rPr>
                        <a:t>Purchase of Webcams and digital document cameras</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a:effectLst/>
                        </a:rPr>
                        <a:t>This has been an essential purchase for the school. Teachers have made full use of the visualisers to engage with pupils in live lessons throughout the second lockdown period.</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48860714"/>
                  </a:ext>
                </a:extLst>
              </a:tr>
              <a:tr h="875467">
                <a:tc>
                  <a:txBody>
                    <a:bodyPr/>
                    <a:lstStyle/>
                    <a:p>
                      <a:pPr>
                        <a:lnSpc>
                          <a:spcPct val="107000"/>
                        </a:lnSpc>
                        <a:spcAft>
                          <a:spcPts val="0"/>
                        </a:spcAft>
                      </a:pPr>
                      <a:r>
                        <a:rPr lang="en-GB" sz="1600" dirty="0">
                          <a:effectLst/>
                        </a:rPr>
                        <a:t>Purchase of Scholastic Materials and training to support </a:t>
                      </a:r>
                      <a:r>
                        <a:rPr lang="en-GB" sz="1600" dirty="0" smtClean="0">
                          <a:effectLst/>
                        </a:rPr>
                        <a:t>implementation </a:t>
                      </a:r>
                      <a:r>
                        <a:rPr lang="en-GB" sz="1600" dirty="0">
                          <a:effectLst/>
                        </a:rPr>
                        <a:t>of Stephen Graham writing.</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600" dirty="0">
                          <a:effectLst/>
                        </a:rPr>
                        <a:t>£1800 was spent on resources to support the implementation of Stephen Graham Writing: PM Writing – Emergent, 1, 2, 3 and 4</a:t>
                      </a:r>
                    </a:p>
                    <a:p>
                      <a:pPr>
                        <a:lnSpc>
                          <a:spcPct val="107000"/>
                        </a:lnSpc>
                        <a:spcAft>
                          <a:spcPts val="0"/>
                        </a:spcAft>
                      </a:pPr>
                      <a:r>
                        <a:rPr lang="en-GB" sz="1600" dirty="0">
                          <a:effectLst/>
                        </a:rPr>
                        <a:t>£671 was spent on Scholastic online training for all teachers.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29239594"/>
                  </a:ext>
                </a:extLst>
              </a:tr>
            </a:tbl>
          </a:graphicData>
        </a:graphic>
      </p:graphicFrame>
    </p:spTree>
    <p:extLst>
      <p:ext uri="{BB962C8B-B14F-4D97-AF65-F5344CB8AC3E}">
        <p14:creationId xmlns:p14="http://schemas.microsoft.com/office/powerpoint/2010/main" val="33117830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308666624"/>
              </p:ext>
            </p:extLst>
          </p:nvPr>
        </p:nvGraphicFramePr>
        <p:xfrm>
          <a:off x="175491" y="95264"/>
          <a:ext cx="11785600" cy="6720730"/>
        </p:xfrm>
        <a:graphic>
          <a:graphicData uri="http://schemas.openxmlformats.org/drawingml/2006/table">
            <a:tbl>
              <a:tblPr firstRow="1" firstCol="1" bandRow="1">
                <a:tableStyleId>{5C22544A-7EE6-4342-B048-85BDC9FD1C3A}</a:tableStyleId>
              </a:tblPr>
              <a:tblGrid>
                <a:gridCol w="5816735">
                  <a:extLst>
                    <a:ext uri="{9D8B030D-6E8A-4147-A177-3AD203B41FA5}">
                      <a16:colId xmlns:a16="http://schemas.microsoft.com/office/drawing/2014/main" val="2030002256"/>
                    </a:ext>
                  </a:extLst>
                </a:gridCol>
                <a:gridCol w="5968865">
                  <a:extLst>
                    <a:ext uri="{9D8B030D-6E8A-4147-A177-3AD203B41FA5}">
                      <a16:colId xmlns:a16="http://schemas.microsoft.com/office/drawing/2014/main" val="2413281371"/>
                    </a:ext>
                  </a:extLst>
                </a:gridCol>
              </a:tblGrid>
              <a:tr h="201497">
                <a:tc gridSpan="2">
                  <a:txBody>
                    <a:bodyPr/>
                    <a:lstStyle/>
                    <a:p>
                      <a:pPr algn="l">
                        <a:lnSpc>
                          <a:spcPct val="107000"/>
                        </a:lnSpc>
                        <a:spcAft>
                          <a:spcPts val="0"/>
                        </a:spcAft>
                      </a:pPr>
                      <a:r>
                        <a:rPr lang="en-GB" sz="1100">
                          <a:effectLst/>
                        </a:rPr>
                        <a:t>Pupil Equity Fund: Aims and Impact – 2021/22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28440" marR="28440" marT="0" marB="0"/>
                </a:tc>
                <a:tc hMerge="1">
                  <a:txBody>
                    <a:bodyPr/>
                    <a:lstStyle/>
                    <a:p>
                      <a:endParaRPr lang="en-GB"/>
                    </a:p>
                  </a:txBody>
                  <a:tcPr/>
                </a:tc>
                <a:extLst>
                  <a:ext uri="{0D108BD9-81ED-4DB2-BD59-A6C34878D82A}">
                    <a16:rowId xmlns:a16="http://schemas.microsoft.com/office/drawing/2014/main" val="2103784050"/>
                  </a:ext>
                </a:extLst>
              </a:tr>
              <a:tr h="1046945">
                <a:tc>
                  <a:txBody>
                    <a:bodyPr/>
                    <a:lstStyle/>
                    <a:p>
                      <a:pPr algn="l">
                        <a:lnSpc>
                          <a:spcPct val="107000"/>
                        </a:lnSpc>
                        <a:spcAft>
                          <a:spcPts val="0"/>
                        </a:spcAft>
                      </a:pPr>
                      <a:r>
                        <a:rPr lang="en-GB" sz="1100" u="sng" dirty="0">
                          <a:effectLst/>
                        </a:rPr>
                        <a:t>Staffing </a:t>
                      </a:r>
                      <a:endParaRPr lang="en-GB" sz="1100" dirty="0">
                        <a:effectLst/>
                      </a:endParaRPr>
                    </a:p>
                    <a:p>
                      <a:pPr algn="l">
                        <a:lnSpc>
                          <a:spcPct val="107000"/>
                        </a:lnSpc>
                        <a:spcAft>
                          <a:spcPts val="0"/>
                        </a:spcAft>
                      </a:pPr>
                      <a:r>
                        <a:rPr lang="en-GB" sz="1100" dirty="0">
                          <a:effectLst/>
                        </a:rPr>
                        <a:t>Continuation of PT post </a:t>
                      </a:r>
                      <a:r>
                        <a:rPr lang="en-GB" sz="1100" dirty="0" smtClean="0">
                          <a:effectLst/>
                        </a:rPr>
                        <a:t>,</a:t>
                      </a:r>
                      <a:r>
                        <a:rPr lang="en-GB" sz="1100" baseline="0" dirty="0" smtClean="0">
                          <a:effectLst/>
                        </a:rPr>
                        <a:t> </a:t>
                      </a:r>
                      <a:r>
                        <a:rPr lang="en-GB" sz="1100" dirty="0" smtClean="0">
                          <a:effectLst/>
                        </a:rPr>
                        <a:t>0.1FTE </a:t>
                      </a:r>
                      <a:r>
                        <a:rPr lang="en-GB" sz="1100" dirty="0">
                          <a:effectLst/>
                        </a:rPr>
                        <a:t>teaching </a:t>
                      </a:r>
                      <a:r>
                        <a:rPr lang="en-GB" sz="1100" dirty="0" smtClean="0">
                          <a:effectLst/>
                        </a:rPr>
                        <a:t>staff,</a:t>
                      </a:r>
                      <a:r>
                        <a:rPr lang="en-GB" sz="1100" baseline="0" dirty="0" smtClean="0">
                          <a:effectLst/>
                        </a:rPr>
                        <a:t> </a:t>
                      </a:r>
                      <a:r>
                        <a:rPr lang="en-GB" sz="1100" dirty="0" smtClean="0">
                          <a:effectLst/>
                        </a:rPr>
                        <a:t>5 </a:t>
                      </a:r>
                      <a:r>
                        <a:rPr lang="en-GB" sz="1100" dirty="0">
                          <a:effectLst/>
                        </a:rPr>
                        <a:t>hrs CA </a:t>
                      </a:r>
                      <a:r>
                        <a:rPr lang="en-GB" sz="1100" dirty="0" smtClean="0">
                          <a:effectLst/>
                        </a:rPr>
                        <a:t>weekly,</a:t>
                      </a:r>
                      <a:r>
                        <a:rPr lang="en-GB" sz="1100" baseline="0" dirty="0" smtClean="0">
                          <a:effectLst/>
                        </a:rPr>
                        <a:t> </a:t>
                      </a:r>
                      <a:r>
                        <a:rPr lang="en-GB" sz="1100" dirty="0" smtClean="0">
                          <a:effectLst/>
                        </a:rPr>
                        <a:t>27.5 </a:t>
                      </a:r>
                      <a:r>
                        <a:rPr lang="en-GB" sz="1100" dirty="0">
                          <a:effectLst/>
                        </a:rPr>
                        <a:t>CA term 4</a:t>
                      </a:r>
                    </a:p>
                    <a:p>
                      <a:pPr algn="l">
                        <a:lnSpc>
                          <a:spcPct val="107000"/>
                        </a:lnSpc>
                        <a:spcAft>
                          <a:spcPts val="0"/>
                        </a:spcAft>
                      </a:pPr>
                      <a:r>
                        <a:rPr lang="en-GB" sz="1100" dirty="0">
                          <a:effectLst/>
                        </a:rPr>
                        <a:t>AIMS: to provide additional leadership time to support the implementation of new writing approaches across the school, to provide stability to P2 class for final 2 terms, to provide targeted interventions for identified learners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440" marR="28440" marT="0" marB="0"/>
                </a:tc>
                <a:tc>
                  <a:txBody>
                    <a:bodyPr/>
                    <a:lstStyle/>
                    <a:p>
                      <a:pPr algn="l">
                        <a:lnSpc>
                          <a:spcPct val="107000"/>
                        </a:lnSpc>
                        <a:spcAft>
                          <a:spcPts val="0"/>
                        </a:spcAft>
                      </a:pPr>
                      <a:r>
                        <a:rPr lang="en-GB" sz="1100">
                          <a:effectLst/>
                        </a:rPr>
                        <a:t>Due the continued challenges of staff absence related to Covid-19 isolation periods and non Covid related absence additional staffing was mainly used to cover staff absence.  In term 4, the additional CA was able to target identified learners with interventions.  These interventions will continue onto the following year and robust data on impact collated.  </a:t>
                      </a:r>
                    </a:p>
                    <a:p>
                      <a:pPr algn="l">
                        <a:lnSpc>
                          <a:spcPct val="107000"/>
                        </a:lnSpc>
                        <a:spcAft>
                          <a:spcPts val="0"/>
                        </a:spcAft>
                      </a:pPr>
                      <a:r>
                        <a:rPr lang="en-GB" sz="1100">
                          <a:effectLst/>
                        </a:rPr>
                        <a:t>The P2 class benefited from one full time teacher for term 3 &amp; term 4.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28440" marR="28440" marT="0" marB="0"/>
                </a:tc>
                <a:extLst>
                  <a:ext uri="{0D108BD9-81ED-4DB2-BD59-A6C34878D82A}">
                    <a16:rowId xmlns:a16="http://schemas.microsoft.com/office/drawing/2014/main" val="3248925175"/>
                  </a:ext>
                </a:extLst>
              </a:tr>
              <a:tr h="1007479">
                <a:tc>
                  <a:txBody>
                    <a:bodyPr/>
                    <a:lstStyle/>
                    <a:p>
                      <a:pPr algn="l">
                        <a:lnSpc>
                          <a:spcPct val="107000"/>
                        </a:lnSpc>
                        <a:spcAft>
                          <a:spcPts val="0"/>
                        </a:spcAft>
                      </a:pPr>
                      <a:r>
                        <a:rPr lang="en-GB" sz="1100" u="sng" dirty="0">
                          <a:effectLst/>
                        </a:rPr>
                        <a:t>Digital technologies </a:t>
                      </a:r>
                      <a:endParaRPr lang="en-GB" sz="1100" dirty="0">
                        <a:effectLst/>
                      </a:endParaRPr>
                    </a:p>
                    <a:p>
                      <a:pPr algn="l">
                        <a:lnSpc>
                          <a:spcPct val="107000"/>
                        </a:lnSpc>
                        <a:spcAft>
                          <a:spcPts val="0"/>
                        </a:spcAft>
                      </a:pPr>
                      <a:r>
                        <a:rPr lang="en-GB" sz="1100" dirty="0">
                          <a:effectLst/>
                        </a:rPr>
                        <a:t>3 x </a:t>
                      </a:r>
                      <a:r>
                        <a:rPr lang="en-GB" sz="1100" dirty="0" smtClean="0">
                          <a:effectLst/>
                        </a:rPr>
                        <a:t>laptops,</a:t>
                      </a:r>
                      <a:r>
                        <a:rPr lang="en-GB" sz="1100" baseline="0" dirty="0" smtClean="0">
                          <a:effectLst/>
                        </a:rPr>
                        <a:t> </a:t>
                      </a:r>
                      <a:r>
                        <a:rPr lang="en-GB" sz="1100" dirty="0" smtClean="0">
                          <a:effectLst/>
                        </a:rPr>
                        <a:t>Set </a:t>
                      </a:r>
                      <a:r>
                        <a:rPr lang="en-GB" sz="1100" dirty="0">
                          <a:effectLst/>
                        </a:rPr>
                        <a:t>of </a:t>
                      </a:r>
                      <a:r>
                        <a:rPr lang="en-GB" sz="1100" dirty="0" err="1" smtClean="0">
                          <a:effectLst/>
                        </a:rPr>
                        <a:t>Spheros</a:t>
                      </a:r>
                      <a:r>
                        <a:rPr lang="en-GB" sz="1100" dirty="0" smtClean="0">
                          <a:effectLst/>
                        </a:rPr>
                        <a:t>,</a:t>
                      </a:r>
                      <a:r>
                        <a:rPr lang="en-GB" sz="1100" baseline="0" dirty="0" smtClean="0">
                          <a:effectLst/>
                        </a:rPr>
                        <a:t> </a:t>
                      </a:r>
                      <a:r>
                        <a:rPr lang="en-GB" sz="1100" dirty="0" smtClean="0">
                          <a:effectLst/>
                        </a:rPr>
                        <a:t>Class </a:t>
                      </a:r>
                      <a:r>
                        <a:rPr lang="en-GB" sz="1100" dirty="0">
                          <a:effectLst/>
                        </a:rPr>
                        <a:t>sets of Earl for P1 – </a:t>
                      </a:r>
                      <a:r>
                        <a:rPr lang="en-GB" sz="1100" dirty="0" smtClean="0">
                          <a:effectLst/>
                        </a:rPr>
                        <a:t>P3,</a:t>
                      </a:r>
                      <a:r>
                        <a:rPr lang="en-GB" sz="1100" baseline="0" dirty="0" smtClean="0">
                          <a:effectLst/>
                        </a:rPr>
                        <a:t> </a:t>
                      </a:r>
                      <a:r>
                        <a:rPr lang="en-GB" sz="1100" dirty="0" smtClean="0">
                          <a:effectLst/>
                        </a:rPr>
                        <a:t>Encrypted </a:t>
                      </a:r>
                      <a:r>
                        <a:rPr lang="en-GB" sz="1100" dirty="0">
                          <a:effectLst/>
                        </a:rPr>
                        <a:t>pen </a:t>
                      </a:r>
                      <a:r>
                        <a:rPr lang="en-GB" sz="1100" dirty="0" smtClean="0">
                          <a:effectLst/>
                        </a:rPr>
                        <a:t>drive,</a:t>
                      </a:r>
                      <a:r>
                        <a:rPr lang="en-GB" sz="1100" baseline="0" dirty="0" smtClean="0">
                          <a:effectLst/>
                        </a:rPr>
                        <a:t> </a:t>
                      </a:r>
                      <a:r>
                        <a:rPr lang="en-GB" sz="1100" dirty="0" smtClean="0">
                          <a:effectLst/>
                        </a:rPr>
                        <a:t>Tripod stand,</a:t>
                      </a:r>
                      <a:r>
                        <a:rPr lang="en-GB" sz="1100" baseline="0" dirty="0" smtClean="0">
                          <a:effectLst/>
                        </a:rPr>
                        <a:t> </a:t>
                      </a:r>
                      <a:r>
                        <a:rPr lang="en-GB" sz="1100" dirty="0" smtClean="0">
                          <a:effectLst/>
                        </a:rPr>
                        <a:t>Headphones ,Blue </a:t>
                      </a:r>
                      <a:r>
                        <a:rPr lang="en-GB" sz="1100" dirty="0">
                          <a:effectLst/>
                        </a:rPr>
                        <a:t>Tooth Speakers</a:t>
                      </a:r>
                    </a:p>
                    <a:p>
                      <a:pPr algn="l">
                        <a:lnSpc>
                          <a:spcPct val="107000"/>
                        </a:lnSpc>
                        <a:spcAft>
                          <a:spcPts val="0"/>
                        </a:spcAft>
                      </a:pPr>
                      <a:r>
                        <a:rPr lang="en-GB" sz="1100" dirty="0">
                          <a:effectLst/>
                        </a:rPr>
                        <a:t>AIMS: to enhance the learning and teaching of computing science, ensuring that all learners have access to quality and relevant equipment.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440" marR="28440" marT="0" marB="0"/>
                </a:tc>
                <a:tc>
                  <a:txBody>
                    <a:bodyPr/>
                    <a:lstStyle/>
                    <a:p>
                      <a:pPr algn="l">
                        <a:lnSpc>
                          <a:spcPct val="107000"/>
                        </a:lnSpc>
                        <a:spcAft>
                          <a:spcPts val="0"/>
                        </a:spcAft>
                      </a:pPr>
                      <a:r>
                        <a:rPr lang="en-GB" sz="1100">
                          <a:effectLst/>
                        </a:rPr>
                        <a:t>All classes benefited from increased access to technology and in particular to aspects of computer science involving problem solving and coding.  Due to the timescale involved in receiving the laptops these have not yet been utilised to their full potential.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28440" marR="28440" marT="0" marB="0"/>
                </a:tc>
                <a:extLst>
                  <a:ext uri="{0D108BD9-81ED-4DB2-BD59-A6C34878D82A}">
                    <a16:rowId xmlns:a16="http://schemas.microsoft.com/office/drawing/2014/main" val="476588186"/>
                  </a:ext>
                </a:extLst>
              </a:tr>
              <a:tr h="805983">
                <a:tc>
                  <a:txBody>
                    <a:bodyPr/>
                    <a:lstStyle/>
                    <a:p>
                      <a:pPr algn="l">
                        <a:lnSpc>
                          <a:spcPct val="107000"/>
                        </a:lnSpc>
                        <a:spcAft>
                          <a:spcPts val="0"/>
                        </a:spcAft>
                      </a:pPr>
                      <a:r>
                        <a:rPr lang="en-GB" sz="1100" u="sng" dirty="0">
                          <a:effectLst/>
                        </a:rPr>
                        <a:t>Numeracy Resources </a:t>
                      </a:r>
                      <a:endParaRPr lang="en-GB" sz="1100" dirty="0">
                        <a:effectLst/>
                      </a:endParaRPr>
                    </a:p>
                    <a:p>
                      <a:pPr algn="l">
                        <a:lnSpc>
                          <a:spcPct val="107000"/>
                        </a:lnSpc>
                        <a:spcAft>
                          <a:spcPts val="0"/>
                        </a:spcAft>
                      </a:pPr>
                      <a:r>
                        <a:rPr lang="en-GB" sz="1100" dirty="0">
                          <a:effectLst/>
                        </a:rPr>
                        <a:t>Range of numeracy manipulatives for all </a:t>
                      </a:r>
                      <a:r>
                        <a:rPr lang="en-GB" sz="1100" dirty="0" smtClean="0">
                          <a:effectLst/>
                        </a:rPr>
                        <a:t>stages,</a:t>
                      </a:r>
                      <a:r>
                        <a:rPr lang="en-GB" sz="1100" baseline="0" dirty="0" smtClean="0">
                          <a:effectLst/>
                        </a:rPr>
                        <a:t> </a:t>
                      </a:r>
                      <a:r>
                        <a:rPr lang="en-GB" sz="1100" dirty="0" err="1" smtClean="0">
                          <a:effectLst/>
                        </a:rPr>
                        <a:t>Leckie</a:t>
                      </a:r>
                      <a:r>
                        <a:rPr lang="en-GB" sz="1100" dirty="0" smtClean="0">
                          <a:effectLst/>
                        </a:rPr>
                        <a:t> </a:t>
                      </a:r>
                      <a:r>
                        <a:rPr lang="en-GB" sz="1100" dirty="0">
                          <a:effectLst/>
                        </a:rPr>
                        <a:t>Texts books </a:t>
                      </a:r>
                    </a:p>
                    <a:p>
                      <a:pPr algn="l">
                        <a:lnSpc>
                          <a:spcPct val="107000"/>
                        </a:lnSpc>
                        <a:spcAft>
                          <a:spcPts val="0"/>
                        </a:spcAft>
                      </a:pPr>
                      <a:r>
                        <a:rPr lang="en-GB" sz="1100" dirty="0">
                          <a:effectLst/>
                        </a:rPr>
                        <a:t>Sum dog subscription</a:t>
                      </a:r>
                    </a:p>
                    <a:p>
                      <a:pPr algn="l">
                        <a:lnSpc>
                          <a:spcPct val="107000"/>
                        </a:lnSpc>
                        <a:spcAft>
                          <a:spcPts val="0"/>
                        </a:spcAft>
                      </a:pPr>
                      <a:r>
                        <a:rPr lang="en-GB" sz="1100" dirty="0">
                          <a:effectLst/>
                        </a:rPr>
                        <a:t>AIMS : improvements in numeracy attainment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440" marR="28440" marT="0" marB="0"/>
                </a:tc>
                <a:tc>
                  <a:txBody>
                    <a:bodyPr/>
                    <a:lstStyle/>
                    <a:p>
                      <a:pPr algn="l">
                        <a:lnSpc>
                          <a:spcPct val="107000"/>
                        </a:lnSpc>
                        <a:spcAft>
                          <a:spcPts val="0"/>
                        </a:spcAft>
                      </a:pPr>
                      <a:r>
                        <a:rPr lang="en-GB" sz="1100">
                          <a:effectLst/>
                        </a:rPr>
                        <a:t>All classes have access to a range of manipulatives and resources for high quality learning and teaching in numeracy.  The attainment data for the session does not reflect that this has improved attainment in ACEL data.  However, tracking data has shown an increase in cohort tracking between TP2 and the end of session.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28440" marR="28440" marT="0" marB="0"/>
                </a:tc>
                <a:extLst>
                  <a:ext uri="{0D108BD9-81ED-4DB2-BD59-A6C34878D82A}">
                    <a16:rowId xmlns:a16="http://schemas.microsoft.com/office/drawing/2014/main" val="4256166415"/>
                  </a:ext>
                </a:extLst>
              </a:tr>
              <a:tr h="1007479">
                <a:tc>
                  <a:txBody>
                    <a:bodyPr/>
                    <a:lstStyle/>
                    <a:p>
                      <a:pPr algn="l">
                        <a:lnSpc>
                          <a:spcPct val="107000"/>
                        </a:lnSpc>
                        <a:spcAft>
                          <a:spcPts val="0"/>
                        </a:spcAft>
                      </a:pPr>
                      <a:r>
                        <a:rPr lang="en-GB" sz="1100" u="sng">
                          <a:effectLst/>
                        </a:rPr>
                        <a:t>Literacy resources </a:t>
                      </a:r>
                      <a:endParaRPr lang="en-GB" sz="1100">
                        <a:effectLst/>
                      </a:endParaRPr>
                    </a:p>
                    <a:p>
                      <a:pPr algn="l">
                        <a:lnSpc>
                          <a:spcPct val="107000"/>
                        </a:lnSpc>
                        <a:spcAft>
                          <a:spcPts val="0"/>
                        </a:spcAft>
                      </a:pPr>
                      <a:r>
                        <a:rPr lang="en-GB" sz="1100">
                          <a:effectLst/>
                        </a:rPr>
                        <a:t>Reading Books – early level 9wordless and decodable texts)</a:t>
                      </a:r>
                    </a:p>
                    <a:p>
                      <a:pPr algn="l">
                        <a:lnSpc>
                          <a:spcPct val="107000"/>
                        </a:lnSpc>
                        <a:spcAft>
                          <a:spcPts val="0"/>
                        </a:spcAft>
                      </a:pPr>
                      <a:r>
                        <a:rPr lang="en-GB" sz="1100">
                          <a:effectLst/>
                        </a:rPr>
                        <a:t>First level – orange, turquoise, purple texts</a:t>
                      </a:r>
                    </a:p>
                    <a:p>
                      <a:pPr algn="l">
                        <a:lnSpc>
                          <a:spcPct val="107000"/>
                        </a:lnSpc>
                        <a:spcAft>
                          <a:spcPts val="0"/>
                        </a:spcAft>
                      </a:pPr>
                      <a:r>
                        <a:rPr lang="en-GB" sz="1100">
                          <a:effectLst/>
                        </a:rPr>
                        <a:t>Writing resources </a:t>
                      </a:r>
                    </a:p>
                    <a:p>
                      <a:pPr algn="l">
                        <a:lnSpc>
                          <a:spcPct val="107000"/>
                        </a:lnSpc>
                        <a:spcAft>
                          <a:spcPts val="0"/>
                        </a:spcAft>
                      </a:pPr>
                      <a:r>
                        <a:rPr lang="en-GB" sz="1100">
                          <a:effectLst/>
                        </a:rPr>
                        <a:t>AIMS : improvements in reading and Writing attainment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28440" marR="28440" marT="0" marB="0"/>
                </a:tc>
                <a:tc>
                  <a:txBody>
                    <a:bodyPr/>
                    <a:lstStyle/>
                    <a:p>
                      <a:pPr algn="l">
                        <a:lnSpc>
                          <a:spcPct val="107000"/>
                        </a:lnSpc>
                        <a:spcAft>
                          <a:spcPts val="0"/>
                        </a:spcAft>
                      </a:pPr>
                      <a:r>
                        <a:rPr lang="en-GB" sz="1100">
                          <a:effectLst/>
                        </a:rPr>
                        <a:t>Increased access to resources to support learning and teaching.  New decodable texts have been aligned to the EA Active literacy progression. Although there has been increase in the ACEL data, this is not reflected by an increase on cohort tracking.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28440" marR="28440" marT="0" marB="0"/>
                </a:tc>
                <a:extLst>
                  <a:ext uri="{0D108BD9-81ED-4DB2-BD59-A6C34878D82A}">
                    <a16:rowId xmlns:a16="http://schemas.microsoft.com/office/drawing/2014/main" val="3219700096"/>
                  </a:ext>
                </a:extLst>
              </a:tr>
              <a:tr h="697964">
                <a:tc>
                  <a:txBody>
                    <a:bodyPr/>
                    <a:lstStyle/>
                    <a:p>
                      <a:pPr algn="l">
                        <a:lnSpc>
                          <a:spcPct val="107000"/>
                        </a:lnSpc>
                        <a:spcAft>
                          <a:spcPts val="0"/>
                        </a:spcAft>
                      </a:pPr>
                      <a:r>
                        <a:rPr lang="en-GB" sz="1100" u="sng">
                          <a:effectLst/>
                        </a:rPr>
                        <a:t>Play pedagogy resources </a:t>
                      </a:r>
                      <a:endParaRPr lang="en-GB" sz="1100">
                        <a:effectLst/>
                      </a:endParaRPr>
                    </a:p>
                    <a:p>
                      <a:pPr algn="l">
                        <a:lnSpc>
                          <a:spcPct val="107000"/>
                        </a:lnSpc>
                        <a:spcAft>
                          <a:spcPts val="0"/>
                        </a:spcAft>
                      </a:pPr>
                      <a:r>
                        <a:rPr lang="en-GB" sz="1100">
                          <a:effectLst/>
                        </a:rPr>
                        <a:t>Class Furniture, small world resources, </a:t>
                      </a:r>
                    </a:p>
                    <a:p>
                      <a:pPr algn="l">
                        <a:lnSpc>
                          <a:spcPct val="107000"/>
                        </a:lnSpc>
                        <a:spcAft>
                          <a:spcPts val="0"/>
                        </a:spcAft>
                      </a:pPr>
                      <a:r>
                        <a:rPr lang="en-GB" sz="1100">
                          <a:effectLst/>
                        </a:rPr>
                        <a:t>AIMS : improved approaches to learning at early level that aligns with current SG policy.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28440" marR="28440" marT="0" marB="0"/>
                </a:tc>
                <a:tc>
                  <a:txBody>
                    <a:bodyPr/>
                    <a:lstStyle/>
                    <a:p>
                      <a:pPr algn="l">
                        <a:lnSpc>
                          <a:spcPct val="107000"/>
                        </a:lnSpc>
                        <a:spcAft>
                          <a:spcPts val="0"/>
                        </a:spcAft>
                      </a:pPr>
                      <a:r>
                        <a:rPr lang="en-GB" sz="1100">
                          <a:effectLst/>
                        </a:rPr>
                        <a:t>Early Level classrooms are better equipped to support a play based pedagogical approach.  </a:t>
                      </a:r>
                    </a:p>
                    <a:p>
                      <a:pPr algn="l">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28440" marR="28440" marT="0" marB="0"/>
                </a:tc>
                <a:extLst>
                  <a:ext uri="{0D108BD9-81ED-4DB2-BD59-A6C34878D82A}">
                    <a16:rowId xmlns:a16="http://schemas.microsoft.com/office/drawing/2014/main" val="2768170604"/>
                  </a:ext>
                </a:extLst>
              </a:tr>
              <a:tr h="1007479">
                <a:tc>
                  <a:txBody>
                    <a:bodyPr/>
                    <a:lstStyle/>
                    <a:p>
                      <a:pPr algn="l">
                        <a:lnSpc>
                          <a:spcPct val="107000"/>
                        </a:lnSpc>
                        <a:spcAft>
                          <a:spcPts val="0"/>
                        </a:spcAft>
                      </a:pPr>
                      <a:r>
                        <a:rPr lang="en-GB" sz="1100" u="sng" dirty="0">
                          <a:effectLst/>
                        </a:rPr>
                        <a:t>Outdoor Learning Resources </a:t>
                      </a:r>
                      <a:endParaRPr lang="en-GB" sz="1100" dirty="0">
                        <a:effectLst/>
                      </a:endParaRPr>
                    </a:p>
                    <a:p>
                      <a:pPr algn="l">
                        <a:lnSpc>
                          <a:spcPct val="107000"/>
                        </a:lnSpc>
                        <a:spcAft>
                          <a:spcPts val="0"/>
                        </a:spcAft>
                      </a:pPr>
                      <a:r>
                        <a:rPr lang="en-GB" sz="1100" dirty="0">
                          <a:effectLst/>
                        </a:rPr>
                        <a:t>Outdoor </a:t>
                      </a:r>
                      <a:r>
                        <a:rPr lang="en-GB" sz="1100" dirty="0" smtClean="0">
                          <a:effectLst/>
                        </a:rPr>
                        <a:t>speaker,</a:t>
                      </a:r>
                      <a:r>
                        <a:rPr lang="en-GB" sz="1100" baseline="0" dirty="0" smtClean="0">
                          <a:effectLst/>
                        </a:rPr>
                        <a:t> </a:t>
                      </a:r>
                      <a:r>
                        <a:rPr lang="en-GB" sz="1100" dirty="0" smtClean="0">
                          <a:effectLst/>
                        </a:rPr>
                        <a:t>Welly stand,</a:t>
                      </a:r>
                      <a:r>
                        <a:rPr lang="en-GB" sz="1100" baseline="0" dirty="0" smtClean="0">
                          <a:effectLst/>
                        </a:rPr>
                        <a:t> </a:t>
                      </a:r>
                      <a:r>
                        <a:rPr lang="en-GB" sz="1100" dirty="0" smtClean="0">
                          <a:effectLst/>
                        </a:rPr>
                        <a:t>Outdoor </a:t>
                      </a:r>
                      <a:r>
                        <a:rPr lang="en-GB" sz="1100" dirty="0">
                          <a:effectLst/>
                        </a:rPr>
                        <a:t>storage and loose parts</a:t>
                      </a:r>
                    </a:p>
                    <a:p>
                      <a:pPr algn="l">
                        <a:lnSpc>
                          <a:spcPct val="107000"/>
                        </a:lnSpc>
                        <a:spcAft>
                          <a:spcPts val="0"/>
                        </a:spcAft>
                      </a:pPr>
                      <a:r>
                        <a:rPr lang="en-GB" sz="1100" dirty="0">
                          <a:effectLst/>
                        </a:rPr>
                        <a:t>PE equipment </a:t>
                      </a:r>
                    </a:p>
                    <a:p>
                      <a:pPr algn="l">
                        <a:lnSpc>
                          <a:spcPct val="107000"/>
                        </a:lnSpc>
                        <a:spcAft>
                          <a:spcPts val="0"/>
                        </a:spcAft>
                      </a:pPr>
                      <a:r>
                        <a:rPr lang="en-GB" sz="1100" u="sng" dirty="0">
                          <a:effectLst/>
                        </a:rPr>
                        <a:t>AIMS :</a:t>
                      </a:r>
                      <a:r>
                        <a:rPr lang="en-GB" sz="1100" dirty="0">
                          <a:effectLst/>
                        </a:rPr>
                        <a:t> increased opportunities for outdoor learning, increased participation in purposeful play at social times.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440" marR="28440" marT="0" marB="0"/>
                </a:tc>
                <a:tc>
                  <a:txBody>
                    <a:bodyPr/>
                    <a:lstStyle/>
                    <a:p>
                      <a:pPr algn="l">
                        <a:lnSpc>
                          <a:spcPct val="107000"/>
                        </a:lnSpc>
                        <a:spcAft>
                          <a:spcPts val="0"/>
                        </a:spcAft>
                      </a:pPr>
                      <a:r>
                        <a:rPr lang="en-GB" sz="1100">
                          <a:effectLst/>
                        </a:rPr>
                        <a:t>Due to the delivery time involved these resources have not yet been utilised to their full potential.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28440" marR="28440" marT="0" marB="0"/>
                </a:tc>
                <a:extLst>
                  <a:ext uri="{0D108BD9-81ED-4DB2-BD59-A6C34878D82A}">
                    <a16:rowId xmlns:a16="http://schemas.microsoft.com/office/drawing/2014/main" val="3979052631"/>
                  </a:ext>
                </a:extLst>
              </a:tr>
              <a:tr h="872455">
                <a:tc>
                  <a:txBody>
                    <a:bodyPr/>
                    <a:lstStyle/>
                    <a:p>
                      <a:pPr algn="l">
                        <a:lnSpc>
                          <a:spcPct val="107000"/>
                        </a:lnSpc>
                        <a:spcAft>
                          <a:spcPts val="0"/>
                        </a:spcAft>
                      </a:pPr>
                      <a:r>
                        <a:rPr lang="en-GB" sz="1100" u="sng" dirty="0">
                          <a:effectLst/>
                        </a:rPr>
                        <a:t>Inclusive Practice</a:t>
                      </a:r>
                      <a:endParaRPr lang="en-GB" sz="1100" dirty="0">
                        <a:effectLst/>
                      </a:endParaRPr>
                    </a:p>
                    <a:p>
                      <a:pPr algn="l">
                        <a:lnSpc>
                          <a:spcPct val="107000"/>
                        </a:lnSpc>
                        <a:spcAft>
                          <a:spcPts val="0"/>
                        </a:spcAft>
                      </a:pPr>
                      <a:r>
                        <a:rPr lang="en-GB" sz="1100" dirty="0">
                          <a:effectLst/>
                        </a:rPr>
                        <a:t>Resources for ‘boost boxes’</a:t>
                      </a:r>
                    </a:p>
                    <a:p>
                      <a:pPr algn="l">
                        <a:lnSpc>
                          <a:spcPct val="107000"/>
                        </a:lnSpc>
                        <a:spcAft>
                          <a:spcPts val="0"/>
                        </a:spcAft>
                      </a:pPr>
                      <a:r>
                        <a:rPr lang="en-GB" sz="1100" u="none" strike="noStrike" dirty="0">
                          <a:effectLst/>
                        </a:rPr>
                        <a:t> </a:t>
                      </a:r>
                      <a:r>
                        <a:rPr lang="en-GB" sz="1100" u="sng" dirty="0" smtClean="0">
                          <a:effectLst/>
                        </a:rPr>
                        <a:t>AIMS </a:t>
                      </a:r>
                      <a:r>
                        <a:rPr lang="en-GB" sz="1100" u="sng" dirty="0">
                          <a:effectLst/>
                        </a:rPr>
                        <a:t>: </a:t>
                      </a:r>
                      <a:r>
                        <a:rPr lang="en-GB" sz="1100" dirty="0">
                          <a:effectLst/>
                        </a:rPr>
                        <a:t>to ensure every learner has access to resources that support their access to the curriculum and support them to achieve within the classroom environment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440" marR="28440" marT="0" marB="0"/>
                </a:tc>
                <a:tc>
                  <a:txBody>
                    <a:bodyPr/>
                    <a:lstStyle/>
                    <a:p>
                      <a:pPr algn="l">
                        <a:lnSpc>
                          <a:spcPct val="107000"/>
                        </a:lnSpc>
                        <a:spcAft>
                          <a:spcPts val="0"/>
                        </a:spcAft>
                      </a:pPr>
                      <a:r>
                        <a:rPr lang="en-GB" sz="1100" dirty="0">
                          <a:effectLst/>
                        </a:rPr>
                        <a:t>All learners across the school have access to a range of resources to support access to the curriculum.  These resources are carefully selected to be age and stage appropriate.  Pupils focus groups have indicated that that they are leading to improved confidence amongst pupils.  There is evidence that this is not consistent across the school.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440" marR="28440" marT="0" marB="0"/>
                </a:tc>
                <a:extLst>
                  <a:ext uri="{0D108BD9-81ED-4DB2-BD59-A6C34878D82A}">
                    <a16:rowId xmlns:a16="http://schemas.microsoft.com/office/drawing/2014/main" val="1801814493"/>
                  </a:ext>
                </a:extLst>
              </a:tr>
            </a:tbl>
          </a:graphicData>
        </a:graphic>
      </p:graphicFrame>
    </p:spTree>
    <p:extLst>
      <p:ext uri="{BB962C8B-B14F-4D97-AF65-F5344CB8AC3E}">
        <p14:creationId xmlns:p14="http://schemas.microsoft.com/office/powerpoint/2010/main" val="21729958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482383"/>
            <a:ext cx="9905998" cy="1348509"/>
          </a:xfrm>
        </p:spPr>
        <p:txBody>
          <a:bodyPr/>
          <a:lstStyle/>
          <a:p>
            <a:r>
              <a:rPr lang="en-GB" dirty="0" err="1" smtClean="0"/>
              <a:t>Pef</a:t>
            </a:r>
            <a:r>
              <a:rPr lang="en-GB" dirty="0" smtClean="0"/>
              <a:t> allocation </a:t>
            </a:r>
            <a:endParaRPr lang="en-GB" dirty="0"/>
          </a:p>
        </p:txBody>
      </p:sp>
      <p:pic>
        <p:nvPicPr>
          <p:cNvPr id="4" name="Content Placeholder 3"/>
          <p:cNvPicPr>
            <a:picLocks noGrp="1" noChangeAspect="1"/>
          </p:cNvPicPr>
          <p:nvPr>
            <p:ph idx="1"/>
          </p:nvPr>
        </p:nvPicPr>
        <p:blipFill>
          <a:blip r:embed="rId2"/>
          <a:stretch>
            <a:fillRect/>
          </a:stretch>
        </p:blipFill>
        <p:spPr>
          <a:xfrm>
            <a:off x="1141413" y="1830892"/>
            <a:ext cx="7424501" cy="3553908"/>
          </a:xfrm>
          <a:prstGeom prst="rect">
            <a:avLst/>
          </a:prstGeom>
        </p:spPr>
      </p:pic>
      <p:sp>
        <p:nvSpPr>
          <p:cNvPr id="5" name="TextBox 4"/>
          <p:cNvSpPr txBox="1"/>
          <p:nvPr/>
        </p:nvSpPr>
        <p:spPr>
          <a:xfrm>
            <a:off x="8802255" y="2004291"/>
            <a:ext cx="3374642" cy="2585323"/>
          </a:xfrm>
          <a:prstGeom prst="rect">
            <a:avLst/>
          </a:prstGeom>
          <a:noFill/>
        </p:spPr>
        <p:txBody>
          <a:bodyPr wrap="none" rtlCol="0">
            <a:spAutoFit/>
          </a:bodyPr>
          <a:lstStyle/>
          <a:p>
            <a:r>
              <a:rPr lang="en-GB" dirty="0" smtClean="0"/>
              <a:t>Carry forward as a result of </a:t>
            </a:r>
          </a:p>
          <a:p>
            <a:r>
              <a:rPr lang="en-GB" dirty="0" smtClean="0"/>
              <a:t>previous year’s planned </a:t>
            </a:r>
          </a:p>
          <a:p>
            <a:r>
              <a:rPr lang="en-GB" dirty="0" smtClean="0"/>
              <a:t>spend being unable to be </a:t>
            </a:r>
          </a:p>
          <a:p>
            <a:r>
              <a:rPr lang="en-GB" dirty="0" smtClean="0"/>
              <a:t>fulfilled due to procurement </a:t>
            </a:r>
          </a:p>
          <a:p>
            <a:r>
              <a:rPr lang="en-GB" dirty="0" smtClean="0"/>
              <a:t>Issues and planning for the </a:t>
            </a:r>
          </a:p>
          <a:p>
            <a:r>
              <a:rPr lang="en-GB" dirty="0" smtClean="0"/>
              <a:t>Spend up to June 2023.  </a:t>
            </a:r>
            <a:endParaRPr lang="en-GB" dirty="0"/>
          </a:p>
          <a:p>
            <a:r>
              <a:rPr lang="en-GB" dirty="0" smtClean="0"/>
              <a:t>Carry forward included </a:t>
            </a:r>
          </a:p>
          <a:p>
            <a:r>
              <a:rPr lang="en-GB" dirty="0" smtClean="0"/>
              <a:t>staffing costs </a:t>
            </a:r>
          </a:p>
          <a:p>
            <a:r>
              <a:rPr lang="en-GB" dirty="0" smtClean="0"/>
              <a:t>April 22 – Aug 24</a:t>
            </a:r>
            <a:endParaRPr lang="en-GB" dirty="0"/>
          </a:p>
        </p:txBody>
      </p:sp>
    </p:spTree>
    <p:extLst>
      <p:ext uri="{BB962C8B-B14F-4D97-AF65-F5344CB8AC3E}">
        <p14:creationId xmlns:p14="http://schemas.microsoft.com/office/powerpoint/2010/main" val="38944769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0B972-0B7A-40CD-9E79-07E8A87AB03C}"/>
              </a:ext>
            </a:extLst>
          </p:cNvPr>
          <p:cNvSpPr>
            <a:spLocks noGrp="1"/>
          </p:cNvSpPr>
          <p:nvPr>
            <p:ph type="title"/>
          </p:nvPr>
        </p:nvSpPr>
        <p:spPr>
          <a:xfrm>
            <a:off x="321142" y="160868"/>
            <a:ext cx="4716462" cy="1022473"/>
          </a:xfrm>
        </p:spPr>
        <p:txBody>
          <a:bodyPr>
            <a:normAutofit fontScale="90000"/>
          </a:bodyPr>
          <a:lstStyle/>
          <a:p>
            <a:r>
              <a:rPr lang="en-US" b="1" dirty="0" smtClean="0"/>
              <a:t>Planned </a:t>
            </a:r>
            <a:r>
              <a:rPr lang="en-US" b="1" dirty="0" err="1" smtClean="0"/>
              <a:t>pef</a:t>
            </a:r>
            <a:r>
              <a:rPr lang="en-US" b="1" dirty="0" smtClean="0"/>
              <a:t> spend Overview</a:t>
            </a:r>
            <a:endParaRPr lang="en-US" b="1" dirty="0"/>
          </a:p>
        </p:txBody>
      </p:sp>
      <p:sp>
        <p:nvSpPr>
          <p:cNvPr id="64" name="Rectangle 63">
            <a:extLst>
              <a:ext uri="{FF2B5EF4-FFF2-40B4-BE49-F238E27FC236}">
                <a16:creationId xmlns:a16="http://schemas.microsoft.com/office/drawing/2014/main" id="{E7EE51AF-124C-4480-A4EA-7C1E9F8CC86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0"/>
            <a:ext cx="609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48757540-E5B7-47A6-BD81-8B54DAF689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85061" y="160868"/>
            <a:ext cx="1846073" cy="277885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6C0983F6-1C8E-4D0F-98C9-3667AD6E71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7" y="4071410"/>
            <a:ext cx="1898121" cy="264451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279063" y="1753030"/>
            <a:ext cx="5542739" cy="4777079"/>
          </a:xfrm>
        </p:spPr>
        <p:txBody>
          <a:bodyPr>
            <a:normAutofit fontScale="55000" lnSpcReduction="20000"/>
          </a:bodyPr>
          <a:lstStyle/>
          <a:p>
            <a:r>
              <a:rPr lang="en-GB" sz="5100" dirty="0" smtClean="0"/>
              <a:t>Staffing</a:t>
            </a:r>
          </a:p>
          <a:p>
            <a:r>
              <a:rPr lang="en-GB" sz="5100" dirty="0" smtClean="0"/>
              <a:t>Reading texts</a:t>
            </a:r>
          </a:p>
          <a:p>
            <a:r>
              <a:rPr lang="en-GB" sz="5100" dirty="0" smtClean="0"/>
              <a:t>Digital subscriptions</a:t>
            </a:r>
          </a:p>
          <a:p>
            <a:r>
              <a:rPr lang="en-GB" sz="5100" dirty="0" smtClean="0"/>
              <a:t>Hardware to support 1to1 devices </a:t>
            </a:r>
          </a:p>
          <a:p>
            <a:r>
              <a:rPr lang="en-GB" sz="5100" dirty="0" smtClean="0"/>
              <a:t>Breakfast club</a:t>
            </a:r>
          </a:p>
          <a:p>
            <a:r>
              <a:rPr lang="en-GB" sz="5100" dirty="0" smtClean="0"/>
              <a:t>Subsidise residential </a:t>
            </a:r>
          </a:p>
          <a:p>
            <a:r>
              <a:rPr lang="en-GB" sz="5100" dirty="0" smtClean="0"/>
              <a:t>Reduce costs associated with school day</a:t>
            </a:r>
          </a:p>
          <a:p>
            <a:r>
              <a:rPr lang="en-GB" sz="5100" dirty="0" smtClean="0"/>
              <a:t>Targeted interventions </a:t>
            </a:r>
          </a:p>
          <a:p>
            <a:endParaRPr lang="en-GB" dirty="0" smtClean="0"/>
          </a:p>
          <a:p>
            <a:endParaRPr lang="en-GB" dirty="0"/>
          </a:p>
        </p:txBody>
      </p:sp>
      <p:pic>
        <p:nvPicPr>
          <p:cNvPr id="5" name="Picture 4"/>
          <p:cNvPicPr>
            <a:picLocks noChangeAspect="1"/>
          </p:cNvPicPr>
          <p:nvPr/>
        </p:nvPicPr>
        <p:blipFill>
          <a:blip r:embed="rId4"/>
          <a:stretch>
            <a:fillRect/>
          </a:stretch>
        </p:blipFill>
        <p:spPr>
          <a:xfrm>
            <a:off x="6232392" y="1"/>
            <a:ext cx="3241964" cy="324196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0683" y="3485470"/>
            <a:ext cx="3230451" cy="3230451"/>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53742" y="79000"/>
            <a:ext cx="2377392" cy="3162966"/>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r="19707"/>
          <a:stretch/>
        </p:blipFill>
        <p:spPr>
          <a:xfrm>
            <a:off x="6181806" y="3561119"/>
            <a:ext cx="2533073" cy="3154802"/>
          </a:xfrm>
          <a:prstGeom prst="rect">
            <a:avLst/>
          </a:prstGeom>
        </p:spPr>
      </p:pic>
    </p:spTree>
    <p:extLst>
      <p:ext uri="{BB962C8B-B14F-4D97-AF65-F5344CB8AC3E}">
        <p14:creationId xmlns:p14="http://schemas.microsoft.com/office/powerpoint/2010/main" val="2701409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7383" y="477438"/>
            <a:ext cx="10492508" cy="5800993"/>
          </a:xfrm>
          <a:prstGeom prst="rect">
            <a:avLst/>
          </a:prstGeom>
        </p:spPr>
      </p:pic>
    </p:spTree>
    <p:extLst>
      <p:ext uri="{BB962C8B-B14F-4D97-AF65-F5344CB8AC3E}">
        <p14:creationId xmlns:p14="http://schemas.microsoft.com/office/powerpoint/2010/main" val="21148492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23591" y="73891"/>
            <a:ext cx="10162787" cy="6700837"/>
          </a:xfrm>
          <a:prstGeom prst="rect">
            <a:avLst/>
          </a:prstGeom>
        </p:spPr>
      </p:pic>
    </p:spTree>
    <p:extLst>
      <p:ext uri="{BB962C8B-B14F-4D97-AF65-F5344CB8AC3E}">
        <p14:creationId xmlns:p14="http://schemas.microsoft.com/office/powerpoint/2010/main" val="101316073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5AD0B8"/>
      </a:accent1>
      <a:accent2>
        <a:srgbClr val="47BB7E"/>
      </a:accent2>
      <a:accent3>
        <a:srgbClr val="96CD4B"/>
      </a:accent3>
      <a:accent4>
        <a:srgbClr val="61C7DD"/>
      </a:accent4>
      <a:accent5>
        <a:srgbClr val="2495CF"/>
      </a:accent5>
      <a:accent6>
        <a:srgbClr val="5A74D1"/>
      </a:accent6>
      <a:hlink>
        <a:srgbClr val="72CEBB"/>
      </a:hlink>
      <a:folHlink>
        <a:srgbClr val="98E6D6"/>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Status xmlns="71af3243-3dd4-4a8d-8c0d-dd76da1f02a5">Not started</Statu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b385d60f68dd989dca1fdc827799d85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911b479caf7b199da365455750e4572"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408A8D6-033A-472B-8BEB-63B8F7C284EB}">
  <ds:schemaRefs>
    <ds:schemaRef ds:uri="http://schemas.microsoft.com/office/infopath/2007/PartnerControls"/>
    <ds:schemaRef ds:uri="http://purl.org/dc/dcmitype/"/>
    <ds:schemaRef ds:uri="http://purl.org/dc/elements/1.1/"/>
    <ds:schemaRef ds:uri="http://schemas.microsoft.com/office/2006/documentManagement/types"/>
    <ds:schemaRef ds:uri="http://purl.org/dc/terms/"/>
    <ds:schemaRef ds:uri="71af3243-3dd4-4a8d-8c0d-dd76da1f02a5"/>
    <ds:schemaRef ds:uri="http://www.w3.org/XML/1998/namespace"/>
    <ds:schemaRef ds:uri="http://schemas.openxmlformats.org/package/2006/metadata/core-properties"/>
    <ds:schemaRef ds:uri="16c05727-aa75-4e4a-9b5f-8a80a1165891"/>
    <ds:schemaRef ds:uri="http://schemas.microsoft.com/office/2006/metadata/properties"/>
  </ds:schemaRefs>
</ds:datastoreItem>
</file>

<file path=customXml/itemProps2.xml><?xml version="1.0" encoding="utf-8"?>
<ds:datastoreItem xmlns:ds="http://schemas.openxmlformats.org/officeDocument/2006/customXml" ds:itemID="{3DEBAF10-1A7F-447E-92EE-8F0A8D5290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1CC7B47-8D79-4E1A-80B5-7F70A543A94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School design</Template>
  <TotalTime>0</TotalTime>
  <Words>1966</Words>
  <Application>Microsoft Office PowerPoint</Application>
  <PresentationFormat>Widescreen</PresentationFormat>
  <Paragraphs>375</Paragraphs>
  <Slides>19</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Century Gothic</vt:lpstr>
      <vt:lpstr>Times New Roman</vt:lpstr>
      <vt:lpstr>Mesh</vt:lpstr>
      <vt:lpstr>St Patrick’s ps pef impact  april ‘23 – april ’24 </vt:lpstr>
      <vt:lpstr>PowerPoint Presentation</vt:lpstr>
      <vt:lpstr>PowerPoint Presentation</vt:lpstr>
      <vt:lpstr>PowerPoint Presentation</vt:lpstr>
      <vt:lpstr>PowerPoint Presentation</vt:lpstr>
      <vt:lpstr>Pef allocation </vt:lpstr>
      <vt:lpstr>Planned pef spend Overview</vt:lpstr>
      <vt:lpstr>PowerPoint Presentation</vt:lpstr>
      <vt:lpstr>PowerPoint Presentation</vt:lpstr>
      <vt:lpstr>PowerPoint Presentation</vt:lpstr>
      <vt:lpstr>Actual spend</vt:lpstr>
      <vt:lpstr>IMPACT – Literacy </vt:lpstr>
      <vt:lpstr>PowerPoint Presentation</vt:lpstr>
      <vt:lpstr>IMPACT – Numeracy </vt:lpstr>
      <vt:lpstr>IMPACT – Numeracy </vt:lpstr>
      <vt:lpstr>Impact - wellbeing </vt:lpstr>
      <vt:lpstr>Future focus </vt:lpstr>
      <vt:lpstr>Pef challenges </vt:lpstr>
      <vt:lpstr>Thank  You</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2024-04-22T09:47:22Z</dcterms:created>
  <dcterms:modified xsi:type="dcterms:W3CDTF">2024-04-29T14:56:29Z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