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58" r:id="rId8"/>
    <p:sldId id="262" r:id="rId9"/>
    <p:sldId id="267" r:id="rId10"/>
    <p:sldId id="263" r:id="rId11"/>
    <p:sldId id="268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117052-5874-4B36-A31E-98004B420ED2}" v="121" dt="2024-02-06T12:19:10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EA55-20EB-4C6C-19E9-06BF21D24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CD522-6A3F-406F-B4DD-397CB0FA0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89F19-E416-10FF-0028-4D27D35DF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5CB-A962-4082-BA16-41CAC4EB540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8F94F-FAC2-9D05-43AF-FB4B898A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44FEE-7F4F-9922-50B8-71221707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3CBE-D34A-4549-99A1-EE06D73A4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50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AAA35-4492-85BF-4B32-13916DF6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9F0B0-FE3F-2EA1-1085-6C4D17895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3A9CA-0F2D-2A43-9B2A-C8F27AFC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5CB-A962-4082-BA16-41CAC4EB540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13220-D7E0-168A-81AC-0375B2563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A9885-73A2-A952-CB64-2C807D53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3CBE-D34A-4549-99A1-EE06D73A4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92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F77C6-E96C-CDEB-60CB-071282573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A45A6B-5683-AABA-D2C6-0D65F1FA0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0F8A3-28BB-4E72-C220-63EF4887B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5CB-A962-4082-BA16-41CAC4EB540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78282-3256-FE05-67A6-8E608795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9BBE7-B9F2-415B-92CC-D7CDE545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3CBE-D34A-4549-99A1-EE06D73A4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33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C9C36-EDD8-0C43-D764-85D88B66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8D14A-E39F-A65F-EF49-688C298F7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3EF88-C911-B963-08B9-9ACCBA86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5CB-A962-4082-BA16-41CAC4EB540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7D67B-E7C4-F54C-748C-755872F2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1EF4-CE68-BAD5-86B5-6B97656B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3CBE-D34A-4549-99A1-EE06D73A4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9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CE1E7-A8D8-6A49-8337-4E2E3F7D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2CE8A-5F03-6F6F-D798-B5499107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62437-0334-B6BE-CAE1-5BFA5555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5CB-A962-4082-BA16-41CAC4EB540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65BF3-CDF9-828A-F6DA-227206BBC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00579-7E48-F86B-7DC0-DE07625C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3CBE-D34A-4549-99A1-EE06D73A4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9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265C-A9CE-7F2B-8E22-248BC61D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66519-2AB8-21FA-1692-1D63A7F52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FCF02-A00D-3B9C-FB8B-6C44C8263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56C7F-2007-CA6D-71B5-BB4B368B8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5CB-A962-4082-BA16-41CAC4EB540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B5F06-753D-C6FD-DB1F-53E381FE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B8044-216F-3E0A-E6CD-09E4C541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3CBE-D34A-4549-99A1-EE06D73A4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47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FC6BD-8FFE-E58F-8A9F-26889FE6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263B0-7E9B-D33C-6129-B604F025E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B02C0-D231-CE4F-D33D-CB349C3FD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CB7B71-4EAD-9ACC-FE12-23860DEB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BEE72-3387-314D-3D9E-F5BB8426B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709CB-8E9C-D7C0-83F1-32AF4C9E5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5CB-A962-4082-BA16-41CAC4EB540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90623-EC76-B156-1910-54466ED8C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F81DF-4148-D970-DFAB-313240DF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3CBE-D34A-4549-99A1-EE06D73A4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3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86F5-825A-9CCF-C671-99F0628B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3D234-2960-0713-C968-EBA48A95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5CB-A962-4082-BA16-41CAC4EB540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362B2-DA16-5A58-6CE2-C3857549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5DFC8-9CA6-15D5-6197-C5DF9FE5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3CBE-D34A-4549-99A1-EE06D73A4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98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0206C-D053-E805-29EA-63E5B898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5CB-A962-4082-BA16-41CAC4EB540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F051E-E0FE-9CAC-B3D7-B388C1C7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B565C-D486-0A96-52AD-AAC7BB37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3CBE-D34A-4549-99A1-EE06D73A4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9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85495-4657-9821-0F5E-37103A42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5770E-1021-17F8-C6F3-EB6328C31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D923C-F829-6CDC-6E36-A15D234A7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D1501-3DE5-E0B2-8D4D-FE9BFE9C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5CB-A962-4082-BA16-41CAC4EB540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62E13-AC97-D38C-497D-9C791F2DC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CCA76-6C91-EE2E-18DC-0E49ECFE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3CBE-D34A-4549-99A1-EE06D73A4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8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6743D-CFEA-106B-FC22-9C18255B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E494B-20F1-1416-B7A7-65C0E7ACA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1E5A6-1AD6-5B64-B8A5-47624F23C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934F4-33CF-CAAF-C4C5-32514CEB2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A55CB-A962-4082-BA16-41CAC4EB540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78D1C-2C0D-77FE-CE35-AE85D420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4CB86-0609-DFEC-937A-6C744F8E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63CBE-D34A-4549-99A1-EE06D73A4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11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5738D-999A-5B64-C1DF-522EAC5F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0916C-0D12-5504-B7BC-153D4E30D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86D09-BDA0-9473-8B41-351F59BF8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A55CB-A962-4082-BA16-41CAC4EB5404}" type="datetimeFigureOut">
              <a:rPr lang="en-GB" smtClean="0"/>
              <a:t>08/02/2024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1D947-4348-57C3-5C8F-3D49995FC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C821E-E689-6170-F673-A77D27609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63CBE-D34A-4549-99A1-EE06D73A44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0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90FD-C9B4-2900-9607-C7F8E352E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6263"/>
            <a:ext cx="9144000" cy="1220787"/>
          </a:xfrm>
        </p:spPr>
        <p:txBody>
          <a:bodyPr/>
          <a:lstStyle/>
          <a:p>
            <a:r>
              <a:rPr lang="en-GB"/>
              <a:t>Pupil Equity Fund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75B65-6B9F-BA7D-3456-A428DC9B2A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Impact meeting </a:t>
            </a:r>
            <a:endParaRPr lang="en-GB"/>
          </a:p>
          <a:p>
            <a:r>
              <a:rPr lang="en-GB" dirty="0">
                <a:cs typeface="Calibri"/>
              </a:rPr>
              <a:t>08/02/24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06736-4368-AD87-30AE-6AC0460C2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15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8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90BE-1505-6501-A510-A404778D9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79" y="327514"/>
            <a:ext cx="10515600" cy="520700"/>
          </a:xfrm>
        </p:spPr>
        <p:txBody>
          <a:bodyPr>
            <a:noAutofit/>
          </a:bodyPr>
          <a:lstStyle/>
          <a:p>
            <a:r>
              <a:rPr lang="en-GB" sz="1800"/>
              <a:t>Doon Academy</a:t>
            </a:r>
            <a:br>
              <a:rPr lang="en-GB" sz="1800"/>
            </a:br>
            <a:r>
              <a:rPr lang="en-GB" sz="1800"/>
              <a:t>Establishment Improvement Plan</a:t>
            </a:r>
            <a:br>
              <a:rPr lang="en-GB" sz="1800"/>
            </a:br>
            <a:r>
              <a:rPr lang="en-GB" sz="1800"/>
              <a:t>2023/24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7B0BF3-7179-ECE2-0979-74DCF2883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521" y="708514"/>
            <a:ext cx="9386061" cy="6085191"/>
          </a:xfrm>
        </p:spPr>
      </p:pic>
    </p:spTree>
    <p:extLst>
      <p:ext uri="{BB962C8B-B14F-4D97-AF65-F5344CB8AC3E}">
        <p14:creationId xmlns:p14="http://schemas.microsoft.com/office/powerpoint/2010/main" val="215721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88AA5-4FB7-4571-3A78-C97673D3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922FE-64F3-C74D-96C5-5BC311793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few words&#10;&#10;Description automatically generated">
            <a:extLst>
              <a:ext uri="{FF2B5EF4-FFF2-40B4-BE49-F238E27FC236}">
                <a16:creationId xmlns:a16="http://schemas.microsoft.com/office/drawing/2014/main" id="{0D0DEF93-F39A-A981-3A15-02DE07CCF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43" y="425430"/>
            <a:ext cx="10758370" cy="29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7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59B26B-5AC6-FC99-524C-5D4D63F220B3}"/>
              </a:ext>
            </a:extLst>
          </p:cNvPr>
          <p:cNvSpPr txBox="1"/>
          <p:nvPr/>
        </p:nvSpPr>
        <p:spPr>
          <a:xfrm>
            <a:off x="63308" y="130915"/>
            <a:ext cx="11974285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ea typeface="Calibri"/>
                <a:cs typeface="Calibri"/>
              </a:rPr>
              <a:t>Our rationale</a:t>
            </a:r>
          </a:p>
          <a:p>
            <a:endParaRPr lang="en-US" b="1" u="sng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Based on HMIE feedback we have tightened up our 'actions to be achieved' and identified 2 areas of priority within SIP.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Our Lowest 20% is slightly above VC but below EAC/SWC &amp; Nat Est.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Our Middle 60% is an area to be improved (1 tariff point below our VC).  Some pupils in targeted group could potentially contribute to this cohort.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Average tariff points for SIMD 1 is slightly lower VC and lower than Nat Est. (Most pupils in targeted intervention group are from this SIMD)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Attendance continues to be an area for improvement (current figure for this session is 84.49%)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/>
                <a:cs typeface="Calibri"/>
              </a:rPr>
              <a:t>We felt it was important to commit to an </a:t>
            </a:r>
            <a:r>
              <a:rPr lang="en-US" i="1" dirty="0">
                <a:ea typeface="Calibri"/>
                <a:cs typeface="Calibri"/>
              </a:rPr>
              <a:t>aspirational </a:t>
            </a:r>
            <a:r>
              <a:rPr lang="en-US" dirty="0">
                <a:ea typeface="Calibri"/>
                <a:cs typeface="Calibri"/>
              </a:rPr>
              <a:t>tariff goal for our learners. 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6" name="Picture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D31ECAD8-A2E4-6E13-BC33-E35977E94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" y="3422407"/>
            <a:ext cx="6798501" cy="3282718"/>
          </a:xfrm>
          <a:prstGeom prst="rect">
            <a:avLst/>
          </a:prstGeom>
        </p:spPr>
      </p:pic>
      <p:pic>
        <p:nvPicPr>
          <p:cNvPr id="2" name="Picture 1" descr="A graph with red dots and white text&#10;&#10;Description automatically generated">
            <a:extLst>
              <a:ext uri="{FF2B5EF4-FFF2-40B4-BE49-F238E27FC236}">
                <a16:creationId xmlns:a16="http://schemas.microsoft.com/office/drawing/2014/main" id="{CAD15B10-1A17-8A65-4237-A223E1952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709" y="3714541"/>
            <a:ext cx="5431243" cy="28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8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5D3A-7985-F44B-D2B3-08A74DFD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2" y="652255"/>
            <a:ext cx="11630991" cy="762346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en-GB" sz="2000" b="1">
                <a:cs typeface="Calibri Light"/>
              </a:rPr>
              <a:t>SIP Actions : Where are we now?</a:t>
            </a:r>
            <a:r>
              <a:rPr lang="en-GB" sz="2000" b="1">
                <a:latin typeface="Calibri Light"/>
                <a:cs typeface="Calibri Light"/>
              </a:rPr>
              <a:t> </a:t>
            </a:r>
            <a:r>
              <a:rPr lang="en-GB" sz="2000" b="1">
                <a:latin typeface="Calibri"/>
                <a:cs typeface="Calibri"/>
              </a:rPr>
              <a:t>2.1</a:t>
            </a:r>
            <a:endParaRPr lang="en-US" sz="2000" b="1">
              <a:latin typeface="Calibri"/>
              <a:cs typeface="Calibri"/>
            </a:endParaRPr>
          </a:p>
          <a:p>
            <a:pPr>
              <a:spcBef>
                <a:spcPts val="1000"/>
              </a:spcBef>
            </a:pPr>
            <a:r>
              <a:rPr lang="en-GB" sz="2000">
                <a:latin typeface="Calibri"/>
                <a:cs typeface="Calibri"/>
              </a:rPr>
              <a:t>Community-wide focus promoting and supporting attendance with regular communication across the entire Parent Forum and with timeous and targeted interventions.</a:t>
            </a:r>
            <a:endParaRPr lang="en-US" sz="2000">
              <a:latin typeface="Calibri"/>
              <a:cs typeface="Calibri"/>
            </a:endParaRPr>
          </a:p>
          <a:p>
            <a:endParaRPr lang="en-GB" sz="3200" b="1">
              <a:cs typeface="Calibri Light"/>
            </a:endParaRPr>
          </a:p>
          <a:p>
            <a:endParaRPr lang="en-GB">
              <a:cs typeface="Calibri Ligh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DEAFD3-FECA-73D2-F5C0-19DF165E60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240835"/>
              </p:ext>
            </p:extLst>
          </p:nvPr>
        </p:nvGraphicFramePr>
        <p:xfrm>
          <a:off x="143565" y="1137478"/>
          <a:ext cx="11868438" cy="556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4219">
                  <a:extLst>
                    <a:ext uri="{9D8B030D-6E8A-4147-A177-3AD203B41FA5}">
                      <a16:colId xmlns:a16="http://schemas.microsoft.com/office/drawing/2014/main" val="730398828"/>
                    </a:ext>
                  </a:extLst>
                </a:gridCol>
                <a:gridCol w="5934219">
                  <a:extLst>
                    <a:ext uri="{9D8B030D-6E8A-4147-A177-3AD203B41FA5}">
                      <a16:colId xmlns:a16="http://schemas.microsoft.com/office/drawing/2014/main" val="4110832232"/>
                    </a:ext>
                  </a:extLst>
                </a:gridCol>
              </a:tblGrid>
              <a:tr h="2781244">
                <a:tc>
                  <a:txBody>
                    <a:bodyPr/>
                    <a:lstStyle/>
                    <a:p>
                      <a:endParaRPr lang="en-GB" err="1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999834"/>
                  </a:ext>
                </a:extLst>
              </a:tr>
              <a:tr h="278124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0504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A566FA-7B2F-67A1-0BFF-CE3F2D7C1A98}"/>
              </a:ext>
            </a:extLst>
          </p:cNvPr>
          <p:cNvSpPr txBox="1"/>
          <p:nvPr/>
        </p:nvSpPr>
        <p:spPr>
          <a:xfrm>
            <a:off x="158580" y="989186"/>
            <a:ext cx="5939574" cy="2937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98B85-8D56-7885-8CB1-A0921D19AC59}"/>
              </a:ext>
            </a:extLst>
          </p:cNvPr>
          <p:cNvSpPr txBox="1"/>
          <p:nvPr/>
        </p:nvSpPr>
        <p:spPr>
          <a:xfrm>
            <a:off x="165991" y="1117811"/>
            <a:ext cx="5925431" cy="28738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Progress: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ea typeface="Calibri"/>
                <a:cs typeface="Calibri"/>
              </a:rPr>
              <a:t>'</a:t>
            </a:r>
            <a:r>
              <a:rPr lang="en-GB" sz="1400" b="1" dirty="0">
                <a:ea typeface="Calibri"/>
                <a:cs typeface="Calibri"/>
              </a:rPr>
              <a:t>Attacking attendance</a:t>
            </a:r>
            <a:r>
              <a:rPr lang="en-GB" sz="1400" dirty="0">
                <a:ea typeface="Calibri"/>
                <a:cs typeface="Calibri"/>
              </a:rPr>
              <a:t>' Team set up to ensure a timeous and joined up approach between SLT/PS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ea typeface="Calibri"/>
                <a:cs typeface="Calibri"/>
              </a:rPr>
              <a:t>Interim member of staff to monitor period by period attendance and make prompt contact with home to maximise attendance. 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ea typeface="Calibri"/>
                <a:cs typeface="Calibri"/>
              </a:rPr>
              <a:t>Audit of current attendance statistics. Comparisons carried out with another centre and with wider authority. </a:t>
            </a:r>
            <a:endParaRPr lang="en-GB" sz="1400" b="1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ea typeface="Calibri"/>
                <a:cs typeface="Calibri"/>
              </a:rPr>
              <a:t>Whole school attendance currently </a:t>
            </a:r>
            <a:r>
              <a:rPr lang="en-GB" sz="1400" b="1" dirty="0">
                <a:ea typeface="Calibri"/>
                <a:cs typeface="Calibri"/>
              </a:rPr>
              <a:t>84.49%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ea typeface="Calibri"/>
                <a:cs typeface="Calibri"/>
              </a:rPr>
              <a:t>Middle leadership focus meeting on national attendance issues, professional dialogue on the potential causes of these issues and how we can mitigate. </a:t>
            </a:r>
            <a:r>
              <a:rPr lang="en-GB" sz="1600" dirty="0">
                <a:ea typeface="Calibri"/>
                <a:cs typeface="Calibri"/>
              </a:rPr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ea typeface="Calibri"/>
                <a:cs typeface="Calibri"/>
              </a:rPr>
              <a:t>New attendance initiative due to be launched with pupils/ parents.</a:t>
            </a:r>
            <a:r>
              <a:rPr lang="en-GB" sz="1600" dirty="0">
                <a:ea typeface="Calibri"/>
                <a:cs typeface="Calibri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64489-2C73-9FB8-B0E5-D533B5C60F4E}"/>
              </a:ext>
            </a:extLst>
          </p:cNvPr>
          <p:cNvSpPr txBox="1"/>
          <p:nvPr/>
        </p:nvSpPr>
        <p:spPr>
          <a:xfrm>
            <a:off x="6098155" y="1128589"/>
            <a:ext cx="5914993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cs typeface="Calibri"/>
              </a:rPr>
              <a:t>How do we know?</a:t>
            </a: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cs typeface="Calibri"/>
              </a:rPr>
              <a:t>T</a:t>
            </a:r>
            <a:r>
              <a:rPr lang="en-GB" sz="1600" dirty="0">
                <a:cs typeface="Calibri"/>
              </a:rPr>
              <a:t>his session's average attendance to date is higher than average attendance from last 2 years. 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ea typeface="Calibri" panose="020F0502020204030204"/>
                <a:cs typeface="Calibri"/>
              </a:rPr>
              <a:t>Whole school attendance currently 84.48%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cs typeface="Calibri"/>
              </a:rPr>
              <a:t>By end of session average attendance will be at</a:t>
            </a:r>
            <a:r>
              <a:rPr lang="en-GB" sz="1600" dirty="0">
                <a:solidFill>
                  <a:srgbClr val="00B050"/>
                </a:solidFill>
                <a:cs typeface="Calibri"/>
              </a:rPr>
              <a:t> 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90%</a:t>
            </a:r>
            <a:r>
              <a:rPr lang="en-GB" sz="1600" dirty="0">
                <a:solidFill>
                  <a:srgbClr val="00B050"/>
                </a:solidFill>
                <a:cs typeface="Calibri"/>
              </a:rPr>
              <a:t> </a:t>
            </a:r>
            <a:r>
              <a:rPr lang="en-GB" sz="1600" dirty="0">
                <a:cs typeface="Calibri"/>
              </a:rPr>
              <a:t>or above. </a:t>
            </a:r>
            <a:endParaRPr lang="en-GB" sz="1600">
              <a:ea typeface="Calibri"/>
              <a:cs typeface="Calibri"/>
            </a:endParaRPr>
          </a:p>
          <a:p>
            <a:endParaRPr lang="en-GB" sz="160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C4EFE-AB15-4580-18CE-A0FF22D2BA17}"/>
              </a:ext>
            </a:extLst>
          </p:cNvPr>
          <p:cNvSpPr txBox="1"/>
          <p:nvPr/>
        </p:nvSpPr>
        <p:spPr>
          <a:xfrm>
            <a:off x="214402" y="4117477"/>
            <a:ext cx="57404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FF9900"/>
                </a:solidFill>
                <a:cs typeface="Calibri"/>
              </a:rPr>
              <a:t>Challenges:</a:t>
            </a:r>
          </a:p>
          <a:p>
            <a:pPr marL="285750" indent="-285750">
              <a:buFont typeface="Arial"/>
              <a:buChar char="•"/>
            </a:pPr>
            <a:r>
              <a:rPr lang="en-GB" sz="1600">
                <a:cs typeface="Calibri"/>
              </a:rPr>
              <a:t>Parental engagement – Most recent parents evening attendance was 27% (S4), 33% S5 &amp; 48% S6)</a:t>
            </a:r>
          </a:p>
          <a:p>
            <a:pPr marL="285750" indent="-285750">
              <a:buFont typeface="Arial"/>
              <a:buChar char="•"/>
            </a:pPr>
            <a:r>
              <a:rPr lang="en-GB" sz="1600">
                <a:ea typeface="Calibri"/>
                <a:cs typeface="Calibri"/>
              </a:rPr>
              <a:t>Wider national challenges in relation attendance.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B41F0-D491-DED6-F5F8-4FF5B7A7751A}"/>
              </a:ext>
            </a:extLst>
          </p:cNvPr>
          <p:cNvSpPr txBox="1"/>
          <p:nvPr/>
        </p:nvSpPr>
        <p:spPr>
          <a:xfrm>
            <a:off x="6087717" y="3989456"/>
            <a:ext cx="5784021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FF0000"/>
                </a:solidFill>
                <a:cs typeface="Calibri"/>
              </a:rPr>
              <a:t>Support required:</a:t>
            </a:r>
            <a:endParaRPr lang="en-GB" b="1">
              <a:solidFill>
                <a:srgbClr val="000000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1600">
                <a:cs typeface="Calibri" panose="020F0502020204030204"/>
              </a:rPr>
              <a:t>Home link worker to be appointed.</a:t>
            </a:r>
            <a:endParaRPr lang="en-GB" sz="16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548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7DA2-7B94-F13D-F427-D37CA2D94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51340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D1C0E-41DE-961B-A5EA-8BDAAAF54DF1}"/>
              </a:ext>
            </a:extLst>
          </p:cNvPr>
          <p:cNvSpPr txBox="1"/>
          <p:nvPr/>
        </p:nvSpPr>
        <p:spPr>
          <a:xfrm>
            <a:off x="3340100" y="5422900"/>
            <a:ext cx="59309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This is due to be shared with pupils in assemblies and embedded into whole school approaches. It will also be communicated with parents/ carers through the school app.</a:t>
            </a:r>
            <a:endParaRPr lang="en-US" dirty="0"/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09363972-7C9E-3B68-D41B-699E16C80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78451"/>
            <a:ext cx="7378700" cy="505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9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F6596-76DF-FFC8-8E0F-DFA45174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77995"/>
            <a:ext cx="11708295" cy="983215"/>
          </a:xfrm>
        </p:spPr>
        <p:txBody>
          <a:bodyPr>
            <a:normAutofit fontScale="90000"/>
          </a:bodyPr>
          <a:lstStyle/>
          <a:p>
            <a:r>
              <a:rPr lang="en-GB" sz="1800" b="1">
                <a:cs typeface="Calibri Light"/>
              </a:rPr>
              <a:t>SIP Actions : Where are we now? 2.2</a:t>
            </a:r>
            <a:br>
              <a:rPr lang="en-GB" sz="1800" b="1">
                <a:cs typeface="Calibri Light"/>
              </a:rPr>
            </a:br>
            <a:r>
              <a:rPr lang="en-GB" sz="1800">
                <a:cs typeface="Calibri Light"/>
              </a:rPr>
              <a:t>Establish a clearly identified group of learners who are at risk of disengaging and make sure that each is on course to leave school with a minimum of 150 tariff points as well as qualifications in Literacy and Numeracy (particular focus on SIMD 1 FSM</a:t>
            </a:r>
            <a:r>
              <a:rPr lang="en-GB" sz="1800" b="1">
                <a:cs typeface="Calibri Light"/>
              </a:rPr>
              <a:t>)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DDC51B4-56B0-CDB4-4C15-55B47ED81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09244"/>
              </p:ext>
            </p:extLst>
          </p:nvPr>
        </p:nvGraphicFramePr>
        <p:xfrm>
          <a:off x="88347" y="1060173"/>
          <a:ext cx="11909854" cy="564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4927">
                  <a:extLst>
                    <a:ext uri="{9D8B030D-6E8A-4147-A177-3AD203B41FA5}">
                      <a16:colId xmlns:a16="http://schemas.microsoft.com/office/drawing/2014/main" val="3442354384"/>
                    </a:ext>
                  </a:extLst>
                </a:gridCol>
                <a:gridCol w="5954927">
                  <a:extLst>
                    <a:ext uri="{9D8B030D-6E8A-4147-A177-3AD203B41FA5}">
                      <a16:colId xmlns:a16="http://schemas.microsoft.com/office/drawing/2014/main" val="597860778"/>
                    </a:ext>
                  </a:extLst>
                </a:gridCol>
              </a:tblGrid>
              <a:tr h="282297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7130"/>
                  </a:ext>
                </a:extLst>
              </a:tr>
              <a:tr h="282297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5658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C79B7C-3133-8FD0-4B6B-361E533BC5F9}"/>
              </a:ext>
            </a:extLst>
          </p:cNvPr>
          <p:cNvSpPr txBox="1"/>
          <p:nvPr/>
        </p:nvSpPr>
        <p:spPr>
          <a:xfrm>
            <a:off x="48591" y="1084055"/>
            <a:ext cx="5549347" cy="28766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Progress: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1600" dirty="0">
                <a:cs typeface="Calibri"/>
              </a:rPr>
              <a:t>Group of 20 pupils identified as being at risk of disengaging (Aug 23).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1600" dirty="0">
                <a:cs typeface="Calibri"/>
              </a:rPr>
              <a:t>10 of these pupils are at risk of not achieving target - further interventions currently being identified.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1600" dirty="0">
                <a:cs typeface="Calibri"/>
              </a:rPr>
              <a:t>PT consultation on proposed process to monitor pupils identified. </a:t>
            </a:r>
            <a:endParaRPr lang="en-US" sz="1600" dirty="0">
              <a:cs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1600" dirty="0">
                <a:cs typeface="Calibri"/>
              </a:rPr>
              <a:t>Targeted pupils tracking information collated to identify areas of concerns across the school. This will be used to inform interventions. 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BEB2AB-65D8-4C44-B2F2-4473B318BCA7}"/>
              </a:ext>
            </a:extLst>
          </p:cNvPr>
          <p:cNvSpPr txBox="1"/>
          <p:nvPr/>
        </p:nvSpPr>
        <p:spPr>
          <a:xfrm>
            <a:off x="6093238" y="1129196"/>
            <a:ext cx="5618369" cy="28315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cs typeface="Calibri"/>
              </a:rPr>
              <a:t>How do we know: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cs typeface="Calibri"/>
              </a:rPr>
              <a:t>Decision to focus on S4 as pilot group and to maximise tariff points @S4.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cs typeface="Calibri"/>
              </a:rPr>
              <a:t>Utilising 'considerations for using PEF' guidance.</a:t>
            </a:r>
          </a:p>
          <a:p>
            <a:pPr marL="285750" indent="-285750">
              <a:buFont typeface="Wingdings"/>
              <a:buChar char="ü"/>
            </a:pPr>
            <a:r>
              <a:rPr lang="en-GB" sz="1600" i="1" dirty="0">
                <a:cs typeface="Calibri"/>
              </a:rPr>
              <a:t>Guidance teachers provided list to pupils who were at the highest risk of disengagement based on this criteria.</a:t>
            </a:r>
          </a:p>
          <a:p>
            <a:pPr marL="285750" indent="-285750">
              <a:buFont typeface="Wingdings"/>
              <a:buChar char="ü"/>
            </a:pPr>
            <a:r>
              <a:rPr lang="en-GB" sz="1600" i="1" dirty="0">
                <a:cs typeface="Calibri"/>
              </a:rPr>
              <a:t>Further consideration of pupils who did not necessarily fall into this category but were at risk of disengagement. </a:t>
            </a:r>
          </a:p>
          <a:p>
            <a:pPr marL="285750" indent="-285750">
              <a:buFont typeface="Arial"/>
              <a:buChar char="•"/>
            </a:pPr>
            <a:r>
              <a:rPr lang="en-GB" sz="1600" dirty="0">
                <a:cs typeface="Calibri"/>
              </a:rPr>
              <a:t>Insight data indicates this cohort as being a group who could be pushed further to maximise attainment. </a:t>
            </a:r>
          </a:p>
          <a:p>
            <a:endParaRPr lang="en-GB" sz="16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D6F51-C7AB-CF30-3A15-3C7A70A34502}"/>
              </a:ext>
            </a:extLst>
          </p:cNvPr>
          <p:cNvSpPr txBox="1"/>
          <p:nvPr/>
        </p:nvSpPr>
        <p:spPr>
          <a:xfrm>
            <a:off x="117612" y="3912704"/>
            <a:ext cx="5480326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b="1">
                <a:solidFill>
                  <a:srgbClr val="FF9900"/>
                </a:solidFill>
                <a:cs typeface="Calibri"/>
              </a:rPr>
              <a:t>Challenges:</a:t>
            </a:r>
          </a:p>
          <a:p>
            <a:r>
              <a:rPr lang="en-GB" sz="1600">
                <a:solidFill>
                  <a:srgbClr val="000000"/>
                </a:solidFill>
                <a:cs typeface="Calibri" panose="020F0502020204030204"/>
              </a:rPr>
              <a:t>Attendance – it is anticipated that attendance interventions will mitigate this challenge.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AACC43-2619-F8A3-77FB-2547C35F103E}"/>
              </a:ext>
            </a:extLst>
          </p:cNvPr>
          <p:cNvSpPr txBox="1"/>
          <p:nvPr/>
        </p:nvSpPr>
        <p:spPr>
          <a:xfrm>
            <a:off x="6142934" y="3914913"/>
            <a:ext cx="563217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cs typeface="Calibri"/>
              </a:rPr>
              <a:t>Support required: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PTs/ departments to monitor pupils identified and liaise with SLT on progress and supports being put in place within department. </a:t>
            </a:r>
          </a:p>
          <a:p>
            <a:pPr marL="285750" indent="-285750">
              <a:buFont typeface="Arial"/>
              <a:buChar char="•"/>
            </a:pPr>
            <a:r>
              <a:rPr lang="en-GB" dirty="0">
                <a:cs typeface="Calibri" panose="020F0502020204030204"/>
              </a:rPr>
              <a:t>Classroom teachers/ PTs keeping accurate tracking and progress reports on pupils identified to build a detailed overview of individual pupil progress so that interventions can be put in place if necessary.</a:t>
            </a:r>
          </a:p>
        </p:txBody>
      </p:sp>
    </p:spTree>
    <p:extLst>
      <p:ext uri="{BB962C8B-B14F-4D97-AF65-F5344CB8AC3E}">
        <p14:creationId xmlns:p14="http://schemas.microsoft.com/office/powerpoint/2010/main" val="290175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heet with black text&#10;&#10;Description automatically generated">
            <a:extLst>
              <a:ext uri="{FF2B5EF4-FFF2-40B4-BE49-F238E27FC236}">
                <a16:creationId xmlns:a16="http://schemas.microsoft.com/office/drawing/2014/main" id="{196A2F14-5ADB-8B71-8BE9-BE995644E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78" y="448772"/>
            <a:ext cx="10905066" cy="4062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452571-D6E8-0663-3133-B38E36407C29}"/>
              </a:ext>
            </a:extLst>
          </p:cNvPr>
          <p:cNvSpPr txBox="1"/>
          <p:nvPr/>
        </p:nvSpPr>
        <p:spPr>
          <a:xfrm>
            <a:off x="774700" y="4991100"/>
            <a:ext cx="10058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Excerpt from Targeted Attainment Group monitoring spreadsheet. 11/23</a:t>
            </a:r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18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D949A-282F-B1CA-40A4-D589BFF7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4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/>
              <a:t>Looking forwards…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6595BF-FB0B-C182-5345-C253B8D11B38}"/>
              </a:ext>
            </a:extLst>
          </p:cNvPr>
          <p:cNvSpPr/>
          <p:nvPr/>
        </p:nvSpPr>
        <p:spPr>
          <a:xfrm>
            <a:off x="120316" y="2688335"/>
            <a:ext cx="11844420" cy="45719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B356A-A02B-7653-41BE-179CDA896041}"/>
              </a:ext>
            </a:extLst>
          </p:cNvPr>
          <p:cNvSpPr txBox="1"/>
          <p:nvPr/>
        </p:nvSpPr>
        <p:spPr>
          <a:xfrm>
            <a:off x="199857" y="3519904"/>
            <a:ext cx="1168400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We need to continue to be '</a:t>
            </a:r>
            <a:r>
              <a:rPr lang="en-US" b="1" i="1" dirty="0">
                <a:cs typeface="Calibri"/>
              </a:rPr>
              <a:t>a small school that thinks big</a:t>
            </a:r>
            <a:r>
              <a:rPr lang="en-US" dirty="0">
                <a:cs typeface="Calibri"/>
              </a:rPr>
              <a:t>' for our young people to achieve these aspirational targets.</a:t>
            </a:r>
          </a:p>
          <a:p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Clear and concise objectives established.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Measurable and specific targets identified following robust consultation within the school.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Use of data needs to continue to be our priority to inform our actions throughout the session and adapt to changes if necessary. 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Continue to be innovative when it comes to parental engagement. (</a:t>
            </a:r>
            <a:r>
              <a:rPr lang="en-US" dirty="0" err="1">
                <a:cs typeface="Calibri"/>
              </a:rPr>
              <a:t>eg.</a:t>
            </a:r>
            <a:r>
              <a:rPr lang="en-US" dirty="0">
                <a:cs typeface="Calibri"/>
              </a:rPr>
              <a:t> Changes to prize giving)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Be collaborative in our approach, looking outwards to see what is working for learners in comparable settings.</a:t>
            </a:r>
          </a:p>
          <a:p>
            <a:endParaRPr lang="en-US">
              <a:cs typeface="Calibri"/>
            </a:endParaRPr>
          </a:p>
        </p:txBody>
      </p:sp>
      <p:pic>
        <p:nvPicPr>
          <p:cNvPr id="9" name="Content Placeholder 8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0D4CF359-1A86-7349-6E5C-B6DD7EB44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267" y="2177757"/>
            <a:ext cx="12152229" cy="1252788"/>
          </a:xfrm>
        </p:spPr>
      </p:pic>
      <p:pic>
        <p:nvPicPr>
          <p:cNvPr id="4" name="Picture 3" descr="A close up of a tie&#10;&#10;Description automatically generated">
            <a:extLst>
              <a:ext uri="{FF2B5EF4-FFF2-40B4-BE49-F238E27FC236}">
                <a16:creationId xmlns:a16="http://schemas.microsoft.com/office/drawing/2014/main" id="{CA14728A-D70D-7AC5-DF28-D9E54BFD8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156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2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86d876-4950-4a20-89a9-1489d0e72eeb">
      <Terms xmlns="http://schemas.microsoft.com/office/infopath/2007/PartnerControls"/>
    </lcf76f155ced4ddcb4097134ff3c332f>
    <TaxCatchAll xmlns="0acc426b-162d-4b98-b4dc-487d9652024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C3A3A16467C4EA276F842595BD8A2" ma:contentTypeVersion="17" ma:contentTypeDescription="Create a new document." ma:contentTypeScope="" ma:versionID="0df0e7b8c2db54807cb23314cb7da128">
  <xsd:schema xmlns:xsd="http://www.w3.org/2001/XMLSchema" xmlns:xs="http://www.w3.org/2001/XMLSchema" xmlns:p="http://schemas.microsoft.com/office/2006/metadata/properties" xmlns:ns2="7486d876-4950-4a20-89a9-1489d0e72eeb" xmlns:ns3="0acc426b-162d-4b98-b4dc-487d96520245" targetNamespace="http://schemas.microsoft.com/office/2006/metadata/properties" ma:root="true" ma:fieldsID="c108594ef11ae745a3a6123e31e5a44d" ns2:_="" ns3:_="">
    <xsd:import namespace="7486d876-4950-4a20-89a9-1489d0e72eeb"/>
    <xsd:import namespace="0acc426b-162d-4b98-b4dc-487d96520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6d876-4950-4a20-89a9-1489d0e72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c426b-162d-4b98-b4dc-487d9652024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a0a702c-73e3-4516-84a0-9028bb0d48a3}" ma:internalName="TaxCatchAll" ma:showField="CatchAllData" ma:web="0acc426b-162d-4b98-b4dc-487d96520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9B4E30-A01A-47F0-A4C3-577F3E3CAED4}">
  <ds:schemaRefs>
    <ds:schemaRef ds:uri="http://www.w3.org/XML/1998/namespace"/>
    <ds:schemaRef ds:uri="http://purl.org/dc/elements/1.1/"/>
    <ds:schemaRef ds:uri="http://schemas.microsoft.com/office/2006/metadata/properties"/>
    <ds:schemaRef ds:uri="0acc426b-162d-4b98-b4dc-487d96520245"/>
    <ds:schemaRef ds:uri="http://schemas.microsoft.com/office/2006/documentManagement/types"/>
    <ds:schemaRef ds:uri="7486d876-4950-4a20-89a9-1489d0e72eeb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87523D-FA38-4033-BAE2-E0B8B99335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762BE6-3C2B-428B-9CE6-98C6681660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86d876-4950-4a20-89a9-1489d0e72eeb"/>
    <ds:schemaRef ds:uri="0acc426b-162d-4b98-b4dc-487d96520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830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Pupil Equity Fund </vt:lpstr>
      <vt:lpstr>Doon Academy Establishment Improvement Plan 2023/24</vt:lpstr>
      <vt:lpstr>PowerPoint Presentation</vt:lpstr>
      <vt:lpstr>PowerPoint Presentation</vt:lpstr>
      <vt:lpstr>SIP Actions : Where are we now? 2.1 Community-wide focus promoting and supporting attendance with regular communication across the entire Parent Forum and with timeous and targeted interventions.  </vt:lpstr>
      <vt:lpstr>PowerPoint Presentation</vt:lpstr>
      <vt:lpstr>SIP Actions : Where are we now? 2.2 Establish a clearly identified group of learners who are at risk of disengaging and make sure that each is on course to leave school with a minimum of 150 tariff points as well as qualifications in Literacy and Numeracy (particular focus on SIMD 1 FSM)</vt:lpstr>
      <vt:lpstr>PowerPoint Presentation</vt:lpstr>
      <vt:lpstr>Looking forwards…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Nicol</dc:creator>
  <cp:lastModifiedBy>Windows User</cp:lastModifiedBy>
  <cp:revision>158</cp:revision>
  <dcterms:created xsi:type="dcterms:W3CDTF">2023-11-20T17:45:48Z</dcterms:created>
  <dcterms:modified xsi:type="dcterms:W3CDTF">2024-02-08T10:48:50Z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0x010100718C3A3A16467C4EA276F842595BD8A2</vt:lpwstr>
  </property>
  <property fmtid="{D5CDD505-2E9C-101B-9397-08002B2CF9AE}" pid="3" name="MediaServiceImageTags">
    <vt:lpwstr/>
  </property>
</Properties>
</file>