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512" r:id="rId2"/>
    <p:sldId id="349" r:id="rId3"/>
    <p:sldId id="430" r:id="rId4"/>
    <p:sldId id="509" r:id="rId5"/>
    <p:sldId id="490" r:id="rId6"/>
    <p:sldId id="540" r:id="rId7"/>
    <p:sldId id="493" r:id="rId8"/>
    <p:sldId id="370" r:id="rId9"/>
    <p:sldId id="495" r:id="rId10"/>
    <p:sldId id="515" r:id="rId11"/>
    <p:sldId id="516" r:id="rId12"/>
    <p:sldId id="517" r:id="rId13"/>
    <p:sldId id="541" r:id="rId14"/>
    <p:sldId id="518" r:id="rId15"/>
    <p:sldId id="542" r:id="rId16"/>
    <p:sldId id="519" r:id="rId17"/>
    <p:sldId id="520" r:id="rId18"/>
    <p:sldId id="523" r:id="rId19"/>
    <p:sldId id="524" r:id="rId20"/>
    <p:sldId id="543" r:id="rId21"/>
    <p:sldId id="544" r:id="rId22"/>
    <p:sldId id="545" r:id="rId23"/>
    <p:sldId id="546" r:id="rId24"/>
    <p:sldId id="547" r:id="rId25"/>
    <p:sldId id="528" r:id="rId26"/>
    <p:sldId id="548" r:id="rId27"/>
    <p:sldId id="549" r:id="rId28"/>
    <p:sldId id="513" r:id="rId29"/>
    <p:sldId id="529" r:id="rId30"/>
    <p:sldId id="550" r:id="rId31"/>
    <p:sldId id="551" r:id="rId32"/>
    <p:sldId id="530" r:id="rId33"/>
    <p:sldId id="531" r:id="rId34"/>
    <p:sldId id="514" r:id="rId35"/>
    <p:sldId id="532" r:id="rId36"/>
    <p:sldId id="533" r:id="rId37"/>
    <p:sldId id="534" r:id="rId38"/>
    <p:sldId id="536" r:id="rId39"/>
    <p:sldId id="552" r:id="rId40"/>
    <p:sldId id="553" r:id="rId41"/>
    <p:sldId id="554" r:id="rId42"/>
    <p:sldId id="555" r:id="rId43"/>
    <p:sldId id="556" r:id="rId44"/>
    <p:sldId id="557" r:id="rId45"/>
    <p:sldId id="558" r:id="rId46"/>
    <p:sldId id="560" r:id="rId47"/>
    <p:sldId id="561" r:id="rId48"/>
    <p:sldId id="562" r:id="rId49"/>
    <p:sldId id="563" r:id="rId50"/>
    <p:sldId id="564" r:id="rId51"/>
    <p:sldId id="565" r:id="rId52"/>
    <p:sldId id="566" r:id="rId53"/>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a:srgbClr val="4A01FF"/>
    <a:srgbClr val="FC1D0C"/>
    <a:srgbClr val="E622C1"/>
    <a:srgbClr val="00FF00"/>
    <a:srgbClr val="CE92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94343" autoAdjust="0"/>
  </p:normalViewPr>
  <p:slideViewPr>
    <p:cSldViewPr snapToGrid="0" snapToObjects="1">
      <p:cViewPr varScale="1">
        <p:scale>
          <a:sx n="65" d="100"/>
          <a:sy n="65" d="100"/>
        </p:scale>
        <p:origin x="77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E0099-6A67-4D3D-AD6E-220272BDF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F4CD3DE-EB5E-4ADC-B6BF-D5A5AEE44C7F}">
      <dgm:prSet phldrT="[Text]"/>
      <dgm:spPr/>
      <dgm:t>
        <a:bodyPr/>
        <a:lstStyle/>
        <a:p>
          <a:pPr algn="ctr"/>
          <a:r>
            <a:rPr lang="en-US" dirty="0" smtClean="0"/>
            <a:t>Improved Outcomes for Young People </a:t>
          </a:r>
          <a:endParaRPr lang="en-US" dirty="0"/>
        </a:p>
      </dgm:t>
    </dgm:pt>
    <dgm:pt modelId="{DCAA6523-0693-4629-AEBA-B908C30700CB}" type="parTrans" cxnId="{60B1374A-7808-46ED-9795-19E6E797D015}">
      <dgm:prSet/>
      <dgm:spPr/>
      <dgm:t>
        <a:bodyPr/>
        <a:lstStyle/>
        <a:p>
          <a:pPr algn="ctr"/>
          <a:endParaRPr lang="en-US"/>
        </a:p>
      </dgm:t>
    </dgm:pt>
    <dgm:pt modelId="{E250C40A-B309-403F-81CB-8D040A22499F}" type="sibTrans" cxnId="{60B1374A-7808-46ED-9795-19E6E797D015}">
      <dgm:prSet/>
      <dgm:spPr/>
      <dgm:t>
        <a:bodyPr/>
        <a:lstStyle/>
        <a:p>
          <a:pPr algn="ctr"/>
          <a:endParaRPr lang="en-US"/>
        </a:p>
      </dgm:t>
    </dgm:pt>
    <dgm:pt modelId="{44E31DF8-223E-455E-85BF-457ED673CA1B}">
      <dgm:prSet phldrT="[Text]"/>
      <dgm:spPr>
        <a:solidFill>
          <a:srgbClr val="00B0F0"/>
        </a:solidFill>
      </dgm:spPr>
      <dgm:t>
        <a:bodyPr/>
        <a:lstStyle/>
        <a:p>
          <a:pPr algn="ctr"/>
          <a:r>
            <a:rPr lang="en-US" dirty="0" smtClean="0"/>
            <a:t>Raising Attainment and Closing the Gap</a:t>
          </a:r>
          <a:endParaRPr lang="en-US" dirty="0"/>
        </a:p>
      </dgm:t>
    </dgm:pt>
    <dgm:pt modelId="{9EB5B4F5-FF3C-4C99-BB77-9B0156CA90AE}" type="parTrans" cxnId="{E772F7C2-69EC-43D4-BF91-A88C3D84B481}">
      <dgm:prSet/>
      <dgm:spPr/>
      <dgm:t>
        <a:bodyPr/>
        <a:lstStyle/>
        <a:p>
          <a:pPr algn="ctr"/>
          <a:endParaRPr lang="en-US"/>
        </a:p>
      </dgm:t>
    </dgm:pt>
    <dgm:pt modelId="{61E1A02F-D0FF-4147-B1B5-283DD4760F99}" type="sibTrans" cxnId="{E772F7C2-69EC-43D4-BF91-A88C3D84B481}">
      <dgm:prSet/>
      <dgm:spPr/>
      <dgm:t>
        <a:bodyPr/>
        <a:lstStyle/>
        <a:p>
          <a:pPr algn="ctr"/>
          <a:endParaRPr lang="en-US"/>
        </a:p>
      </dgm:t>
    </dgm:pt>
    <dgm:pt modelId="{91CE1DE5-FF61-4A09-ABC5-F8E32080A039}">
      <dgm:prSet phldrT="[Text]"/>
      <dgm:spPr>
        <a:solidFill>
          <a:srgbClr val="00B050"/>
        </a:solidFill>
      </dgm:spPr>
      <dgm:t>
        <a:bodyPr/>
        <a:lstStyle/>
        <a:p>
          <a:pPr algn="ctr"/>
          <a:r>
            <a:rPr lang="en-US" dirty="0" smtClean="0"/>
            <a:t>Literacy and Numeracy Intervention</a:t>
          </a:r>
          <a:endParaRPr lang="en-US" dirty="0"/>
        </a:p>
      </dgm:t>
    </dgm:pt>
    <dgm:pt modelId="{8613AED6-4406-4BE1-8C3D-9C1B0D17C6EE}" type="parTrans" cxnId="{2A3F655D-0A97-4EB2-AA49-EAD09BDC18E8}">
      <dgm:prSet/>
      <dgm:spPr/>
      <dgm:t>
        <a:bodyPr/>
        <a:lstStyle/>
        <a:p>
          <a:pPr algn="ctr"/>
          <a:endParaRPr lang="en-US"/>
        </a:p>
      </dgm:t>
    </dgm:pt>
    <dgm:pt modelId="{C03B8F55-E415-4082-94A7-BF61288B9C7F}" type="sibTrans" cxnId="{2A3F655D-0A97-4EB2-AA49-EAD09BDC18E8}">
      <dgm:prSet/>
      <dgm:spPr/>
      <dgm:t>
        <a:bodyPr/>
        <a:lstStyle/>
        <a:p>
          <a:pPr algn="ctr"/>
          <a:endParaRPr lang="en-US"/>
        </a:p>
      </dgm:t>
    </dgm:pt>
    <dgm:pt modelId="{310D6F46-CFAD-4D28-A89D-DBFEF7E82F7A}">
      <dgm:prSet phldrT="[Text]"/>
      <dgm:spPr>
        <a:solidFill>
          <a:srgbClr val="E622C1"/>
        </a:solidFill>
      </dgm:spPr>
      <dgm:t>
        <a:bodyPr/>
        <a:lstStyle/>
        <a:p>
          <a:pPr algn="ctr"/>
          <a:r>
            <a:rPr lang="en-US" dirty="0" smtClean="0"/>
            <a:t>Improving Pedagogy and Skills</a:t>
          </a:r>
          <a:endParaRPr lang="en-US" dirty="0"/>
        </a:p>
      </dgm:t>
    </dgm:pt>
    <dgm:pt modelId="{382146CE-0AA8-4BB6-8C41-762456EB8E25}" type="parTrans" cxnId="{A8A042F5-F95F-4FAB-BF2F-208FD6E99DEC}">
      <dgm:prSet/>
      <dgm:spPr/>
      <dgm:t>
        <a:bodyPr/>
        <a:lstStyle/>
        <a:p>
          <a:pPr algn="ctr"/>
          <a:endParaRPr lang="en-US"/>
        </a:p>
      </dgm:t>
    </dgm:pt>
    <dgm:pt modelId="{22E29052-51E3-4A50-9500-531CE9ECEC2A}" type="sibTrans" cxnId="{A8A042F5-F95F-4FAB-BF2F-208FD6E99DEC}">
      <dgm:prSet/>
      <dgm:spPr/>
      <dgm:t>
        <a:bodyPr/>
        <a:lstStyle/>
        <a:p>
          <a:pPr algn="ctr"/>
          <a:endParaRPr lang="en-US"/>
        </a:p>
      </dgm:t>
    </dgm:pt>
    <dgm:pt modelId="{C47037C8-90B5-4DB5-94BC-0DC87B03BB6C}">
      <dgm:prSet phldrT="[Text]"/>
      <dgm:spPr>
        <a:solidFill>
          <a:srgbClr val="FC1D0C"/>
        </a:solidFill>
      </dgm:spPr>
      <dgm:t>
        <a:bodyPr/>
        <a:lstStyle/>
        <a:p>
          <a:pPr algn="ctr"/>
          <a:r>
            <a:rPr lang="en-US" dirty="0" smtClean="0"/>
            <a:t>Building Positive Relationships</a:t>
          </a:r>
          <a:endParaRPr lang="en-US" dirty="0"/>
        </a:p>
      </dgm:t>
    </dgm:pt>
    <dgm:pt modelId="{0C70A041-1F26-41A7-9220-4B70B81099DD}" type="parTrans" cxnId="{8B1ED3F2-AD60-47BD-98BC-51967A3014B8}">
      <dgm:prSet/>
      <dgm:spPr/>
      <dgm:t>
        <a:bodyPr/>
        <a:lstStyle/>
        <a:p>
          <a:pPr algn="ctr"/>
          <a:endParaRPr lang="en-US"/>
        </a:p>
      </dgm:t>
    </dgm:pt>
    <dgm:pt modelId="{0B90D313-4A05-4606-ADF3-D37FF199B88D}" type="sibTrans" cxnId="{8B1ED3F2-AD60-47BD-98BC-51967A3014B8}">
      <dgm:prSet/>
      <dgm:spPr/>
      <dgm:t>
        <a:bodyPr/>
        <a:lstStyle/>
        <a:p>
          <a:pPr algn="ctr"/>
          <a:endParaRPr lang="en-US"/>
        </a:p>
      </dgm:t>
    </dgm:pt>
    <dgm:pt modelId="{CBBAF318-B9C2-4CE3-BA10-A0B162C0DDF8}">
      <dgm:prSet phldrT="[Text]"/>
      <dgm:spPr>
        <a:solidFill>
          <a:srgbClr val="4A01FF"/>
        </a:solidFill>
      </dgm:spPr>
      <dgm:t>
        <a:bodyPr/>
        <a:lstStyle/>
        <a:p>
          <a:pPr algn="ctr"/>
          <a:r>
            <a:rPr lang="en-US" dirty="0" smtClean="0"/>
            <a:t>Improve Wellbeing </a:t>
          </a:r>
          <a:endParaRPr lang="en-US" dirty="0"/>
        </a:p>
      </dgm:t>
    </dgm:pt>
    <dgm:pt modelId="{C95D2852-4051-4018-A36B-6344CEE03791}" type="parTrans" cxnId="{033C7325-2AC3-407E-B98B-C4183DB4998F}">
      <dgm:prSet/>
      <dgm:spPr/>
      <dgm:t>
        <a:bodyPr/>
        <a:lstStyle/>
        <a:p>
          <a:pPr algn="ctr"/>
          <a:endParaRPr lang="en-US"/>
        </a:p>
      </dgm:t>
    </dgm:pt>
    <dgm:pt modelId="{CB911E71-6282-4B2C-8ABA-3A57B4888FDF}" type="sibTrans" cxnId="{033C7325-2AC3-407E-B98B-C4183DB4998F}">
      <dgm:prSet/>
      <dgm:spPr/>
      <dgm:t>
        <a:bodyPr/>
        <a:lstStyle/>
        <a:p>
          <a:pPr algn="ctr"/>
          <a:endParaRPr lang="en-US"/>
        </a:p>
      </dgm:t>
    </dgm:pt>
    <dgm:pt modelId="{30B0E1E7-BB7E-499E-914C-D4E37866B8D2}">
      <dgm:prSet phldrT="[Text]"/>
      <dgm:spPr>
        <a:solidFill>
          <a:srgbClr val="CE923A"/>
        </a:solidFill>
      </dgm:spPr>
      <dgm:t>
        <a:bodyPr/>
        <a:lstStyle/>
        <a:p>
          <a:pPr algn="ctr"/>
          <a:r>
            <a:rPr lang="en-US" dirty="0" smtClean="0"/>
            <a:t>Increase Parental Engagement</a:t>
          </a:r>
          <a:endParaRPr lang="en-US" dirty="0"/>
        </a:p>
      </dgm:t>
    </dgm:pt>
    <dgm:pt modelId="{F843FFA8-2018-400A-AB19-027DE63EB68C}" type="parTrans" cxnId="{AF617333-501A-4D91-8D01-9ACF0D4961F5}">
      <dgm:prSet/>
      <dgm:spPr/>
      <dgm:t>
        <a:bodyPr/>
        <a:lstStyle/>
        <a:p>
          <a:pPr algn="ctr"/>
          <a:endParaRPr lang="en-US"/>
        </a:p>
      </dgm:t>
    </dgm:pt>
    <dgm:pt modelId="{8AE07AE7-65B8-4DBC-B8D0-CDA67A34CA1A}" type="sibTrans" cxnId="{AF617333-501A-4D91-8D01-9ACF0D4961F5}">
      <dgm:prSet/>
      <dgm:spPr/>
      <dgm:t>
        <a:bodyPr/>
        <a:lstStyle/>
        <a:p>
          <a:pPr algn="ctr"/>
          <a:endParaRPr lang="en-US"/>
        </a:p>
      </dgm:t>
    </dgm:pt>
    <dgm:pt modelId="{8C313AA8-4994-4276-A463-F2DFD01553EB}" type="pres">
      <dgm:prSet presAssocID="{8A1E0099-6A67-4D3D-AD6E-220272BDFC9F}" presName="Name0" presStyleCnt="0">
        <dgm:presLayoutVars>
          <dgm:chMax val="1"/>
          <dgm:chPref val="1"/>
          <dgm:dir/>
          <dgm:animOne val="branch"/>
          <dgm:animLvl val="lvl"/>
        </dgm:presLayoutVars>
      </dgm:prSet>
      <dgm:spPr/>
      <dgm:t>
        <a:bodyPr/>
        <a:lstStyle/>
        <a:p>
          <a:endParaRPr lang="en-US"/>
        </a:p>
      </dgm:t>
    </dgm:pt>
    <dgm:pt modelId="{07B178D1-FF1C-4AA5-9FBB-90F4620891F3}" type="pres">
      <dgm:prSet presAssocID="{AF4CD3DE-EB5E-4ADC-B6BF-D5A5AEE44C7F}" presName="Parent" presStyleLbl="node0" presStyleIdx="0" presStyleCnt="1">
        <dgm:presLayoutVars>
          <dgm:chMax val="6"/>
          <dgm:chPref val="6"/>
        </dgm:presLayoutVars>
      </dgm:prSet>
      <dgm:spPr/>
      <dgm:t>
        <a:bodyPr/>
        <a:lstStyle/>
        <a:p>
          <a:endParaRPr lang="en-US"/>
        </a:p>
      </dgm:t>
    </dgm:pt>
    <dgm:pt modelId="{B8282DC2-BB81-443D-860B-14A864C56D7C}" type="pres">
      <dgm:prSet presAssocID="{44E31DF8-223E-455E-85BF-457ED673CA1B}" presName="Accent1" presStyleCnt="0"/>
      <dgm:spPr/>
    </dgm:pt>
    <dgm:pt modelId="{0184D556-3D79-4B1F-A0F4-601B4F0DFD73}" type="pres">
      <dgm:prSet presAssocID="{44E31DF8-223E-455E-85BF-457ED673CA1B}" presName="Accent" presStyleLbl="bgShp" presStyleIdx="0" presStyleCnt="6"/>
      <dgm:spPr/>
    </dgm:pt>
    <dgm:pt modelId="{8BCF5576-794B-44AA-80B3-CAE969FA56B0}" type="pres">
      <dgm:prSet presAssocID="{44E31DF8-223E-455E-85BF-457ED673CA1B}" presName="Child1" presStyleLbl="node1" presStyleIdx="0" presStyleCnt="6">
        <dgm:presLayoutVars>
          <dgm:chMax val="0"/>
          <dgm:chPref val="0"/>
          <dgm:bulletEnabled val="1"/>
        </dgm:presLayoutVars>
      </dgm:prSet>
      <dgm:spPr/>
      <dgm:t>
        <a:bodyPr/>
        <a:lstStyle/>
        <a:p>
          <a:endParaRPr lang="en-US"/>
        </a:p>
      </dgm:t>
    </dgm:pt>
    <dgm:pt modelId="{E8367777-9912-40E2-B232-4BDBBF83FE92}" type="pres">
      <dgm:prSet presAssocID="{91CE1DE5-FF61-4A09-ABC5-F8E32080A039}" presName="Accent2" presStyleCnt="0"/>
      <dgm:spPr/>
    </dgm:pt>
    <dgm:pt modelId="{9469347E-DC0D-4155-A756-7D26AF0D24CD}" type="pres">
      <dgm:prSet presAssocID="{91CE1DE5-FF61-4A09-ABC5-F8E32080A039}" presName="Accent" presStyleLbl="bgShp" presStyleIdx="1" presStyleCnt="6"/>
      <dgm:spPr/>
    </dgm:pt>
    <dgm:pt modelId="{731CD7B4-0CA8-49B0-B3C2-5F23B09D3366}" type="pres">
      <dgm:prSet presAssocID="{91CE1DE5-FF61-4A09-ABC5-F8E32080A039}" presName="Child2" presStyleLbl="node1" presStyleIdx="1" presStyleCnt="6">
        <dgm:presLayoutVars>
          <dgm:chMax val="0"/>
          <dgm:chPref val="0"/>
          <dgm:bulletEnabled val="1"/>
        </dgm:presLayoutVars>
      </dgm:prSet>
      <dgm:spPr/>
      <dgm:t>
        <a:bodyPr/>
        <a:lstStyle/>
        <a:p>
          <a:endParaRPr lang="en-US"/>
        </a:p>
      </dgm:t>
    </dgm:pt>
    <dgm:pt modelId="{A466E037-C394-4845-B30C-BFEBA9264EF4}" type="pres">
      <dgm:prSet presAssocID="{310D6F46-CFAD-4D28-A89D-DBFEF7E82F7A}" presName="Accent3" presStyleCnt="0"/>
      <dgm:spPr/>
    </dgm:pt>
    <dgm:pt modelId="{73F514EE-775B-455D-B7F2-C3D63BAC2575}" type="pres">
      <dgm:prSet presAssocID="{310D6F46-CFAD-4D28-A89D-DBFEF7E82F7A}" presName="Accent" presStyleLbl="bgShp" presStyleIdx="2" presStyleCnt="6"/>
      <dgm:spPr/>
    </dgm:pt>
    <dgm:pt modelId="{5E8C6D88-B97B-466A-80DF-F6C03FE4BB16}" type="pres">
      <dgm:prSet presAssocID="{310D6F46-CFAD-4D28-A89D-DBFEF7E82F7A}" presName="Child3" presStyleLbl="node1" presStyleIdx="2" presStyleCnt="6">
        <dgm:presLayoutVars>
          <dgm:chMax val="0"/>
          <dgm:chPref val="0"/>
          <dgm:bulletEnabled val="1"/>
        </dgm:presLayoutVars>
      </dgm:prSet>
      <dgm:spPr/>
      <dgm:t>
        <a:bodyPr/>
        <a:lstStyle/>
        <a:p>
          <a:endParaRPr lang="en-US"/>
        </a:p>
      </dgm:t>
    </dgm:pt>
    <dgm:pt modelId="{52BC7CB8-A3EA-45CE-A23B-E45C8B61738F}" type="pres">
      <dgm:prSet presAssocID="{C47037C8-90B5-4DB5-94BC-0DC87B03BB6C}" presName="Accent4" presStyleCnt="0"/>
      <dgm:spPr/>
    </dgm:pt>
    <dgm:pt modelId="{C05406EE-C54F-498C-800B-8BC0F531EF62}" type="pres">
      <dgm:prSet presAssocID="{C47037C8-90B5-4DB5-94BC-0DC87B03BB6C}" presName="Accent" presStyleLbl="bgShp" presStyleIdx="3" presStyleCnt="6"/>
      <dgm:spPr/>
    </dgm:pt>
    <dgm:pt modelId="{20AE5BCB-1C80-4BC4-B1E9-8DC3E9ED5C6D}" type="pres">
      <dgm:prSet presAssocID="{C47037C8-90B5-4DB5-94BC-0DC87B03BB6C}" presName="Child4" presStyleLbl="node1" presStyleIdx="3" presStyleCnt="6">
        <dgm:presLayoutVars>
          <dgm:chMax val="0"/>
          <dgm:chPref val="0"/>
          <dgm:bulletEnabled val="1"/>
        </dgm:presLayoutVars>
      </dgm:prSet>
      <dgm:spPr/>
      <dgm:t>
        <a:bodyPr/>
        <a:lstStyle/>
        <a:p>
          <a:endParaRPr lang="en-US"/>
        </a:p>
      </dgm:t>
    </dgm:pt>
    <dgm:pt modelId="{0B726FE9-8A1F-49B2-A2A5-2834B39008BA}" type="pres">
      <dgm:prSet presAssocID="{CBBAF318-B9C2-4CE3-BA10-A0B162C0DDF8}" presName="Accent5" presStyleCnt="0"/>
      <dgm:spPr/>
    </dgm:pt>
    <dgm:pt modelId="{F3762400-A5BB-4ECC-B8B2-AF3DE4B50600}" type="pres">
      <dgm:prSet presAssocID="{CBBAF318-B9C2-4CE3-BA10-A0B162C0DDF8}" presName="Accent" presStyleLbl="bgShp" presStyleIdx="4" presStyleCnt="6"/>
      <dgm:spPr/>
    </dgm:pt>
    <dgm:pt modelId="{A935AE71-D031-45E9-9BA6-5165213065F6}" type="pres">
      <dgm:prSet presAssocID="{CBBAF318-B9C2-4CE3-BA10-A0B162C0DDF8}" presName="Child5" presStyleLbl="node1" presStyleIdx="4" presStyleCnt="6">
        <dgm:presLayoutVars>
          <dgm:chMax val="0"/>
          <dgm:chPref val="0"/>
          <dgm:bulletEnabled val="1"/>
        </dgm:presLayoutVars>
      </dgm:prSet>
      <dgm:spPr/>
      <dgm:t>
        <a:bodyPr/>
        <a:lstStyle/>
        <a:p>
          <a:endParaRPr lang="en-US"/>
        </a:p>
      </dgm:t>
    </dgm:pt>
    <dgm:pt modelId="{1AB2CEF1-83F4-4CD0-B053-2A1F9ECA0AB6}" type="pres">
      <dgm:prSet presAssocID="{30B0E1E7-BB7E-499E-914C-D4E37866B8D2}" presName="Accent6" presStyleCnt="0"/>
      <dgm:spPr/>
    </dgm:pt>
    <dgm:pt modelId="{EED39EEC-711A-4FDB-BCC0-AE2284D191AD}" type="pres">
      <dgm:prSet presAssocID="{30B0E1E7-BB7E-499E-914C-D4E37866B8D2}" presName="Accent" presStyleLbl="bgShp" presStyleIdx="5" presStyleCnt="6"/>
      <dgm:spPr/>
    </dgm:pt>
    <dgm:pt modelId="{DB667810-499B-49CA-A92E-741B175CCE23}" type="pres">
      <dgm:prSet presAssocID="{30B0E1E7-BB7E-499E-914C-D4E37866B8D2}" presName="Child6" presStyleLbl="node1" presStyleIdx="5" presStyleCnt="6">
        <dgm:presLayoutVars>
          <dgm:chMax val="0"/>
          <dgm:chPref val="0"/>
          <dgm:bulletEnabled val="1"/>
        </dgm:presLayoutVars>
      </dgm:prSet>
      <dgm:spPr/>
      <dgm:t>
        <a:bodyPr/>
        <a:lstStyle/>
        <a:p>
          <a:endParaRPr lang="en-US"/>
        </a:p>
      </dgm:t>
    </dgm:pt>
  </dgm:ptLst>
  <dgm:cxnLst>
    <dgm:cxn modelId="{E6F4FF34-AA3D-485B-870F-950E669C946C}" type="presOf" srcId="{30B0E1E7-BB7E-499E-914C-D4E37866B8D2}" destId="{DB667810-499B-49CA-A92E-741B175CCE23}" srcOrd="0" destOrd="0" presId="urn:microsoft.com/office/officeart/2011/layout/HexagonRadial"/>
    <dgm:cxn modelId="{60B1374A-7808-46ED-9795-19E6E797D015}" srcId="{8A1E0099-6A67-4D3D-AD6E-220272BDFC9F}" destId="{AF4CD3DE-EB5E-4ADC-B6BF-D5A5AEE44C7F}" srcOrd="0" destOrd="0" parTransId="{DCAA6523-0693-4629-AEBA-B908C30700CB}" sibTransId="{E250C40A-B309-403F-81CB-8D040A22499F}"/>
    <dgm:cxn modelId="{A8A042F5-F95F-4FAB-BF2F-208FD6E99DEC}" srcId="{AF4CD3DE-EB5E-4ADC-B6BF-D5A5AEE44C7F}" destId="{310D6F46-CFAD-4D28-A89D-DBFEF7E82F7A}" srcOrd="2" destOrd="0" parTransId="{382146CE-0AA8-4BB6-8C41-762456EB8E25}" sibTransId="{22E29052-51E3-4A50-9500-531CE9ECEC2A}"/>
    <dgm:cxn modelId="{FDEFCDC2-9844-4B12-8C87-B07918335F22}" type="presOf" srcId="{44E31DF8-223E-455E-85BF-457ED673CA1B}" destId="{8BCF5576-794B-44AA-80B3-CAE969FA56B0}" srcOrd="0" destOrd="0" presId="urn:microsoft.com/office/officeart/2011/layout/HexagonRadial"/>
    <dgm:cxn modelId="{2A3F655D-0A97-4EB2-AA49-EAD09BDC18E8}" srcId="{AF4CD3DE-EB5E-4ADC-B6BF-D5A5AEE44C7F}" destId="{91CE1DE5-FF61-4A09-ABC5-F8E32080A039}" srcOrd="1" destOrd="0" parTransId="{8613AED6-4406-4BE1-8C3D-9C1B0D17C6EE}" sibTransId="{C03B8F55-E415-4082-94A7-BF61288B9C7F}"/>
    <dgm:cxn modelId="{85AFED4D-27C8-4E86-8E97-C19A66436BEC}" type="presOf" srcId="{310D6F46-CFAD-4D28-A89D-DBFEF7E82F7A}" destId="{5E8C6D88-B97B-466A-80DF-F6C03FE4BB16}" srcOrd="0" destOrd="0" presId="urn:microsoft.com/office/officeart/2011/layout/HexagonRadial"/>
    <dgm:cxn modelId="{E16F6914-D637-4915-8C6F-DC157FB4E1BA}" type="presOf" srcId="{8A1E0099-6A67-4D3D-AD6E-220272BDFC9F}" destId="{8C313AA8-4994-4276-A463-F2DFD01553EB}" srcOrd="0" destOrd="0" presId="urn:microsoft.com/office/officeart/2011/layout/HexagonRadial"/>
    <dgm:cxn modelId="{E6322EB4-C15B-4E0C-A674-16A32D4076D6}" type="presOf" srcId="{91CE1DE5-FF61-4A09-ABC5-F8E32080A039}" destId="{731CD7B4-0CA8-49B0-B3C2-5F23B09D3366}" srcOrd="0" destOrd="0" presId="urn:microsoft.com/office/officeart/2011/layout/HexagonRadial"/>
    <dgm:cxn modelId="{8F19BE52-3894-468D-8ABC-048261EDB341}" type="presOf" srcId="{AF4CD3DE-EB5E-4ADC-B6BF-D5A5AEE44C7F}" destId="{07B178D1-FF1C-4AA5-9FBB-90F4620891F3}" srcOrd="0" destOrd="0" presId="urn:microsoft.com/office/officeart/2011/layout/HexagonRadial"/>
    <dgm:cxn modelId="{033C7325-2AC3-407E-B98B-C4183DB4998F}" srcId="{AF4CD3DE-EB5E-4ADC-B6BF-D5A5AEE44C7F}" destId="{CBBAF318-B9C2-4CE3-BA10-A0B162C0DDF8}" srcOrd="4" destOrd="0" parTransId="{C95D2852-4051-4018-A36B-6344CEE03791}" sibTransId="{CB911E71-6282-4B2C-8ABA-3A57B4888FDF}"/>
    <dgm:cxn modelId="{E772F7C2-69EC-43D4-BF91-A88C3D84B481}" srcId="{AF4CD3DE-EB5E-4ADC-B6BF-D5A5AEE44C7F}" destId="{44E31DF8-223E-455E-85BF-457ED673CA1B}" srcOrd="0" destOrd="0" parTransId="{9EB5B4F5-FF3C-4C99-BB77-9B0156CA90AE}" sibTransId="{61E1A02F-D0FF-4147-B1B5-283DD4760F99}"/>
    <dgm:cxn modelId="{AF617333-501A-4D91-8D01-9ACF0D4961F5}" srcId="{AF4CD3DE-EB5E-4ADC-B6BF-D5A5AEE44C7F}" destId="{30B0E1E7-BB7E-499E-914C-D4E37866B8D2}" srcOrd="5" destOrd="0" parTransId="{F843FFA8-2018-400A-AB19-027DE63EB68C}" sibTransId="{8AE07AE7-65B8-4DBC-B8D0-CDA67A34CA1A}"/>
    <dgm:cxn modelId="{8B1ED3F2-AD60-47BD-98BC-51967A3014B8}" srcId="{AF4CD3DE-EB5E-4ADC-B6BF-D5A5AEE44C7F}" destId="{C47037C8-90B5-4DB5-94BC-0DC87B03BB6C}" srcOrd="3" destOrd="0" parTransId="{0C70A041-1F26-41A7-9220-4B70B81099DD}" sibTransId="{0B90D313-4A05-4606-ADF3-D37FF199B88D}"/>
    <dgm:cxn modelId="{F3151EA9-E225-4ED7-9414-EA4D8986560F}" type="presOf" srcId="{C47037C8-90B5-4DB5-94BC-0DC87B03BB6C}" destId="{20AE5BCB-1C80-4BC4-B1E9-8DC3E9ED5C6D}" srcOrd="0" destOrd="0" presId="urn:microsoft.com/office/officeart/2011/layout/HexagonRadial"/>
    <dgm:cxn modelId="{6055DF12-104C-426E-85ED-A9AED8A834A1}" type="presOf" srcId="{CBBAF318-B9C2-4CE3-BA10-A0B162C0DDF8}" destId="{A935AE71-D031-45E9-9BA6-5165213065F6}" srcOrd="0" destOrd="0" presId="urn:microsoft.com/office/officeart/2011/layout/HexagonRadial"/>
    <dgm:cxn modelId="{52B0505E-7A1B-4D73-A85B-8EF5DFAA8FFF}" type="presParOf" srcId="{8C313AA8-4994-4276-A463-F2DFD01553EB}" destId="{07B178D1-FF1C-4AA5-9FBB-90F4620891F3}" srcOrd="0" destOrd="0" presId="urn:microsoft.com/office/officeart/2011/layout/HexagonRadial"/>
    <dgm:cxn modelId="{8224A421-BD59-44AE-9917-0111317C6DEB}" type="presParOf" srcId="{8C313AA8-4994-4276-A463-F2DFD01553EB}" destId="{B8282DC2-BB81-443D-860B-14A864C56D7C}" srcOrd="1" destOrd="0" presId="urn:microsoft.com/office/officeart/2011/layout/HexagonRadial"/>
    <dgm:cxn modelId="{110EEE7D-6A26-4F27-82F2-A5C2BB146B18}" type="presParOf" srcId="{B8282DC2-BB81-443D-860B-14A864C56D7C}" destId="{0184D556-3D79-4B1F-A0F4-601B4F0DFD73}" srcOrd="0" destOrd="0" presId="urn:microsoft.com/office/officeart/2011/layout/HexagonRadial"/>
    <dgm:cxn modelId="{55B41F65-82E7-4179-98E8-52D5E6F3DEE4}" type="presParOf" srcId="{8C313AA8-4994-4276-A463-F2DFD01553EB}" destId="{8BCF5576-794B-44AA-80B3-CAE969FA56B0}" srcOrd="2" destOrd="0" presId="urn:microsoft.com/office/officeart/2011/layout/HexagonRadial"/>
    <dgm:cxn modelId="{D5F0DCDF-0194-4EEF-8ECD-60DCCE6B444E}" type="presParOf" srcId="{8C313AA8-4994-4276-A463-F2DFD01553EB}" destId="{E8367777-9912-40E2-B232-4BDBBF83FE92}" srcOrd="3" destOrd="0" presId="urn:microsoft.com/office/officeart/2011/layout/HexagonRadial"/>
    <dgm:cxn modelId="{AE783AD1-7FC5-41D2-BEE7-83A0EB94628E}" type="presParOf" srcId="{E8367777-9912-40E2-B232-4BDBBF83FE92}" destId="{9469347E-DC0D-4155-A756-7D26AF0D24CD}" srcOrd="0" destOrd="0" presId="urn:microsoft.com/office/officeart/2011/layout/HexagonRadial"/>
    <dgm:cxn modelId="{E252EC7E-2403-4458-A905-0EA45D31C35A}" type="presParOf" srcId="{8C313AA8-4994-4276-A463-F2DFD01553EB}" destId="{731CD7B4-0CA8-49B0-B3C2-5F23B09D3366}" srcOrd="4" destOrd="0" presId="urn:microsoft.com/office/officeart/2011/layout/HexagonRadial"/>
    <dgm:cxn modelId="{6B099A94-FF7F-4A3D-A33F-F58B87216A6D}" type="presParOf" srcId="{8C313AA8-4994-4276-A463-F2DFD01553EB}" destId="{A466E037-C394-4845-B30C-BFEBA9264EF4}" srcOrd="5" destOrd="0" presId="urn:microsoft.com/office/officeart/2011/layout/HexagonRadial"/>
    <dgm:cxn modelId="{A71D0314-8F7E-4B3C-9795-FA034589FFF3}" type="presParOf" srcId="{A466E037-C394-4845-B30C-BFEBA9264EF4}" destId="{73F514EE-775B-455D-B7F2-C3D63BAC2575}" srcOrd="0" destOrd="0" presId="urn:microsoft.com/office/officeart/2011/layout/HexagonRadial"/>
    <dgm:cxn modelId="{4C361349-D92F-401E-90BC-A93B1337263E}" type="presParOf" srcId="{8C313AA8-4994-4276-A463-F2DFD01553EB}" destId="{5E8C6D88-B97B-466A-80DF-F6C03FE4BB16}" srcOrd="6" destOrd="0" presId="urn:microsoft.com/office/officeart/2011/layout/HexagonRadial"/>
    <dgm:cxn modelId="{F4E43E5D-0F8C-4DE2-BB86-DBB527B0F0FD}" type="presParOf" srcId="{8C313AA8-4994-4276-A463-F2DFD01553EB}" destId="{52BC7CB8-A3EA-45CE-A23B-E45C8B61738F}" srcOrd="7" destOrd="0" presId="urn:microsoft.com/office/officeart/2011/layout/HexagonRadial"/>
    <dgm:cxn modelId="{F0E2D688-9067-401E-9CE0-CE534042D991}" type="presParOf" srcId="{52BC7CB8-A3EA-45CE-A23B-E45C8B61738F}" destId="{C05406EE-C54F-498C-800B-8BC0F531EF62}" srcOrd="0" destOrd="0" presId="urn:microsoft.com/office/officeart/2011/layout/HexagonRadial"/>
    <dgm:cxn modelId="{12A8F80A-ADF7-4EB4-93FE-F42B731AE101}" type="presParOf" srcId="{8C313AA8-4994-4276-A463-F2DFD01553EB}" destId="{20AE5BCB-1C80-4BC4-B1E9-8DC3E9ED5C6D}" srcOrd="8" destOrd="0" presId="urn:microsoft.com/office/officeart/2011/layout/HexagonRadial"/>
    <dgm:cxn modelId="{5AE73950-B6CF-4EEA-911A-F18A0B9CF8B2}" type="presParOf" srcId="{8C313AA8-4994-4276-A463-F2DFD01553EB}" destId="{0B726FE9-8A1F-49B2-A2A5-2834B39008BA}" srcOrd="9" destOrd="0" presId="urn:microsoft.com/office/officeart/2011/layout/HexagonRadial"/>
    <dgm:cxn modelId="{70F3DCAF-49F5-4595-A615-D28E0AFAB26C}" type="presParOf" srcId="{0B726FE9-8A1F-49B2-A2A5-2834B39008BA}" destId="{F3762400-A5BB-4ECC-B8B2-AF3DE4B50600}" srcOrd="0" destOrd="0" presId="urn:microsoft.com/office/officeart/2011/layout/HexagonRadial"/>
    <dgm:cxn modelId="{206562C1-7AB8-432F-A597-EEE98FC73973}" type="presParOf" srcId="{8C313AA8-4994-4276-A463-F2DFD01553EB}" destId="{A935AE71-D031-45E9-9BA6-5165213065F6}" srcOrd="10" destOrd="0" presId="urn:microsoft.com/office/officeart/2011/layout/HexagonRadial"/>
    <dgm:cxn modelId="{0D96724D-8784-414B-8B4E-C194926F8137}" type="presParOf" srcId="{8C313AA8-4994-4276-A463-F2DFD01553EB}" destId="{1AB2CEF1-83F4-4CD0-B053-2A1F9ECA0AB6}" srcOrd="11" destOrd="0" presId="urn:microsoft.com/office/officeart/2011/layout/HexagonRadial"/>
    <dgm:cxn modelId="{F752CCB2-D9D9-4DD9-AF25-B23F1B326011}" type="presParOf" srcId="{1AB2CEF1-83F4-4CD0-B053-2A1F9ECA0AB6}" destId="{EED39EEC-711A-4FDB-BCC0-AE2284D191AD}" srcOrd="0" destOrd="0" presId="urn:microsoft.com/office/officeart/2011/layout/HexagonRadial"/>
    <dgm:cxn modelId="{AB12BBFA-1990-4CEF-B1CC-FF4A30BA0978}" type="presParOf" srcId="{8C313AA8-4994-4276-A463-F2DFD01553EB}" destId="{DB667810-499B-49CA-A92E-741B175CCE23}"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1E0099-6A67-4D3D-AD6E-220272BDFC9F}"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AF4CD3DE-EB5E-4ADC-B6BF-D5A5AEE44C7F}">
      <dgm:prSet phldrT="[Text]"/>
      <dgm:spPr/>
      <dgm:t>
        <a:bodyPr/>
        <a:lstStyle/>
        <a:p>
          <a:pPr algn="ctr"/>
          <a:r>
            <a:rPr lang="en-US" dirty="0" smtClean="0"/>
            <a:t>Improved Outcomes for Young People </a:t>
          </a:r>
          <a:endParaRPr lang="en-US" dirty="0"/>
        </a:p>
      </dgm:t>
    </dgm:pt>
    <dgm:pt modelId="{DCAA6523-0693-4629-AEBA-B908C30700CB}" type="parTrans" cxnId="{60B1374A-7808-46ED-9795-19E6E797D015}">
      <dgm:prSet/>
      <dgm:spPr/>
      <dgm:t>
        <a:bodyPr/>
        <a:lstStyle/>
        <a:p>
          <a:pPr algn="ctr"/>
          <a:endParaRPr lang="en-US"/>
        </a:p>
      </dgm:t>
    </dgm:pt>
    <dgm:pt modelId="{E250C40A-B309-403F-81CB-8D040A22499F}" type="sibTrans" cxnId="{60B1374A-7808-46ED-9795-19E6E797D015}">
      <dgm:prSet/>
      <dgm:spPr/>
      <dgm:t>
        <a:bodyPr/>
        <a:lstStyle/>
        <a:p>
          <a:pPr algn="ctr"/>
          <a:endParaRPr lang="en-US"/>
        </a:p>
      </dgm:t>
    </dgm:pt>
    <dgm:pt modelId="{44E31DF8-223E-455E-85BF-457ED673CA1B}">
      <dgm:prSet phldrT="[Text]"/>
      <dgm:spPr>
        <a:solidFill>
          <a:srgbClr val="00B0F0"/>
        </a:solidFill>
      </dgm:spPr>
      <dgm:t>
        <a:bodyPr/>
        <a:lstStyle/>
        <a:p>
          <a:pPr algn="ctr"/>
          <a:r>
            <a:rPr lang="en-US" dirty="0" smtClean="0"/>
            <a:t>Participatory</a:t>
          </a:r>
          <a:r>
            <a:rPr lang="en-US" baseline="0" dirty="0" smtClean="0"/>
            <a:t> Budgeting</a:t>
          </a:r>
          <a:endParaRPr lang="en-US" dirty="0"/>
        </a:p>
      </dgm:t>
    </dgm:pt>
    <dgm:pt modelId="{9EB5B4F5-FF3C-4C99-BB77-9B0156CA90AE}" type="parTrans" cxnId="{E772F7C2-69EC-43D4-BF91-A88C3D84B481}">
      <dgm:prSet/>
      <dgm:spPr/>
      <dgm:t>
        <a:bodyPr/>
        <a:lstStyle/>
        <a:p>
          <a:pPr algn="ctr"/>
          <a:endParaRPr lang="en-US"/>
        </a:p>
      </dgm:t>
    </dgm:pt>
    <dgm:pt modelId="{61E1A02F-D0FF-4147-B1B5-283DD4760F99}" type="sibTrans" cxnId="{E772F7C2-69EC-43D4-BF91-A88C3D84B481}">
      <dgm:prSet/>
      <dgm:spPr/>
      <dgm:t>
        <a:bodyPr/>
        <a:lstStyle/>
        <a:p>
          <a:pPr algn="ctr"/>
          <a:endParaRPr lang="en-US"/>
        </a:p>
      </dgm:t>
    </dgm:pt>
    <dgm:pt modelId="{91CE1DE5-FF61-4A09-ABC5-F8E32080A039}">
      <dgm:prSet phldrT="[Text]"/>
      <dgm:spPr>
        <a:solidFill>
          <a:srgbClr val="00B050"/>
        </a:solidFill>
      </dgm:spPr>
      <dgm:t>
        <a:bodyPr/>
        <a:lstStyle/>
        <a:p>
          <a:pPr algn="ctr"/>
          <a:r>
            <a:rPr lang="en-US" dirty="0" smtClean="0"/>
            <a:t>Pupil Leadership</a:t>
          </a:r>
          <a:endParaRPr lang="en-US" dirty="0"/>
        </a:p>
      </dgm:t>
    </dgm:pt>
    <dgm:pt modelId="{8613AED6-4406-4BE1-8C3D-9C1B0D17C6EE}" type="parTrans" cxnId="{2A3F655D-0A97-4EB2-AA49-EAD09BDC18E8}">
      <dgm:prSet/>
      <dgm:spPr/>
      <dgm:t>
        <a:bodyPr/>
        <a:lstStyle/>
        <a:p>
          <a:pPr algn="ctr"/>
          <a:endParaRPr lang="en-US"/>
        </a:p>
      </dgm:t>
    </dgm:pt>
    <dgm:pt modelId="{C03B8F55-E415-4082-94A7-BF61288B9C7F}" type="sibTrans" cxnId="{2A3F655D-0A97-4EB2-AA49-EAD09BDC18E8}">
      <dgm:prSet/>
      <dgm:spPr/>
      <dgm:t>
        <a:bodyPr/>
        <a:lstStyle/>
        <a:p>
          <a:pPr algn="ctr"/>
          <a:endParaRPr lang="en-US"/>
        </a:p>
      </dgm:t>
    </dgm:pt>
    <dgm:pt modelId="{310D6F46-CFAD-4D28-A89D-DBFEF7E82F7A}">
      <dgm:prSet phldrT="[Text]"/>
      <dgm:spPr>
        <a:solidFill>
          <a:srgbClr val="E622C1"/>
        </a:solidFill>
      </dgm:spPr>
      <dgm:t>
        <a:bodyPr/>
        <a:lstStyle/>
        <a:p>
          <a:pPr algn="ctr"/>
          <a:r>
            <a:rPr lang="en-US" dirty="0" smtClean="0"/>
            <a:t>Support</a:t>
          </a:r>
          <a:r>
            <a:rPr lang="en-US" baseline="0" dirty="0" smtClean="0"/>
            <a:t> for Pupils with SCN </a:t>
          </a:r>
          <a:endParaRPr lang="en-US" dirty="0"/>
        </a:p>
      </dgm:t>
    </dgm:pt>
    <dgm:pt modelId="{382146CE-0AA8-4BB6-8C41-762456EB8E25}" type="parTrans" cxnId="{A8A042F5-F95F-4FAB-BF2F-208FD6E99DEC}">
      <dgm:prSet/>
      <dgm:spPr/>
      <dgm:t>
        <a:bodyPr/>
        <a:lstStyle/>
        <a:p>
          <a:pPr algn="ctr"/>
          <a:endParaRPr lang="en-US"/>
        </a:p>
      </dgm:t>
    </dgm:pt>
    <dgm:pt modelId="{22E29052-51E3-4A50-9500-531CE9ECEC2A}" type="sibTrans" cxnId="{A8A042F5-F95F-4FAB-BF2F-208FD6E99DEC}">
      <dgm:prSet/>
      <dgm:spPr/>
      <dgm:t>
        <a:bodyPr/>
        <a:lstStyle/>
        <a:p>
          <a:pPr algn="ctr"/>
          <a:endParaRPr lang="en-US"/>
        </a:p>
      </dgm:t>
    </dgm:pt>
    <dgm:pt modelId="{C47037C8-90B5-4DB5-94BC-0DC87B03BB6C}">
      <dgm:prSet phldrT="[Text]"/>
      <dgm:spPr>
        <a:solidFill>
          <a:srgbClr val="FC1D0C"/>
        </a:solidFill>
      </dgm:spPr>
      <dgm:t>
        <a:bodyPr/>
        <a:lstStyle/>
        <a:p>
          <a:pPr algn="ctr"/>
          <a:r>
            <a:rPr lang="en-US" dirty="0" smtClean="0"/>
            <a:t>Develop</a:t>
          </a:r>
          <a:r>
            <a:rPr lang="en-US" baseline="0" dirty="0" smtClean="0"/>
            <a:t> Wider Achievement</a:t>
          </a:r>
          <a:endParaRPr lang="en-US" dirty="0"/>
        </a:p>
      </dgm:t>
    </dgm:pt>
    <dgm:pt modelId="{0C70A041-1F26-41A7-9220-4B70B81099DD}" type="parTrans" cxnId="{8B1ED3F2-AD60-47BD-98BC-51967A3014B8}">
      <dgm:prSet/>
      <dgm:spPr/>
      <dgm:t>
        <a:bodyPr/>
        <a:lstStyle/>
        <a:p>
          <a:pPr algn="ctr"/>
          <a:endParaRPr lang="en-US"/>
        </a:p>
      </dgm:t>
    </dgm:pt>
    <dgm:pt modelId="{0B90D313-4A05-4606-ADF3-D37FF199B88D}" type="sibTrans" cxnId="{8B1ED3F2-AD60-47BD-98BC-51967A3014B8}">
      <dgm:prSet/>
      <dgm:spPr/>
      <dgm:t>
        <a:bodyPr/>
        <a:lstStyle/>
        <a:p>
          <a:pPr algn="ctr"/>
          <a:endParaRPr lang="en-US"/>
        </a:p>
      </dgm:t>
    </dgm:pt>
    <dgm:pt modelId="{CBBAF318-B9C2-4CE3-BA10-A0B162C0DDF8}">
      <dgm:prSet phldrT="[Text]"/>
      <dgm:spPr>
        <a:solidFill>
          <a:srgbClr val="4A01FF"/>
        </a:solidFill>
      </dgm:spPr>
      <dgm:t>
        <a:bodyPr/>
        <a:lstStyle/>
        <a:p>
          <a:pPr algn="ctr"/>
          <a:r>
            <a:rPr lang="en-US" dirty="0" smtClean="0"/>
            <a:t>Improve Attendance </a:t>
          </a:r>
          <a:endParaRPr lang="en-US" dirty="0"/>
        </a:p>
      </dgm:t>
    </dgm:pt>
    <dgm:pt modelId="{C95D2852-4051-4018-A36B-6344CEE03791}" type="parTrans" cxnId="{033C7325-2AC3-407E-B98B-C4183DB4998F}">
      <dgm:prSet/>
      <dgm:spPr/>
      <dgm:t>
        <a:bodyPr/>
        <a:lstStyle/>
        <a:p>
          <a:pPr algn="ctr"/>
          <a:endParaRPr lang="en-US"/>
        </a:p>
      </dgm:t>
    </dgm:pt>
    <dgm:pt modelId="{CB911E71-6282-4B2C-8ABA-3A57B4888FDF}" type="sibTrans" cxnId="{033C7325-2AC3-407E-B98B-C4183DB4998F}">
      <dgm:prSet/>
      <dgm:spPr/>
      <dgm:t>
        <a:bodyPr/>
        <a:lstStyle/>
        <a:p>
          <a:pPr algn="ctr"/>
          <a:endParaRPr lang="en-US"/>
        </a:p>
      </dgm:t>
    </dgm:pt>
    <dgm:pt modelId="{30B0E1E7-BB7E-499E-914C-D4E37866B8D2}">
      <dgm:prSet phldrT="[Text]"/>
      <dgm:spPr>
        <a:solidFill>
          <a:srgbClr val="CE923A"/>
        </a:solidFill>
      </dgm:spPr>
      <dgm:t>
        <a:bodyPr/>
        <a:lstStyle/>
        <a:p>
          <a:pPr algn="ctr"/>
          <a:r>
            <a:rPr lang="en-US" dirty="0" smtClean="0"/>
            <a:t>Increase Family Engagement</a:t>
          </a:r>
          <a:endParaRPr lang="en-US" dirty="0"/>
        </a:p>
      </dgm:t>
    </dgm:pt>
    <dgm:pt modelId="{F843FFA8-2018-400A-AB19-027DE63EB68C}" type="parTrans" cxnId="{AF617333-501A-4D91-8D01-9ACF0D4961F5}">
      <dgm:prSet/>
      <dgm:spPr/>
      <dgm:t>
        <a:bodyPr/>
        <a:lstStyle/>
        <a:p>
          <a:pPr algn="ctr"/>
          <a:endParaRPr lang="en-US"/>
        </a:p>
      </dgm:t>
    </dgm:pt>
    <dgm:pt modelId="{8AE07AE7-65B8-4DBC-B8D0-CDA67A34CA1A}" type="sibTrans" cxnId="{AF617333-501A-4D91-8D01-9ACF0D4961F5}">
      <dgm:prSet/>
      <dgm:spPr/>
      <dgm:t>
        <a:bodyPr/>
        <a:lstStyle/>
        <a:p>
          <a:pPr algn="ctr"/>
          <a:endParaRPr lang="en-US"/>
        </a:p>
      </dgm:t>
    </dgm:pt>
    <dgm:pt modelId="{8C313AA8-4994-4276-A463-F2DFD01553EB}" type="pres">
      <dgm:prSet presAssocID="{8A1E0099-6A67-4D3D-AD6E-220272BDFC9F}" presName="Name0" presStyleCnt="0">
        <dgm:presLayoutVars>
          <dgm:chMax val="1"/>
          <dgm:chPref val="1"/>
          <dgm:dir/>
          <dgm:animOne val="branch"/>
          <dgm:animLvl val="lvl"/>
        </dgm:presLayoutVars>
      </dgm:prSet>
      <dgm:spPr/>
      <dgm:t>
        <a:bodyPr/>
        <a:lstStyle/>
        <a:p>
          <a:endParaRPr lang="en-US"/>
        </a:p>
      </dgm:t>
    </dgm:pt>
    <dgm:pt modelId="{07B178D1-FF1C-4AA5-9FBB-90F4620891F3}" type="pres">
      <dgm:prSet presAssocID="{AF4CD3DE-EB5E-4ADC-B6BF-D5A5AEE44C7F}" presName="Parent" presStyleLbl="node0" presStyleIdx="0" presStyleCnt="1">
        <dgm:presLayoutVars>
          <dgm:chMax val="6"/>
          <dgm:chPref val="6"/>
        </dgm:presLayoutVars>
      </dgm:prSet>
      <dgm:spPr/>
      <dgm:t>
        <a:bodyPr/>
        <a:lstStyle/>
        <a:p>
          <a:endParaRPr lang="en-US"/>
        </a:p>
      </dgm:t>
    </dgm:pt>
    <dgm:pt modelId="{B8282DC2-BB81-443D-860B-14A864C56D7C}" type="pres">
      <dgm:prSet presAssocID="{44E31DF8-223E-455E-85BF-457ED673CA1B}" presName="Accent1" presStyleCnt="0"/>
      <dgm:spPr/>
    </dgm:pt>
    <dgm:pt modelId="{0184D556-3D79-4B1F-A0F4-601B4F0DFD73}" type="pres">
      <dgm:prSet presAssocID="{44E31DF8-223E-455E-85BF-457ED673CA1B}" presName="Accent" presStyleLbl="bgShp" presStyleIdx="0" presStyleCnt="6"/>
      <dgm:spPr/>
    </dgm:pt>
    <dgm:pt modelId="{8BCF5576-794B-44AA-80B3-CAE969FA56B0}" type="pres">
      <dgm:prSet presAssocID="{44E31DF8-223E-455E-85BF-457ED673CA1B}" presName="Child1" presStyleLbl="node1" presStyleIdx="0" presStyleCnt="6">
        <dgm:presLayoutVars>
          <dgm:chMax val="0"/>
          <dgm:chPref val="0"/>
          <dgm:bulletEnabled val="1"/>
        </dgm:presLayoutVars>
      </dgm:prSet>
      <dgm:spPr/>
      <dgm:t>
        <a:bodyPr/>
        <a:lstStyle/>
        <a:p>
          <a:endParaRPr lang="en-US"/>
        </a:p>
      </dgm:t>
    </dgm:pt>
    <dgm:pt modelId="{E8367777-9912-40E2-B232-4BDBBF83FE92}" type="pres">
      <dgm:prSet presAssocID="{91CE1DE5-FF61-4A09-ABC5-F8E32080A039}" presName="Accent2" presStyleCnt="0"/>
      <dgm:spPr/>
    </dgm:pt>
    <dgm:pt modelId="{9469347E-DC0D-4155-A756-7D26AF0D24CD}" type="pres">
      <dgm:prSet presAssocID="{91CE1DE5-FF61-4A09-ABC5-F8E32080A039}" presName="Accent" presStyleLbl="bgShp" presStyleIdx="1" presStyleCnt="6"/>
      <dgm:spPr/>
    </dgm:pt>
    <dgm:pt modelId="{731CD7B4-0CA8-49B0-B3C2-5F23B09D3366}" type="pres">
      <dgm:prSet presAssocID="{91CE1DE5-FF61-4A09-ABC5-F8E32080A039}" presName="Child2" presStyleLbl="node1" presStyleIdx="1" presStyleCnt="6">
        <dgm:presLayoutVars>
          <dgm:chMax val="0"/>
          <dgm:chPref val="0"/>
          <dgm:bulletEnabled val="1"/>
        </dgm:presLayoutVars>
      </dgm:prSet>
      <dgm:spPr/>
      <dgm:t>
        <a:bodyPr/>
        <a:lstStyle/>
        <a:p>
          <a:endParaRPr lang="en-US"/>
        </a:p>
      </dgm:t>
    </dgm:pt>
    <dgm:pt modelId="{A466E037-C394-4845-B30C-BFEBA9264EF4}" type="pres">
      <dgm:prSet presAssocID="{310D6F46-CFAD-4D28-A89D-DBFEF7E82F7A}" presName="Accent3" presStyleCnt="0"/>
      <dgm:spPr/>
    </dgm:pt>
    <dgm:pt modelId="{73F514EE-775B-455D-B7F2-C3D63BAC2575}" type="pres">
      <dgm:prSet presAssocID="{310D6F46-CFAD-4D28-A89D-DBFEF7E82F7A}" presName="Accent" presStyleLbl="bgShp" presStyleIdx="2" presStyleCnt="6"/>
      <dgm:spPr/>
    </dgm:pt>
    <dgm:pt modelId="{5E8C6D88-B97B-466A-80DF-F6C03FE4BB16}" type="pres">
      <dgm:prSet presAssocID="{310D6F46-CFAD-4D28-A89D-DBFEF7E82F7A}" presName="Child3" presStyleLbl="node1" presStyleIdx="2" presStyleCnt="6">
        <dgm:presLayoutVars>
          <dgm:chMax val="0"/>
          <dgm:chPref val="0"/>
          <dgm:bulletEnabled val="1"/>
        </dgm:presLayoutVars>
      </dgm:prSet>
      <dgm:spPr/>
      <dgm:t>
        <a:bodyPr/>
        <a:lstStyle/>
        <a:p>
          <a:endParaRPr lang="en-US"/>
        </a:p>
      </dgm:t>
    </dgm:pt>
    <dgm:pt modelId="{52BC7CB8-A3EA-45CE-A23B-E45C8B61738F}" type="pres">
      <dgm:prSet presAssocID="{C47037C8-90B5-4DB5-94BC-0DC87B03BB6C}" presName="Accent4" presStyleCnt="0"/>
      <dgm:spPr/>
    </dgm:pt>
    <dgm:pt modelId="{C05406EE-C54F-498C-800B-8BC0F531EF62}" type="pres">
      <dgm:prSet presAssocID="{C47037C8-90B5-4DB5-94BC-0DC87B03BB6C}" presName="Accent" presStyleLbl="bgShp" presStyleIdx="3" presStyleCnt="6"/>
      <dgm:spPr/>
    </dgm:pt>
    <dgm:pt modelId="{20AE5BCB-1C80-4BC4-B1E9-8DC3E9ED5C6D}" type="pres">
      <dgm:prSet presAssocID="{C47037C8-90B5-4DB5-94BC-0DC87B03BB6C}" presName="Child4" presStyleLbl="node1" presStyleIdx="3" presStyleCnt="6">
        <dgm:presLayoutVars>
          <dgm:chMax val="0"/>
          <dgm:chPref val="0"/>
          <dgm:bulletEnabled val="1"/>
        </dgm:presLayoutVars>
      </dgm:prSet>
      <dgm:spPr/>
      <dgm:t>
        <a:bodyPr/>
        <a:lstStyle/>
        <a:p>
          <a:endParaRPr lang="en-US"/>
        </a:p>
      </dgm:t>
    </dgm:pt>
    <dgm:pt modelId="{0B726FE9-8A1F-49B2-A2A5-2834B39008BA}" type="pres">
      <dgm:prSet presAssocID="{CBBAF318-B9C2-4CE3-BA10-A0B162C0DDF8}" presName="Accent5" presStyleCnt="0"/>
      <dgm:spPr/>
    </dgm:pt>
    <dgm:pt modelId="{F3762400-A5BB-4ECC-B8B2-AF3DE4B50600}" type="pres">
      <dgm:prSet presAssocID="{CBBAF318-B9C2-4CE3-BA10-A0B162C0DDF8}" presName="Accent" presStyleLbl="bgShp" presStyleIdx="4" presStyleCnt="6"/>
      <dgm:spPr/>
    </dgm:pt>
    <dgm:pt modelId="{A935AE71-D031-45E9-9BA6-5165213065F6}" type="pres">
      <dgm:prSet presAssocID="{CBBAF318-B9C2-4CE3-BA10-A0B162C0DDF8}" presName="Child5" presStyleLbl="node1" presStyleIdx="4" presStyleCnt="6">
        <dgm:presLayoutVars>
          <dgm:chMax val="0"/>
          <dgm:chPref val="0"/>
          <dgm:bulletEnabled val="1"/>
        </dgm:presLayoutVars>
      </dgm:prSet>
      <dgm:spPr/>
      <dgm:t>
        <a:bodyPr/>
        <a:lstStyle/>
        <a:p>
          <a:endParaRPr lang="en-US"/>
        </a:p>
      </dgm:t>
    </dgm:pt>
    <dgm:pt modelId="{1AB2CEF1-83F4-4CD0-B053-2A1F9ECA0AB6}" type="pres">
      <dgm:prSet presAssocID="{30B0E1E7-BB7E-499E-914C-D4E37866B8D2}" presName="Accent6" presStyleCnt="0"/>
      <dgm:spPr/>
    </dgm:pt>
    <dgm:pt modelId="{EED39EEC-711A-4FDB-BCC0-AE2284D191AD}" type="pres">
      <dgm:prSet presAssocID="{30B0E1E7-BB7E-499E-914C-D4E37866B8D2}" presName="Accent" presStyleLbl="bgShp" presStyleIdx="5" presStyleCnt="6"/>
      <dgm:spPr/>
    </dgm:pt>
    <dgm:pt modelId="{DB667810-499B-49CA-A92E-741B175CCE23}" type="pres">
      <dgm:prSet presAssocID="{30B0E1E7-BB7E-499E-914C-D4E37866B8D2}" presName="Child6" presStyleLbl="node1" presStyleIdx="5" presStyleCnt="6">
        <dgm:presLayoutVars>
          <dgm:chMax val="0"/>
          <dgm:chPref val="0"/>
          <dgm:bulletEnabled val="1"/>
        </dgm:presLayoutVars>
      </dgm:prSet>
      <dgm:spPr/>
      <dgm:t>
        <a:bodyPr/>
        <a:lstStyle/>
        <a:p>
          <a:endParaRPr lang="en-US"/>
        </a:p>
      </dgm:t>
    </dgm:pt>
  </dgm:ptLst>
  <dgm:cxnLst>
    <dgm:cxn modelId="{E16F6914-D637-4915-8C6F-DC157FB4E1BA}" type="presOf" srcId="{8A1E0099-6A67-4D3D-AD6E-220272BDFC9F}" destId="{8C313AA8-4994-4276-A463-F2DFD01553EB}" srcOrd="0" destOrd="0" presId="urn:microsoft.com/office/officeart/2011/layout/HexagonRadial"/>
    <dgm:cxn modelId="{6055DF12-104C-426E-85ED-A9AED8A834A1}" type="presOf" srcId="{CBBAF318-B9C2-4CE3-BA10-A0B162C0DDF8}" destId="{A935AE71-D031-45E9-9BA6-5165213065F6}" srcOrd="0" destOrd="0" presId="urn:microsoft.com/office/officeart/2011/layout/HexagonRadial"/>
    <dgm:cxn modelId="{FDEFCDC2-9844-4B12-8C87-B07918335F22}" type="presOf" srcId="{44E31DF8-223E-455E-85BF-457ED673CA1B}" destId="{8BCF5576-794B-44AA-80B3-CAE969FA56B0}" srcOrd="0" destOrd="0" presId="urn:microsoft.com/office/officeart/2011/layout/HexagonRadial"/>
    <dgm:cxn modelId="{E6F4FF34-AA3D-485B-870F-950E669C946C}" type="presOf" srcId="{30B0E1E7-BB7E-499E-914C-D4E37866B8D2}" destId="{DB667810-499B-49CA-A92E-741B175CCE23}" srcOrd="0" destOrd="0" presId="urn:microsoft.com/office/officeart/2011/layout/HexagonRadial"/>
    <dgm:cxn modelId="{A8A042F5-F95F-4FAB-BF2F-208FD6E99DEC}" srcId="{AF4CD3DE-EB5E-4ADC-B6BF-D5A5AEE44C7F}" destId="{310D6F46-CFAD-4D28-A89D-DBFEF7E82F7A}" srcOrd="2" destOrd="0" parTransId="{382146CE-0AA8-4BB6-8C41-762456EB8E25}" sibTransId="{22E29052-51E3-4A50-9500-531CE9ECEC2A}"/>
    <dgm:cxn modelId="{F3151EA9-E225-4ED7-9414-EA4D8986560F}" type="presOf" srcId="{C47037C8-90B5-4DB5-94BC-0DC87B03BB6C}" destId="{20AE5BCB-1C80-4BC4-B1E9-8DC3E9ED5C6D}" srcOrd="0" destOrd="0" presId="urn:microsoft.com/office/officeart/2011/layout/HexagonRadial"/>
    <dgm:cxn modelId="{AF617333-501A-4D91-8D01-9ACF0D4961F5}" srcId="{AF4CD3DE-EB5E-4ADC-B6BF-D5A5AEE44C7F}" destId="{30B0E1E7-BB7E-499E-914C-D4E37866B8D2}" srcOrd="5" destOrd="0" parTransId="{F843FFA8-2018-400A-AB19-027DE63EB68C}" sibTransId="{8AE07AE7-65B8-4DBC-B8D0-CDA67A34CA1A}"/>
    <dgm:cxn modelId="{85AFED4D-27C8-4E86-8E97-C19A66436BEC}" type="presOf" srcId="{310D6F46-CFAD-4D28-A89D-DBFEF7E82F7A}" destId="{5E8C6D88-B97B-466A-80DF-F6C03FE4BB16}" srcOrd="0" destOrd="0" presId="urn:microsoft.com/office/officeart/2011/layout/HexagonRadial"/>
    <dgm:cxn modelId="{2A3F655D-0A97-4EB2-AA49-EAD09BDC18E8}" srcId="{AF4CD3DE-EB5E-4ADC-B6BF-D5A5AEE44C7F}" destId="{91CE1DE5-FF61-4A09-ABC5-F8E32080A039}" srcOrd="1" destOrd="0" parTransId="{8613AED6-4406-4BE1-8C3D-9C1B0D17C6EE}" sibTransId="{C03B8F55-E415-4082-94A7-BF61288B9C7F}"/>
    <dgm:cxn modelId="{033C7325-2AC3-407E-B98B-C4183DB4998F}" srcId="{AF4CD3DE-EB5E-4ADC-B6BF-D5A5AEE44C7F}" destId="{CBBAF318-B9C2-4CE3-BA10-A0B162C0DDF8}" srcOrd="4" destOrd="0" parTransId="{C95D2852-4051-4018-A36B-6344CEE03791}" sibTransId="{CB911E71-6282-4B2C-8ABA-3A57B4888FDF}"/>
    <dgm:cxn modelId="{E772F7C2-69EC-43D4-BF91-A88C3D84B481}" srcId="{AF4CD3DE-EB5E-4ADC-B6BF-D5A5AEE44C7F}" destId="{44E31DF8-223E-455E-85BF-457ED673CA1B}" srcOrd="0" destOrd="0" parTransId="{9EB5B4F5-FF3C-4C99-BB77-9B0156CA90AE}" sibTransId="{61E1A02F-D0FF-4147-B1B5-283DD4760F99}"/>
    <dgm:cxn modelId="{8B1ED3F2-AD60-47BD-98BC-51967A3014B8}" srcId="{AF4CD3DE-EB5E-4ADC-B6BF-D5A5AEE44C7F}" destId="{C47037C8-90B5-4DB5-94BC-0DC87B03BB6C}" srcOrd="3" destOrd="0" parTransId="{0C70A041-1F26-41A7-9220-4B70B81099DD}" sibTransId="{0B90D313-4A05-4606-ADF3-D37FF199B88D}"/>
    <dgm:cxn modelId="{60B1374A-7808-46ED-9795-19E6E797D015}" srcId="{8A1E0099-6A67-4D3D-AD6E-220272BDFC9F}" destId="{AF4CD3DE-EB5E-4ADC-B6BF-D5A5AEE44C7F}" srcOrd="0" destOrd="0" parTransId="{DCAA6523-0693-4629-AEBA-B908C30700CB}" sibTransId="{E250C40A-B309-403F-81CB-8D040A22499F}"/>
    <dgm:cxn modelId="{8F19BE52-3894-468D-8ABC-048261EDB341}" type="presOf" srcId="{AF4CD3DE-EB5E-4ADC-B6BF-D5A5AEE44C7F}" destId="{07B178D1-FF1C-4AA5-9FBB-90F4620891F3}" srcOrd="0" destOrd="0" presId="urn:microsoft.com/office/officeart/2011/layout/HexagonRadial"/>
    <dgm:cxn modelId="{E6322EB4-C15B-4E0C-A674-16A32D4076D6}" type="presOf" srcId="{91CE1DE5-FF61-4A09-ABC5-F8E32080A039}" destId="{731CD7B4-0CA8-49B0-B3C2-5F23B09D3366}" srcOrd="0" destOrd="0" presId="urn:microsoft.com/office/officeart/2011/layout/HexagonRadial"/>
    <dgm:cxn modelId="{52B0505E-7A1B-4D73-A85B-8EF5DFAA8FFF}" type="presParOf" srcId="{8C313AA8-4994-4276-A463-F2DFD01553EB}" destId="{07B178D1-FF1C-4AA5-9FBB-90F4620891F3}" srcOrd="0" destOrd="0" presId="urn:microsoft.com/office/officeart/2011/layout/HexagonRadial"/>
    <dgm:cxn modelId="{8224A421-BD59-44AE-9917-0111317C6DEB}" type="presParOf" srcId="{8C313AA8-4994-4276-A463-F2DFD01553EB}" destId="{B8282DC2-BB81-443D-860B-14A864C56D7C}" srcOrd="1" destOrd="0" presId="urn:microsoft.com/office/officeart/2011/layout/HexagonRadial"/>
    <dgm:cxn modelId="{110EEE7D-6A26-4F27-82F2-A5C2BB146B18}" type="presParOf" srcId="{B8282DC2-BB81-443D-860B-14A864C56D7C}" destId="{0184D556-3D79-4B1F-A0F4-601B4F0DFD73}" srcOrd="0" destOrd="0" presId="urn:microsoft.com/office/officeart/2011/layout/HexagonRadial"/>
    <dgm:cxn modelId="{55B41F65-82E7-4179-98E8-52D5E6F3DEE4}" type="presParOf" srcId="{8C313AA8-4994-4276-A463-F2DFD01553EB}" destId="{8BCF5576-794B-44AA-80B3-CAE969FA56B0}" srcOrd="2" destOrd="0" presId="urn:microsoft.com/office/officeart/2011/layout/HexagonRadial"/>
    <dgm:cxn modelId="{D5F0DCDF-0194-4EEF-8ECD-60DCCE6B444E}" type="presParOf" srcId="{8C313AA8-4994-4276-A463-F2DFD01553EB}" destId="{E8367777-9912-40E2-B232-4BDBBF83FE92}" srcOrd="3" destOrd="0" presId="urn:microsoft.com/office/officeart/2011/layout/HexagonRadial"/>
    <dgm:cxn modelId="{AE783AD1-7FC5-41D2-BEE7-83A0EB94628E}" type="presParOf" srcId="{E8367777-9912-40E2-B232-4BDBBF83FE92}" destId="{9469347E-DC0D-4155-A756-7D26AF0D24CD}" srcOrd="0" destOrd="0" presId="urn:microsoft.com/office/officeart/2011/layout/HexagonRadial"/>
    <dgm:cxn modelId="{E252EC7E-2403-4458-A905-0EA45D31C35A}" type="presParOf" srcId="{8C313AA8-4994-4276-A463-F2DFD01553EB}" destId="{731CD7B4-0CA8-49B0-B3C2-5F23B09D3366}" srcOrd="4" destOrd="0" presId="urn:microsoft.com/office/officeart/2011/layout/HexagonRadial"/>
    <dgm:cxn modelId="{6B099A94-FF7F-4A3D-A33F-F58B87216A6D}" type="presParOf" srcId="{8C313AA8-4994-4276-A463-F2DFD01553EB}" destId="{A466E037-C394-4845-B30C-BFEBA9264EF4}" srcOrd="5" destOrd="0" presId="urn:microsoft.com/office/officeart/2011/layout/HexagonRadial"/>
    <dgm:cxn modelId="{A71D0314-8F7E-4B3C-9795-FA034589FFF3}" type="presParOf" srcId="{A466E037-C394-4845-B30C-BFEBA9264EF4}" destId="{73F514EE-775B-455D-B7F2-C3D63BAC2575}" srcOrd="0" destOrd="0" presId="urn:microsoft.com/office/officeart/2011/layout/HexagonRadial"/>
    <dgm:cxn modelId="{4C361349-D92F-401E-90BC-A93B1337263E}" type="presParOf" srcId="{8C313AA8-4994-4276-A463-F2DFD01553EB}" destId="{5E8C6D88-B97B-466A-80DF-F6C03FE4BB16}" srcOrd="6" destOrd="0" presId="urn:microsoft.com/office/officeart/2011/layout/HexagonRadial"/>
    <dgm:cxn modelId="{F4E43E5D-0F8C-4DE2-BB86-DBB527B0F0FD}" type="presParOf" srcId="{8C313AA8-4994-4276-A463-F2DFD01553EB}" destId="{52BC7CB8-A3EA-45CE-A23B-E45C8B61738F}" srcOrd="7" destOrd="0" presId="urn:microsoft.com/office/officeart/2011/layout/HexagonRadial"/>
    <dgm:cxn modelId="{F0E2D688-9067-401E-9CE0-CE534042D991}" type="presParOf" srcId="{52BC7CB8-A3EA-45CE-A23B-E45C8B61738F}" destId="{C05406EE-C54F-498C-800B-8BC0F531EF62}" srcOrd="0" destOrd="0" presId="urn:microsoft.com/office/officeart/2011/layout/HexagonRadial"/>
    <dgm:cxn modelId="{12A8F80A-ADF7-4EB4-93FE-F42B731AE101}" type="presParOf" srcId="{8C313AA8-4994-4276-A463-F2DFD01553EB}" destId="{20AE5BCB-1C80-4BC4-B1E9-8DC3E9ED5C6D}" srcOrd="8" destOrd="0" presId="urn:microsoft.com/office/officeart/2011/layout/HexagonRadial"/>
    <dgm:cxn modelId="{5AE73950-B6CF-4EEA-911A-F18A0B9CF8B2}" type="presParOf" srcId="{8C313AA8-4994-4276-A463-F2DFD01553EB}" destId="{0B726FE9-8A1F-49B2-A2A5-2834B39008BA}" srcOrd="9" destOrd="0" presId="urn:microsoft.com/office/officeart/2011/layout/HexagonRadial"/>
    <dgm:cxn modelId="{70F3DCAF-49F5-4595-A615-D28E0AFAB26C}" type="presParOf" srcId="{0B726FE9-8A1F-49B2-A2A5-2834B39008BA}" destId="{F3762400-A5BB-4ECC-B8B2-AF3DE4B50600}" srcOrd="0" destOrd="0" presId="urn:microsoft.com/office/officeart/2011/layout/HexagonRadial"/>
    <dgm:cxn modelId="{206562C1-7AB8-432F-A597-EEE98FC73973}" type="presParOf" srcId="{8C313AA8-4994-4276-A463-F2DFD01553EB}" destId="{A935AE71-D031-45E9-9BA6-5165213065F6}" srcOrd="10" destOrd="0" presId="urn:microsoft.com/office/officeart/2011/layout/HexagonRadial"/>
    <dgm:cxn modelId="{0D96724D-8784-414B-8B4E-C194926F8137}" type="presParOf" srcId="{8C313AA8-4994-4276-A463-F2DFD01553EB}" destId="{1AB2CEF1-83F4-4CD0-B053-2A1F9ECA0AB6}" srcOrd="11" destOrd="0" presId="urn:microsoft.com/office/officeart/2011/layout/HexagonRadial"/>
    <dgm:cxn modelId="{F752CCB2-D9D9-4DD9-AF25-B23F1B326011}" type="presParOf" srcId="{1AB2CEF1-83F4-4CD0-B053-2A1F9ECA0AB6}" destId="{EED39EEC-711A-4FDB-BCC0-AE2284D191AD}" srcOrd="0" destOrd="0" presId="urn:microsoft.com/office/officeart/2011/layout/HexagonRadial"/>
    <dgm:cxn modelId="{AB12BBFA-1990-4CEF-B1CC-FF4A30BA0978}" type="presParOf" srcId="{8C313AA8-4994-4276-A463-F2DFD01553EB}" destId="{DB667810-499B-49CA-A92E-741B175CCE23}"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78D1-FF1C-4AA5-9FBB-90F4620891F3}">
      <dsp:nvSpPr>
        <dsp:cNvPr id="0" name=""/>
        <dsp:cNvSpPr/>
      </dsp:nvSpPr>
      <dsp:spPr>
        <a:xfrm>
          <a:off x="2812559" y="1705958"/>
          <a:ext cx="2168346" cy="18757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Improved Outcomes for Young People </a:t>
          </a:r>
          <a:endParaRPr lang="en-US" sz="1600" kern="1200" dirty="0"/>
        </a:p>
      </dsp:txBody>
      <dsp:txXfrm>
        <a:off x="3171884" y="2016789"/>
        <a:ext cx="1449696" cy="1254045"/>
      </dsp:txXfrm>
    </dsp:sp>
    <dsp:sp modelId="{9469347E-DC0D-4155-A756-7D26AF0D24CD}">
      <dsp:nvSpPr>
        <dsp:cNvPr id="0" name=""/>
        <dsp:cNvSpPr/>
      </dsp:nvSpPr>
      <dsp:spPr>
        <a:xfrm>
          <a:off x="4170361" y="808558"/>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F5576-794B-44AA-80B3-CAE969FA56B0}">
      <dsp:nvSpPr>
        <dsp:cNvPr id="0" name=""/>
        <dsp:cNvSpPr/>
      </dsp:nvSpPr>
      <dsp:spPr>
        <a:xfrm>
          <a:off x="3012295" y="0"/>
          <a:ext cx="1776944" cy="1537266"/>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Raising Attainment and Closing the Gap</a:t>
          </a:r>
          <a:endParaRPr lang="en-US" sz="1600" kern="1200" dirty="0"/>
        </a:p>
      </dsp:txBody>
      <dsp:txXfrm>
        <a:off x="3306773" y="254758"/>
        <a:ext cx="1187988" cy="1027750"/>
      </dsp:txXfrm>
    </dsp:sp>
    <dsp:sp modelId="{73F514EE-775B-455D-B7F2-C3D63BAC2575}">
      <dsp:nvSpPr>
        <dsp:cNvPr id="0" name=""/>
        <dsp:cNvSpPr/>
      </dsp:nvSpPr>
      <dsp:spPr>
        <a:xfrm>
          <a:off x="5125160" y="2126366"/>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CD7B4-0CA8-49B0-B3C2-5F23B09D3366}">
      <dsp:nvSpPr>
        <dsp:cNvPr id="0" name=""/>
        <dsp:cNvSpPr/>
      </dsp:nvSpPr>
      <dsp:spPr>
        <a:xfrm>
          <a:off x="4641960" y="945521"/>
          <a:ext cx="1776944" cy="1537266"/>
        </a:xfrm>
        <a:prstGeom prst="hexagon">
          <a:avLst>
            <a:gd name="adj" fmla="val 2857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Literacy and Numeracy Intervention</a:t>
          </a:r>
          <a:endParaRPr lang="en-US" sz="1600" kern="1200" dirty="0"/>
        </a:p>
      </dsp:txBody>
      <dsp:txXfrm>
        <a:off x="4936438" y="1200279"/>
        <a:ext cx="1187988" cy="1027750"/>
      </dsp:txXfrm>
    </dsp:sp>
    <dsp:sp modelId="{C05406EE-C54F-498C-800B-8BC0F531EF62}">
      <dsp:nvSpPr>
        <dsp:cNvPr id="0" name=""/>
        <dsp:cNvSpPr/>
      </dsp:nvSpPr>
      <dsp:spPr>
        <a:xfrm>
          <a:off x="4461895" y="3613923"/>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C6D88-B97B-466A-80DF-F6C03FE4BB16}">
      <dsp:nvSpPr>
        <dsp:cNvPr id="0" name=""/>
        <dsp:cNvSpPr/>
      </dsp:nvSpPr>
      <dsp:spPr>
        <a:xfrm>
          <a:off x="4641960" y="2804307"/>
          <a:ext cx="1776944" cy="1537266"/>
        </a:xfrm>
        <a:prstGeom prst="hexagon">
          <a:avLst>
            <a:gd name="adj" fmla="val 28570"/>
            <a:gd name="vf" fmla="val 115470"/>
          </a:avLst>
        </a:prstGeom>
        <a:solidFill>
          <a:srgbClr val="E622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Improving Pedagogy and Skills</a:t>
          </a:r>
          <a:endParaRPr lang="en-US" sz="1600" kern="1200" dirty="0"/>
        </a:p>
      </dsp:txBody>
      <dsp:txXfrm>
        <a:off x="4936438" y="3059065"/>
        <a:ext cx="1187988" cy="1027750"/>
      </dsp:txXfrm>
    </dsp:sp>
    <dsp:sp modelId="{F3762400-A5BB-4ECC-B8B2-AF3DE4B50600}">
      <dsp:nvSpPr>
        <dsp:cNvPr id="0" name=""/>
        <dsp:cNvSpPr/>
      </dsp:nvSpPr>
      <dsp:spPr>
        <a:xfrm>
          <a:off x="2816594" y="3768337"/>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E5BCB-1C80-4BC4-B1E9-8DC3E9ED5C6D}">
      <dsp:nvSpPr>
        <dsp:cNvPr id="0" name=""/>
        <dsp:cNvSpPr/>
      </dsp:nvSpPr>
      <dsp:spPr>
        <a:xfrm>
          <a:off x="3012295" y="3750886"/>
          <a:ext cx="1776944" cy="1537266"/>
        </a:xfrm>
        <a:prstGeom prst="hexagon">
          <a:avLst>
            <a:gd name="adj" fmla="val 28570"/>
            <a:gd name="vf" fmla="val 115470"/>
          </a:avLst>
        </a:prstGeom>
        <a:solidFill>
          <a:srgbClr val="FC1D0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Building Positive Relationships</a:t>
          </a:r>
          <a:endParaRPr lang="en-US" sz="1600" kern="1200" dirty="0"/>
        </a:p>
      </dsp:txBody>
      <dsp:txXfrm>
        <a:off x="3306773" y="4005644"/>
        <a:ext cx="1187988" cy="1027750"/>
      </dsp:txXfrm>
    </dsp:sp>
    <dsp:sp modelId="{EED39EEC-711A-4FDB-BCC0-AE2284D191AD}">
      <dsp:nvSpPr>
        <dsp:cNvPr id="0" name=""/>
        <dsp:cNvSpPr/>
      </dsp:nvSpPr>
      <dsp:spPr>
        <a:xfrm>
          <a:off x="1846159" y="2451058"/>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5AE71-D031-45E9-9BA6-5165213065F6}">
      <dsp:nvSpPr>
        <dsp:cNvPr id="0" name=""/>
        <dsp:cNvSpPr/>
      </dsp:nvSpPr>
      <dsp:spPr>
        <a:xfrm>
          <a:off x="1375064" y="2805365"/>
          <a:ext cx="1776944" cy="1537266"/>
        </a:xfrm>
        <a:prstGeom prst="hexagon">
          <a:avLst>
            <a:gd name="adj" fmla="val 28570"/>
            <a:gd name="vf" fmla="val 115470"/>
          </a:avLst>
        </a:prstGeom>
        <a:solidFill>
          <a:srgbClr val="4A0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Improve Wellbeing </a:t>
          </a:r>
          <a:endParaRPr lang="en-US" sz="1600" kern="1200" dirty="0"/>
        </a:p>
      </dsp:txBody>
      <dsp:txXfrm>
        <a:off x="1669542" y="3060123"/>
        <a:ext cx="1187988" cy="1027750"/>
      </dsp:txXfrm>
    </dsp:sp>
    <dsp:sp modelId="{DB667810-499B-49CA-A92E-741B175CCE23}">
      <dsp:nvSpPr>
        <dsp:cNvPr id="0" name=""/>
        <dsp:cNvSpPr/>
      </dsp:nvSpPr>
      <dsp:spPr>
        <a:xfrm>
          <a:off x="1375064" y="943406"/>
          <a:ext cx="1776944" cy="1537266"/>
        </a:xfrm>
        <a:prstGeom prst="hexagon">
          <a:avLst>
            <a:gd name="adj" fmla="val 28570"/>
            <a:gd name="vf" fmla="val 115470"/>
          </a:avLst>
        </a:prstGeom>
        <a:solidFill>
          <a:srgbClr val="CE92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Increase Parental Engagement</a:t>
          </a:r>
          <a:endParaRPr lang="en-US" sz="1600" kern="1200" dirty="0"/>
        </a:p>
      </dsp:txBody>
      <dsp:txXfrm>
        <a:off x="1669542" y="1198164"/>
        <a:ext cx="1187988" cy="10277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178D1-FF1C-4AA5-9FBB-90F4620891F3}">
      <dsp:nvSpPr>
        <dsp:cNvPr id="0" name=""/>
        <dsp:cNvSpPr/>
      </dsp:nvSpPr>
      <dsp:spPr>
        <a:xfrm>
          <a:off x="2812559" y="1705958"/>
          <a:ext cx="2168346" cy="187570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Improved Outcomes for Young People </a:t>
          </a:r>
          <a:endParaRPr lang="en-US" sz="1600" kern="1200" dirty="0"/>
        </a:p>
      </dsp:txBody>
      <dsp:txXfrm>
        <a:off x="3171884" y="2016789"/>
        <a:ext cx="1449696" cy="1254045"/>
      </dsp:txXfrm>
    </dsp:sp>
    <dsp:sp modelId="{9469347E-DC0D-4155-A756-7D26AF0D24CD}">
      <dsp:nvSpPr>
        <dsp:cNvPr id="0" name=""/>
        <dsp:cNvSpPr/>
      </dsp:nvSpPr>
      <dsp:spPr>
        <a:xfrm>
          <a:off x="4170361" y="808558"/>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F5576-794B-44AA-80B3-CAE969FA56B0}">
      <dsp:nvSpPr>
        <dsp:cNvPr id="0" name=""/>
        <dsp:cNvSpPr/>
      </dsp:nvSpPr>
      <dsp:spPr>
        <a:xfrm>
          <a:off x="3012295" y="0"/>
          <a:ext cx="1776944" cy="1537266"/>
        </a:xfrm>
        <a:prstGeom prst="hexagon">
          <a:avLst>
            <a:gd name="adj" fmla="val 2857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Participatory</a:t>
          </a:r>
          <a:r>
            <a:rPr lang="en-US" sz="1600" kern="1200" baseline="0" dirty="0" smtClean="0"/>
            <a:t> Budgeting</a:t>
          </a:r>
          <a:endParaRPr lang="en-US" sz="1600" kern="1200" dirty="0"/>
        </a:p>
      </dsp:txBody>
      <dsp:txXfrm>
        <a:off x="3306773" y="254758"/>
        <a:ext cx="1187988" cy="1027750"/>
      </dsp:txXfrm>
    </dsp:sp>
    <dsp:sp modelId="{73F514EE-775B-455D-B7F2-C3D63BAC2575}">
      <dsp:nvSpPr>
        <dsp:cNvPr id="0" name=""/>
        <dsp:cNvSpPr/>
      </dsp:nvSpPr>
      <dsp:spPr>
        <a:xfrm>
          <a:off x="5125160" y="2126366"/>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1CD7B4-0CA8-49B0-B3C2-5F23B09D3366}">
      <dsp:nvSpPr>
        <dsp:cNvPr id="0" name=""/>
        <dsp:cNvSpPr/>
      </dsp:nvSpPr>
      <dsp:spPr>
        <a:xfrm>
          <a:off x="4641960" y="945521"/>
          <a:ext cx="1776944" cy="1537266"/>
        </a:xfrm>
        <a:prstGeom prst="hexagon">
          <a:avLst>
            <a:gd name="adj" fmla="val 28570"/>
            <a:gd name="vf" fmla="val 1154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Pupil Leadership</a:t>
          </a:r>
          <a:endParaRPr lang="en-US" sz="1600" kern="1200" dirty="0"/>
        </a:p>
      </dsp:txBody>
      <dsp:txXfrm>
        <a:off x="4936438" y="1200279"/>
        <a:ext cx="1187988" cy="1027750"/>
      </dsp:txXfrm>
    </dsp:sp>
    <dsp:sp modelId="{C05406EE-C54F-498C-800B-8BC0F531EF62}">
      <dsp:nvSpPr>
        <dsp:cNvPr id="0" name=""/>
        <dsp:cNvSpPr/>
      </dsp:nvSpPr>
      <dsp:spPr>
        <a:xfrm>
          <a:off x="4461895" y="3613923"/>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8C6D88-B97B-466A-80DF-F6C03FE4BB16}">
      <dsp:nvSpPr>
        <dsp:cNvPr id="0" name=""/>
        <dsp:cNvSpPr/>
      </dsp:nvSpPr>
      <dsp:spPr>
        <a:xfrm>
          <a:off x="4641960" y="2804307"/>
          <a:ext cx="1776944" cy="1537266"/>
        </a:xfrm>
        <a:prstGeom prst="hexagon">
          <a:avLst>
            <a:gd name="adj" fmla="val 28570"/>
            <a:gd name="vf" fmla="val 115470"/>
          </a:avLst>
        </a:prstGeom>
        <a:solidFill>
          <a:srgbClr val="E622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Support</a:t>
          </a:r>
          <a:r>
            <a:rPr lang="en-US" sz="1600" kern="1200" baseline="0" dirty="0" smtClean="0"/>
            <a:t> for Pupils with SCN </a:t>
          </a:r>
          <a:endParaRPr lang="en-US" sz="1600" kern="1200" dirty="0"/>
        </a:p>
      </dsp:txBody>
      <dsp:txXfrm>
        <a:off x="4936438" y="3059065"/>
        <a:ext cx="1187988" cy="1027750"/>
      </dsp:txXfrm>
    </dsp:sp>
    <dsp:sp modelId="{F3762400-A5BB-4ECC-B8B2-AF3DE4B50600}">
      <dsp:nvSpPr>
        <dsp:cNvPr id="0" name=""/>
        <dsp:cNvSpPr/>
      </dsp:nvSpPr>
      <dsp:spPr>
        <a:xfrm>
          <a:off x="2816594" y="3768337"/>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E5BCB-1C80-4BC4-B1E9-8DC3E9ED5C6D}">
      <dsp:nvSpPr>
        <dsp:cNvPr id="0" name=""/>
        <dsp:cNvSpPr/>
      </dsp:nvSpPr>
      <dsp:spPr>
        <a:xfrm>
          <a:off x="3012295" y="3750886"/>
          <a:ext cx="1776944" cy="1537266"/>
        </a:xfrm>
        <a:prstGeom prst="hexagon">
          <a:avLst>
            <a:gd name="adj" fmla="val 28570"/>
            <a:gd name="vf" fmla="val 115470"/>
          </a:avLst>
        </a:prstGeom>
        <a:solidFill>
          <a:srgbClr val="FC1D0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Develop</a:t>
          </a:r>
          <a:r>
            <a:rPr lang="en-US" sz="1600" kern="1200" baseline="0" dirty="0" smtClean="0"/>
            <a:t> Wider Achievement</a:t>
          </a:r>
          <a:endParaRPr lang="en-US" sz="1600" kern="1200" dirty="0"/>
        </a:p>
      </dsp:txBody>
      <dsp:txXfrm>
        <a:off x="3306773" y="4005644"/>
        <a:ext cx="1187988" cy="1027750"/>
      </dsp:txXfrm>
    </dsp:sp>
    <dsp:sp modelId="{EED39EEC-711A-4FDB-BCC0-AE2284D191AD}">
      <dsp:nvSpPr>
        <dsp:cNvPr id="0" name=""/>
        <dsp:cNvSpPr/>
      </dsp:nvSpPr>
      <dsp:spPr>
        <a:xfrm>
          <a:off x="1846159" y="2451058"/>
          <a:ext cx="818110" cy="7049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5AE71-D031-45E9-9BA6-5165213065F6}">
      <dsp:nvSpPr>
        <dsp:cNvPr id="0" name=""/>
        <dsp:cNvSpPr/>
      </dsp:nvSpPr>
      <dsp:spPr>
        <a:xfrm>
          <a:off x="1375064" y="2805365"/>
          <a:ext cx="1776944" cy="1537266"/>
        </a:xfrm>
        <a:prstGeom prst="hexagon">
          <a:avLst>
            <a:gd name="adj" fmla="val 28570"/>
            <a:gd name="vf" fmla="val 115470"/>
          </a:avLst>
        </a:prstGeom>
        <a:solidFill>
          <a:srgbClr val="4A01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Improve Attendance </a:t>
          </a:r>
          <a:endParaRPr lang="en-US" sz="1600" kern="1200" dirty="0"/>
        </a:p>
      </dsp:txBody>
      <dsp:txXfrm>
        <a:off x="1669542" y="3060123"/>
        <a:ext cx="1187988" cy="1027750"/>
      </dsp:txXfrm>
    </dsp:sp>
    <dsp:sp modelId="{DB667810-499B-49CA-A92E-741B175CCE23}">
      <dsp:nvSpPr>
        <dsp:cNvPr id="0" name=""/>
        <dsp:cNvSpPr/>
      </dsp:nvSpPr>
      <dsp:spPr>
        <a:xfrm>
          <a:off x="1375064" y="943406"/>
          <a:ext cx="1776944" cy="1537266"/>
        </a:xfrm>
        <a:prstGeom prst="hexagon">
          <a:avLst>
            <a:gd name="adj" fmla="val 28570"/>
            <a:gd name="vf" fmla="val 115470"/>
          </a:avLst>
        </a:prstGeom>
        <a:solidFill>
          <a:srgbClr val="CE923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Increase Family Engagement</a:t>
          </a:r>
          <a:endParaRPr lang="en-US" sz="1600" kern="1200" dirty="0"/>
        </a:p>
      </dsp:txBody>
      <dsp:txXfrm>
        <a:off x="1669542" y="1198164"/>
        <a:ext cx="1187988" cy="102775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58EB79C6-6E7E-724C-92D1-24B80AE453D3}" type="datetimeFigureOut">
              <a:rPr lang="en-US" smtClean="0"/>
              <a:t>11/15/2023</a:t>
            </a:fld>
            <a:endParaRPr lang="en-US" dirty="0"/>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EF6C1501-328B-6449-B759-25AF25EC362A}" type="slidenum">
              <a:rPr lang="en-US" smtClean="0"/>
              <a:t>‹#›</a:t>
            </a:fld>
            <a:endParaRPr lang="en-US" dirty="0"/>
          </a:p>
        </p:txBody>
      </p:sp>
    </p:spTree>
    <p:extLst>
      <p:ext uri="{BB962C8B-B14F-4D97-AF65-F5344CB8AC3E}">
        <p14:creationId xmlns:p14="http://schemas.microsoft.com/office/powerpoint/2010/main" val="791481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D4F3247-75B5-A844-A46C-BB47D09A9309}" type="datetimeFigureOut">
              <a:rPr lang="en-US" smtClean="0"/>
              <a:t>11/15/2023</a:t>
            </a:fld>
            <a:endParaRPr lang="en-US"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B584BFAF-9514-9B43-92DF-5A1C41B2DC32}" type="slidenum">
              <a:rPr lang="en-US" smtClean="0"/>
              <a:t>‹#›</a:t>
            </a:fld>
            <a:endParaRPr lang="en-US" dirty="0"/>
          </a:p>
        </p:txBody>
      </p:sp>
    </p:spTree>
    <p:extLst>
      <p:ext uri="{BB962C8B-B14F-4D97-AF65-F5344CB8AC3E}">
        <p14:creationId xmlns:p14="http://schemas.microsoft.com/office/powerpoint/2010/main" val="91029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a:t>
            </a:fld>
            <a:endParaRPr lang="en-US" dirty="0"/>
          </a:p>
        </p:txBody>
      </p:sp>
    </p:spTree>
    <p:extLst>
      <p:ext uri="{BB962C8B-B14F-4D97-AF65-F5344CB8AC3E}">
        <p14:creationId xmlns:p14="http://schemas.microsoft.com/office/powerpoint/2010/main" val="221682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11</a:t>
            </a:fld>
            <a:endParaRPr lang="en-US" dirty="0"/>
          </a:p>
        </p:txBody>
      </p:sp>
    </p:spTree>
    <p:extLst>
      <p:ext uri="{BB962C8B-B14F-4D97-AF65-F5344CB8AC3E}">
        <p14:creationId xmlns:p14="http://schemas.microsoft.com/office/powerpoint/2010/main" val="228094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18</a:t>
            </a:fld>
            <a:endParaRPr lang="en-US" dirty="0"/>
          </a:p>
        </p:txBody>
      </p:sp>
    </p:spTree>
    <p:extLst>
      <p:ext uri="{BB962C8B-B14F-4D97-AF65-F5344CB8AC3E}">
        <p14:creationId xmlns:p14="http://schemas.microsoft.com/office/powerpoint/2010/main" val="1850126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19</a:t>
            </a:fld>
            <a:endParaRPr lang="en-US" dirty="0"/>
          </a:p>
        </p:txBody>
      </p:sp>
    </p:spTree>
    <p:extLst>
      <p:ext uri="{BB962C8B-B14F-4D97-AF65-F5344CB8AC3E}">
        <p14:creationId xmlns:p14="http://schemas.microsoft.com/office/powerpoint/2010/main" val="233310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20</a:t>
            </a:fld>
            <a:endParaRPr lang="en-US" dirty="0"/>
          </a:p>
        </p:txBody>
      </p:sp>
    </p:spTree>
    <p:extLst>
      <p:ext uri="{BB962C8B-B14F-4D97-AF65-F5344CB8AC3E}">
        <p14:creationId xmlns:p14="http://schemas.microsoft.com/office/powerpoint/2010/main" val="419577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21</a:t>
            </a:fld>
            <a:endParaRPr lang="en-US" dirty="0"/>
          </a:p>
        </p:txBody>
      </p:sp>
    </p:spTree>
    <p:extLst>
      <p:ext uri="{BB962C8B-B14F-4D97-AF65-F5344CB8AC3E}">
        <p14:creationId xmlns:p14="http://schemas.microsoft.com/office/powerpoint/2010/main" val="256460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22</a:t>
            </a:fld>
            <a:endParaRPr lang="en-US" dirty="0"/>
          </a:p>
        </p:txBody>
      </p:sp>
    </p:spTree>
    <p:extLst>
      <p:ext uri="{BB962C8B-B14F-4D97-AF65-F5344CB8AC3E}">
        <p14:creationId xmlns:p14="http://schemas.microsoft.com/office/powerpoint/2010/main" val="3639494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23</a:t>
            </a:fld>
            <a:endParaRPr lang="en-US" dirty="0"/>
          </a:p>
        </p:txBody>
      </p:sp>
    </p:spTree>
    <p:extLst>
      <p:ext uri="{BB962C8B-B14F-4D97-AF65-F5344CB8AC3E}">
        <p14:creationId xmlns:p14="http://schemas.microsoft.com/office/powerpoint/2010/main" val="2325390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24</a:t>
            </a:fld>
            <a:endParaRPr lang="en-US" dirty="0"/>
          </a:p>
        </p:txBody>
      </p:sp>
    </p:spTree>
    <p:extLst>
      <p:ext uri="{BB962C8B-B14F-4D97-AF65-F5344CB8AC3E}">
        <p14:creationId xmlns:p14="http://schemas.microsoft.com/office/powerpoint/2010/main" val="199662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26</a:t>
            </a:fld>
            <a:endParaRPr lang="en-US" dirty="0"/>
          </a:p>
        </p:txBody>
      </p:sp>
    </p:spTree>
    <p:extLst>
      <p:ext uri="{BB962C8B-B14F-4D97-AF65-F5344CB8AC3E}">
        <p14:creationId xmlns:p14="http://schemas.microsoft.com/office/powerpoint/2010/main" val="3454343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27</a:t>
            </a:fld>
            <a:endParaRPr lang="en-US" dirty="0"/>
          </a:p>
        </p:txBody>
      </p:sp>
    </p:spTree>
    <p:extLst>
      <p:ext uri="{BB962C8B-B14F-4D97-AF65-F5344CB8AC3E}">
        <p14:creationId xmlns:p14="http://schemas.microsoft.com/office/powerpoint/2010/main" val="586563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a:t>
            </a:fld>
            <a:endParaRPr lang="en-US" dirty="0"/>
          </a:p>
        </p:txBody>
      </p:sp>
    </p:spTree>
    <p:extLst>
      <p:ext uri="{BB962C8B-B14F-4D97-AF65-F5344CB8AC3E}">
        <p14:creationId xmlns:p14="http://schemas.microsoft.com/office/powerpoint/2010/main" val="62040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28</a:t>
            </a:fld>
            <a:endParaRPr lang="en-US" dirty="0"/>
          </a:p>
        </p:txBody>
      </p:sp>
    </p:spTree>
    <p:extLst>
      <p:ext uri="{BB962C8B-B14F-4D97-AF65-F5344CB8AC3E}">
        <p14:creationId xmlns:p14="http://schemas.microsoft.com/office/powerpoint/2010/main" val="1762459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29</a:t>
            </a:fld>
            <a:endParaRPr lang="en-US" dirty="0"/>
          </a:p>
        </p:txBody>
      </p:sp>
    </p:spTree>
    <p:extLst>
      <p:ext uri="{BB962C8B-B14F-4D97-AF65-F5344CB8AC3E}">
        <p14:creationId xmlns:p14="http://schemas.microsoft.com/office/powerpoint/2010/main" val="113585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30</a:t>
            </a:fld>
            <a:endParaRPr lang="en-US" dirty="0"/>
          </a:p>
        </p:txBody>
      </p:sp>
    </p:spTree>
    <p:extLst>
      <p:ext uri="{BB962C8B-B14F-4D97-AF65-F5344CB8AC3E}">
        <p14:creationId xmlns:p14="http://schemas.microsoft.com/office/powerpoint/2010/main" val="673194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31</a:t>
            </a:fld>
            <a:endParaRPr lang="en-US" dirty="0"/>
          </a:p>
        </p:txBody>
      </p:sp>
    </p:spTree>
    <p:extLst>
      <p:ext uri="{BB962C8B-B14F-4D97-AF65-F5344CB8AC3E}">
        <p14:creationId xmlns:p14="http://schemas.microsoft.com/office/powerpoint/2010/main" val="1243356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34</a:t>
            </a:fld>
            <a:endParaRPr lang="en-US" dirty="0"/>
          </a:p>
        </p:txBody>
      </p:sp>
    </p:spTree>
    <p:extLst>
      <p:ext uri="{BB962C8B-B14F-4D97-AF65-F5344CB8AC3E}">
        <p14:creationId xmlns:p14="http://schemas.microsoft.com/office/powerpoint/2010/main" val="3888940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35</a:t>
            </a:fld>
            <a:endParaRPr lang="en-US" dirty="0"/>
          </a:p>
        </p:txBody>
      </p:sp>
    </p:spTree>
    <p:extLst>
      <p:ext uri="{BB962C8B-B14F-4D97-AF65-F5344CB8AC3E}">
        <p14:creationId xmlns:p14="http://schemas.microsoft.com/office/powerpoint/2010/main" val="1560583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36</a:t>
            </a:fld>
            <a:endParaRPr lang="en-US" dirty="0"/>
          </a:p>
        </p:txBody>
      </p:sp>
    </p:spTree>
    <p:extLst>
      <p:ext uri="{BB962C8B-B14F-4D97-AF65-F5344CB8AC3E}">
        <p14:creationId xmlns:p14="http://schemas.microsoft.com/office/powerpoint/2010/main" val="1168984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37</a:t>
            </a:fld>
            <a:endParaRPr lang="en-US" dirty="0"/>
          </a:p>
        </p:txBody>
      </p:sp>
    </p:spTree>
    <p:extLst>
      <p:ext uri="{BB962C8B-B14F-4D97-AF65-F5344CB8AC3E}">
        <p14:creationId xmlns:p14="http://schemas.microsoft.com/office/powerpoint/2010/main" val="4077561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38</a:t>
            </a:fld>
            <a:endParaRPr lang="en-US" dirty="0"/>
          </a:p>
        </p:txBody>
      </p:sp>
    </p:spTree>
    <p:extLst>
      <p:ext uri="{BB962C8B-B14F-4D97-AF65-F5344CB8AC3E}">
        <p14:creationId xmlns:p14="http://schemas.microsoft.com/office/powerpoint/2010/main" val="3704784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39</a:t>
            </a:fld>
            <a:endParaRPr lang="en-US" dirty="0"/>
          </a:p>
        </p:txBody>
      </p:sp>
    </p:spTree>
    <p:extLst>
      <p:ext uri="{BB962C8B-B14F-4D97-AF65-F5344CB8AC3E}">
        <p14:creationId xmlns:p14="http://schemas.microsoft.com/office/powerpoint/2010/main" val="410203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a:t>
            </a:fld>
            <a:endParaRPr lang="en-US" dirty="0"/>
          </a:p>
        </p:txBody>
      </p:sp>
    </p:spTree>
    <p:extLst>
      <p:ext uri="{BB962C8B-B14F-4D97-AF65-F5344CB8AC3E}">
        <p14:creationId xmlns:p14="http://schemas.microsoft.com/office/powerpoint/2010/main" val="752150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40</a:t>
            </a:fld>
            <a:endParaRPr lang="en-US" dirty="0"/>
          </a:p>
        </p:txBody>
      </p:sp>
    </p:spTree>
    <p:extLst>
      <p:ext uri="{BB962C8B-B14F-4D97-AF65-F5344CB8AC3E}">
        <p14:creationId xmlns:p14="http://schemas.microsoft.com/office/powerpoint/2010/main" val="1765478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41</a:t>
            </a:fld>
            <a:endParaRPr lang="en-US" dirty="0"/>
          </a:p>
        </p:txBody>
      </p:sp>
    </p:spTree>
    <p:extLst>
      <p:ext uri="{BB962C8B-B14F-4D97-AF65-F5344CB8AC3E}">
        <p14:creationId xmlns:p14="http://schemas.microsoft.com/office/powerpoint/2010/main" val="3781655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42</a:t>
            </a:fld>
            <a:endParaRPr lang="en-US" dirty="0"/>
          </a:p>
        </p:txBody>
      </p:sp>
    </p:spTree>
    <p:extLst>
      <p:ext uri="{BB962C8B-B14F-4D97-AF65-F5344CB8AC3E}">
        <p14:creationId xmlns:p14="http://schemas.microsoft.com/office/powerpoint/2010/main" val="3124138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43</a:t>
            </a:fld>
            <a:endParaRPr lang="en-US" dirty="0"/>
          </a:p>
        </p:txBody>
      </p:sp>
    </p:spTree>
    <p:extLst>
      <p:ext uri="{BB962C8B-B14F-4D97-AF65-F5344CB8AC3E}">
        <p14:creationId xmlns:p14="http://schemas.microsoft.com/office/powerpoint/2010/main" val="2982422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44</a:t>
            </a:fld>
            <a:endParaRPr lang="en-US" dirty="0"/>
          </a:p>
        </p:txBody>
      </p:sp>
    </p:spTree>
    <p:extLst>
      <p:ext uri="{BB962C8B-B14F-4D97-AF65-F5344CB8AC3E}">
        <p14:creationId xmlns:p14="http://schemas.microsoft.com/office/powerpoint/2010/main" val="27266646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45</a:t>
            </a:fld>
            <a:endParaRPr lang="en-US" dirty="0"/>
          </a:p>
        </p:txBody>
      </p:sp>
    </p:spTree>
    <p:extLst>
      <p:ext uri="{BB962C8B-B14F-4D97-AF65-F5344CB8AC3E}">
        <p14:creationId xmlns:p14="http://schemas.microsoft.com/office/powerpoint/2010/main" val="15022899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46</a:t>
            </a:fld>
            <a:endParaRPr lang="en-US" dirty="0"/>
          </a:p>
        </p:txBody>
      </p:sp>
    </p:spTree>
    <p:extLst>
      <p:ext uri="{BB962C8B-B14F-4D97-AF65-F5344CB8AC3E}">
        <p14:creationId xmlns:p14="http://schemas.microsoft.com/office/powerpoint/2010/main" val="2364063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47</a:t>
            </a:fld>
            <a:endParaRPr lang="en-US" dirty="0"/>
          </a:p>
        </p:txBody>
      </p:sp>
    </p:spTree>
    <p:extLst>
      <p:ext uri="{BB962C8B-B14F-4D97-AF65-F5344CB8AC3E}">
        <p14:creationId xmlns:p14="http://schemas.microsoft.com/office/powerpoint/2010/main" val="1629179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48</a:t>
            </a:fld>
            <a:endParaRPr lang="en-US" dirty="0"/>
          </a:p>
        </p:txBody>
      </p:sp>
    </p:spTree>
    <p:extLst>
      <p:ext uri="{BB962C8B-B14F-4D97-AF65-F5344CB8AC3E}">
        <p14:creationId xmlns:p14="http://schemas.microsoft.com/office/powerpoint/2010/main" val="18961270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49</a:t>
            </a:fld>
            <a:endParaRPr lang="en-US" dirty="0"/>
          </a:p>
        </p:txBody>
      </p:sp>
    </p:spTree>
    <p:extLst>
      <p:ext uri="{BB962C8B-B14F-4D97-AF65-F5344CB8AC3E}">
        <p14:creationId xmlns:p14="http://schemas.microsoft.com/office/powerpoint/2010/main" val="99221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5</a:t>
            </a:fld>
            <a:endParaRPr lang="en-US" dirty="0"/>
          </a:p>
        </p:txBody>
      </p:sp>
    </p:spTree>
    <p:extLst>
      <p:ext uri="{BB962C8B-B14F-4D97-AF65-F5344CB8AC3E}">
        <p14:creationId xmlns:p14="http://schemas.microsoft.com/office/powerpoint/2010/main" val="32236891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50</a:t>
            </a:fld>
            <a:endParaRPr lang="en-US" dirty="0"/>
          </a:p>
        </p:txBody>
      </p:sp>
    </p:spTree>
    <p:extLst>
      <p:ext uri="{BB962C8B-B14F-4D97-AF65-F5344CB8AC3E}">
        <p14:creationId xmlns:p14="http://schemas.microsoft.com/office/powerpoint/2010/main" val="23268672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51</a:t>
            </a:fld>
            <a:endParaRPr lang="en-US" dirty="0"/>
          </a:p>
        </p:txBody>
      </p:sp>
    </p:spTree>
    <p:extLst>
      <p:ext uri="{BB962C8B-B14F-4D97-AF65-F5344CB8AC3E}">
        <p14:creationId xmlns:p14="http://schemas.microsoft.com/office/powerpoint/2010/main" val="362398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52</a:t>
            </a:fld>
            <a:endParaRPr lang="en-US" dirty="0"/>
          </a:p>
        </p:txBody>
      </p:sp>
    </p:spTree>
    <p:extLst>
      <p:ext uri="{BB962C8B-B14F-4D97-AF65-F5344CB8AC3E}">
        <p14:creationId xmlns:p14="http://schemas.microsoft.com/office/powerpoint/2010/main" val="26936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6</a:t>
            </a:fld>
            <a:endParaRPr lang="en-US" dirty="0"/>
          </a:p>
        </p:txBody>
      </p:sp>
    </p:spTree>
    <p:extLst>
      <p:ext uri="{BB962C8B-B14F-4D97-AF65-F5344CB8AC3E}">
        <p14:creationId xmlns:p14="http://schemas.microsoft.com/office/powerpoint/2010/main" val="2079066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7</a:t>
            </a:fld>
            <a:endParaRPr lang="en-US" dirty="0"/>
          </a:p>
        </p:txBody>
      </p:sp>
    </p:spTree>
    <p:extLst>
      <p:ext uri="{BB962C8B-B14F-4D97-AF65-F5344CB8AC3E}">
        <p14:creationId xmlns:p14="http://schemas.microsoft.com/office/powerpoint/2010/main" val="714439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8</a:t>
            </a:fld>
            <a:endParaRPr lang="en-US" dirty="0"/>
          </a:p>
        </p:txBody>
      </p:sp>
    </p:spTree>
    <p:extLst>
      <p:ext uri="{BB962C8B-B14F-4D97-AF65-F5344CB8AC3E}">
        <p14:creationId xmlns:p14="http://schemas.microsoft.com/office/powerpoint/2010/main" val="2532472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9</a:t>
            </a:fld>
            <a:endParaRPr lang="en-US" dirty="0"/>
          </a:p>
        </p:txBody>
      </p:sp>
    </p:spTree>
    <p:extLst>
      <p:ext uri="{BB962C8B-B14F-4D97-AF65-F5344CB8AC3E}">
        <p14:creationId xmlns:p14="http://schemas.microsoft.com/office/powerpoint/2010/main" val="310270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the different ways we support young people and their families and what the challenges will be this year with the cost of living crisis</a:t>
            </a:r>
            <a:endParaRPr lang="en-US" dirty="0"/>
          </a:p>
        </p:txBody>
      </p:sp>
      <p:sp>
        <p:nvSpPr>
          <p:cNvPr id="4" name="Slide Number Placeholder 3"/>
          <p:cNvSpPr>
            <a:spLocks noGrp="1"/>
          </p:cNvSpPr>
          <p:nvPr>
            <p:ph type="sldNum" sz="quarter" idx="10"/>
          </p:nvPr>
        </p:nvSpPr>
        <p:spPr/>
        <p:txBody>
          <a:bodyPr/>
          <a:lstStyle/>
          <a:p>
            <a:fld id="{B584BFAF-9514-9B43-92DF-5A1C41B2DC32}" type="slidenum">
              <a:rPr lang="en-US" smtClean="0"/>
              <a:t>10</a:t>
            </a:fld>
            <a:endParaRPr lang="en-US" dirty="0"/>
          </a:p>
        </p:txBody>
      </p:sp>
    </p:spTree>
    <p:extLst>
      <p:ext uri="{BB962C8B-B14F-4D97-AF65-F5344CB8AC3E}">
        <p14:creationId xmlns:p14="http://schemas.microsoft.com/office/powerpoint/2010/main" val="230602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12559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134670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1720140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973486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1849048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71498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1657941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1426000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86693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207261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1CEC8A-8888-0E4F-9417-68FE75057793}" type="datetimeFigureOut">
              <a:rPr lang="en-US" smtClean="0"/>
              <a:t>11/15/2023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A7D51-52EC-8D4A-A192-B782C3F91384}" type="slidenum">
              <a:rPr lang="en-US" smtClean="0"/>
              <a:t>‹#›</a:t>
            </a:fld>
            <a:endParaRPr lang="en-US" dirty="0"/>
          </a:p>
        </p:txBody>
      </p:sp>
    </p:spTree>
    <p:extLst>
      <p:ext uri="{BB962C8B-B14F-4D97-AF65-F5344CB8AC3E}">
        <p14:creationId xmlns:p14="http://schemas.microsoft.com/office/powerpoint/2010/main" val="27679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CEC8A-8888-0E4F-9417-68FE75057793}" type="datetimeFigureOut">
              <a:rPr lang="en-US" smtClean="0"/>
              <a:t>11/15/2023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A7D51-52EC-8D4A-A192-B782C3F91384}" type="slidenum">
              <a:rPr lang="en-US" smtClean="0"/>
              <a:t>‹#›</a:t>
            </a:fld>
            <a:endParaRPr lang="en-US" dirty="0"/>
          </a:p>
        </p:txBody>
      </p:sp>
    </p:spTree>
    <p:extLst>
      <p:ext uri="{BB962C8B-B14F-4D97-AF65-F5344CB8AC3E}">
        <p14:creationId xmlns:p14="http://schemas.microsoft.com/office/powerpoint/2010/main" val="1281128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hyperlink" Target="https://blogs.glowscotland.org.uk/ea/public/wmckilmarnockacademy/uploads/sites/4220/2023/06/16074330/Kilmarnock-Academy-Improvement-Plan-2023-24.pdf" TargetMode="External"/><Relationship Id="rId4" Type="http://schemas.openxmlformats.org/officeDocument/2006/relationships/image" Target="../media/image3.png"/><Relationship Id="rId9" Type="http://schemas.microsoft.com/office/2007/relationships/diagramDrawing" Target="../diagrams/drawing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glowscotland-my.sharepoint.com/:w:/r/personal/eahayley_fitzpatrick_glow_sch_uk/Documents/Evaluation%20of%20PEF%2022.23%20(1).docx?d=wf535910d1e624fc1856fd42355550add&amp;csf=1&amp;web=1&amp;e=g6W0Sl"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solidFill>
                  <a:srgbClr val="0070C0"/>
                </a:solidFill>
                <a:latin typeface="Sylfaen" panose="010A0502050306030303" pitchFamily="18" charset="0"/>
              </a:rPr>
              <a:t>Kilmarnock Academy:</a:t>
            </a:r>
            <a:br>
              <a:rPr lang="en-GB" dirty="0" smtClean="0">
                <a:solidFill>
                  <a:srgbClr val="0070C0"/>
                </a:solidFill>
                <a:latin typeface="Sylfaen" panose="010A0502050306030303" pitchFamily="18" charset="0"/>
              </a:rPr>
            </a:br>
            <a:r>
              <a:rPr lang="en-GB" dirty="0" smtClean="0">
                <a:solidFill>
                  <a:srgbClr val="0070C0"/>
                </a:solidFill>
                <a:latin typeface="Sylfaen" panose="010A0502050306030303" pitchFamily="18" charset="0"/>
              </a:rPr>
              <a:t>Pupil Equity Fund </a:t>
            </a:r>
            <a:endParaRPr lang="en-GB" dirty="0">
              <a:solidFill>
                <a:srgbClr val="0070C0"/>
              </a:solidFill>
              <a:latin typeface="Sylfaen" panose="010A0502050306030303" pitchFamily="18" charset="0"/>
            </a:endParaRPr>
          </a:p>
        </p:txBody>
      </p:sp>
      <p:sp>
        <p:nvSpPr>
          <p:cNvPr id="5" name="Subtitle 4"/>
          <p:cNvSpPr>
            <a:spLocks noGrp="1"/>
          </p:cNvSpPr>
          <p:nvPr>
            <p:ph type="subTitle" idx="1"/>
          </p:nvPr>
        </p:nvSpPr>
        <p:spPr/>
        <p:txBody>
          <a:bodyPr/>
          <a:lstStyle/>
          <a:p>
            <a:r>
              <a:rPr lang="en-GB" i="1" dirty="0" smtClean="0">
                <a:solidFill>
                  <a:srgbClr val="FFC000"/>
                </a:solidFill>
                <a:latin typeface="Sylfaen" panose="010A0502050306030303" pitchFamily="18" charset="0"/>
              </a:rPr>
              <a:t>Aspire Together; Achieve Together</a:t>
            </a:r>
          </a:p>
          <a:p>
            <a:r>
              <a:rPr lang="en-GB" i="1" dirty="0" smtClean="0">
                <a:solidFill>
                  <a:srgbClr val="FFC000"/>
                </a:solidFill>
                <a:latin typeface="Sylfaen" panose="010A0502050306030303" pitchFamily="18" charset="0"/>
              </a:rPr>
              <a:t>#</a:t>
            </a:r>
            <a:r>
              <a:rPr lang="en-GB" i="1" dirty="0" err="1" smtClean="0">
                <a:solidFill>
                  <a:srgbClr val="FFC000"/>
                </a:solidFill>
                <a:latin typeface="Sylfaen" panose="010A0502050306030303" pitchFamily="18" charset="0"/>
              </a:rPr>
              <a:t>KACares</a:t>
            </a:r>
            <a:endParaRPr lang="en-GB" i="1" dirty="0">
              <a:solidFill>
                <a:srgbClr val="FFC000"/>
              </a:solidFill>
              <a:latin typeface="Sylfaen" panose="010A0502050306030303" pitchFamily="18" charset="0"/>
            </a:endParaRPr>
          </a:p>
        </p:txBody>
      </p:sp>
      <p:pic>
        <p:nvPicPr>
          <p:cNvPr id="6" name="Picture 5"/>
          <p:cNvPicPr>
            <a:picLocks noChangeAspect="1"/>
          </p:cNvPicPr>
          <p:nvPr/>
        </p:nvPicPr>
        <p:blipFill>
          <a:blip r:embed="rId2"/>
          <a:stretch>
            <a:fillRect/>
          </a:stretch>
        </p:blipFill>
        <p:spPr>
          <a:xfrm>
            <a:off x="10460182" y="121805"/>
            <a:ext cx="1361414" cy="2001115"/>
          </a:xfrm>
          <a:prstGeom prst="rect">
            <a:avLst/>
          </a:prstGeom>
        </p:spPr>
      </p:pic>
      <p:pic>
        <p:nvPicPr>
          <p:cNvPr id="7" name="Picture 6"/>
          <p:cNvPicPr>
            <a:picLocks noChangeAspect="1"/>
          </p:cNvPicPr>
          <p:nvPr/>
        </p:nvPicPr>
        <p:blipFill>
          <a:blip r:embed="rId3"/>
          <a:stretch>
            <a:fillRect/>
          </a:stretch>
        </p:blipFill>
        <p:spPr>
          <a:xfrm>
            <a:off x="1" y="6151418"/>
            <a:ext cx="12192000" cy="806422"/>
          </a:xfrm>
          <a:prstGeom prst="rect">
            <a:avLst/>
          </a:prstGeom>
        </p:spPr>
      </p:pic>
    </p:spTree>
    <p:extLst>
      <p:ext uri="{BB962C8B-B14F-4D97-AF65-F5344CB8AC3E}">
        <p14:creationId xmlns:p14="http://schemas.microsoft.com/office/powerpoint/2010/main" val="23502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p:txBody>
          <a:bodyPr>
            <a:noAutofit/>
          </a:bodyPr>
          <a:lstStyle/>
          <a:p>
            <a:r>
              <a:rPr lang="en-US" sz="4400" b="1" dirty="0">
                <a:solidFill>
                  <a:srgbClr val="00B0F0"/>
                </a:solidFill>
                <a:latin typeface="Sylfaen" panose="010A0502050306030303" pitchFamily="18" charset="0"/>
              </a:rPr>
              <a:t>CLOSING THE GAP: IMPROVE ATTAINMENT FOR MOST DISADVANTAGED LEARNERS</a:t>
            </a:r>
            <a:r>
              <a:rPr lang="en-US" sz="4400" b="1" dirty="0"/>
              <a:t/>
            </a:r>
            <a:br>
              <a:rPr lang="en-US" sz="4400" b="1" dirty="0"/>
            </a:br>
            <a:endParaRPr lang="en-GB" sz="4400" dirty="0"/>
          </a:p>
        </p:txBody>
      </p:sp>
      <p:pic>
        <p:nvPicPr>
          <p:cNvPr id="2" name="Picture 1"/>
          <p:cNvPicPr>
            <a:picLocks noChangeAspect="1"/>
          </p:cNvPicPr>
          <p:nvPr/>
        </p:nvPicPr>
        <p:blipFill>
          <a:blip r:embed="rId5"/>
          <a:stretch>
            <a:fillRect/>
          </a:stretch>
        </p:blipFill>
        <p:spPr>
          <a:xfrm>
            <a:off x="4995862" y="3820242"/>
            <a:ext cx="2047875" cy="1552575"/>
          </a:xfrm>
          <a:prstGeom prst="rect">
            <a:avLst/>
          </a:prstGeom>
        </p:spPr>
      </p:pic>
    </p:spTree>
    <p:extLst>
      <p:ext uri="{BB962C8B-B14F-4D97-AF65-F5344CB8AC3E}">
        <p14:creationId xmlns:p14="http://schemas.microsoft.com/office/powerpoint/2010/main" val="292851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6537" y="166136"/>
            <a:ext cx="10087595" cy="646331"/>
          </a:xfrm>
          <a:prstGeom prst="rect">
            <a:avLst/>
          </a:prstGeom>
          <a:noFill/>
        </p:spPr>
        <p:txBody>
          <a:bodyPr wrap="square" rtlCol="0">
            <a:spAutoFit/>
          </a:bodyPr>
          <a:lstStyle/>
          <a:p>
            <a:r>
              <a:rPr lang="en-GB" sz="3600" b="1" dirty="0" smtClean="0">
                <a:solidFill>
                  <a:srgbClr val="00B0F0"/>
                </a:solidFill>
                <a:latin typeface="Sylfaen" panose="010A0502050306030303" pitchFamily="18" charset="0"/>
              </a:rPr>
              <a:t>RA: Interventions and Intended Impact </a:t>
            </a:r>
            <a:endParaRPr lang="en-GB" sz="3600" b="1" dirty="0">
              <a:solidFill>
                <a:srgbClr val="00B0F0"/>
              </a:solidFill>
              <a:latin typeface="Sylfaen" panose="010A0502050306030303" pitchFamily="18" charset="0"/>
            </a:endParaRPr>
          </a:p>
        </p:txBody>
      </p:sp>
      <p:pic>
        <p:nvPicPr>
          <p:cNvPr id="6" name="Picture 5"/>
          <p:cNvPicPr>
            <a:picLocks noChangeAspect="1"/>
          </p:cNvPicPr>
          <p:nvPr/>
        </p:nvPicPr>
        <p:blipFill>
          <a:blip r:embed="rId5"/>
          <a:stretch>
            <a:fillRect/>
          </a:stretch>
        </p:blipFill>
        <p:spPr>
          <a:xfrm>
            <a:off x="687272" y="2457504"/>
            <a:ext cx="4276529" cy="1803706"/>
          </a:xfrm>
          <a:prstGeom prst="rect">
            <a:avLst/>
          </a:prstGeom>
        </p:spPr>
      </p:pic>
      <p:sp>
        <p:nvSpPr>
          <p:cNvPr id="2" name="Content Placeholder 1"/>
          <p:cNvSpPr>
            <a:spLocks noGrp="1"/>
          </p:cNvSpPr>
          <p:nvPr>
            <p:ph idx="1"/>
          </p:nvPr>
        </p:nvSpPr>
        <p:spPr/>
        <p:txBody>
          <a:bodyPr/>
          <a:lstStyle/>
          <a:p>
            <a:endParaRPr lang="en-GB" dirty="0"/>
          </a:p>
        </p:txBody>
      </p:sp>
      <p:sp>
        <p:nvSpPr>
          <p:cNvPr id="8" name="TextBox 7"/>
          <p:cNvSpPr txBox="1"/>
          <p:nvPr/>
        </p:nvSpPr>
        <p:spPr>
          <a:xfrm>
            <a:off x="5375845" y="1586352"/>
            <a:ext cx="5495355" cy="4185761"/>
          </a:xfrm>
          <a:prstGeom prst="rect">
            <a:avLst/>
          </a:prstGeom>
          <a:noFill/>
        </p:spPr>
        <p:txBody>
          <a:bodyPr wrap="square" rtlCol="0">
            <a:spAutoFit/>
          </a:bodyPr>
          <a:lstStyle/>
          <a:p>
            <a:r>
              <a:rPr lang="en-GB" sz="2800" b="1" dirty="0" smtClean="0">
                <a:latin typeface="Sylfaen" panose="010A0502050306030303" pitchFamily="18" charset="0"/>
              </a:rPr>
              <a:t>Intended Impact: </a:t>
            </a:r>
          </a:p>
          <a:p>
            <a:pPr marL="342900" indent="-342900">
              <a:buFont typeface="+mj-lt"/>
              <a:buAutoNum type="alphaLcPeriod"/>
            </a:pPr>
            <a:endParaRPr lang="en-GB" sz="1400" b="1" dirty="0" smtClean="0">
              <a:latin typeface="Sylfaen" panose="010A0502050306030303" pitchFamily="18" charset="0"/>
            </a:endParaRPr>
          </a:p>
          <a:p>
            <a:pPr marL="342900" lvl="0" indent="-342900">
              <a:buFont typeface="+mj-lt"/>
              <a:buAutoNum type="alphaLcPeriod"/>
            </a:pPr>
            <a:r>
              <a:rPr lang="en-GB" sz="1400" b="1" dirty="0">
                <a:latin typeface="Sylfaen" panose="010A0502050306030303" pitchFamily="18" charset="0"/>
              </a:rPr>
              <a:t>Increase number of pupils achieving 3+ SCQF Level 6 Awards with no attainment gap between the most and least deprived pupils</a:t>
            </a:r>
          </a:p>
          <a:p>
            <a:pPr marL="342900" lvl="0" indent="-342900">
              <a:buFont typeface="+mj-lt"/>
              <a:buAutoNum type="alphaLcPeriod"/>
            </a:pPr>
            <a:r>
              <a:rPr lang="en-GB" sz="1400" b="1" dirty="0">
                <a:latin typeface="Sylfaen" panose="010A0502050306030303" pitchFamily="18" charset="0"/>
              </a:rPr>
              <a:t>Increase number of pupils achieving 3+ A passes at SCQF Level 6 in S5 with no attainment gap between the most and least deprived pupils</a:t>
            </a:r>
          </a:p>
          <a:p>
            <a:pPr marL="342900" lvl="0" indent="-342900">
              <a:buFont typeface="+mj-lt"/>
              <a:buAutoNum type="alphaLcPeriod"/>
            </a:pPr>
            <a:r>
              <a:rPr lang="en-GB" sz="1400" b="1" dirty="0">
                <a:latin typeface="Sylfaen" panose="010A0502050306030303" pitchFamily="18" charset="0"/>
              </a:rPr>
              <a:t>Increase number of pupils achieving 5+ SCQF Level 5 in S4 with no attainment gap between the most and least deprived  pupils</a:t>
            </a:r>
          </a:p>
          <a:p>
            <a:pPr marL="342900" lvl="0" indent="-342900">
              <a:buFont typeface="+mj-lt"/>
              <a:buAutoNum type="alphaLcPeriod"/>
            </a:pPr>
            <a:r>
              <a:rPr lang="en-GB" sz="1400" b="1" dirty="0">
                <a:latin typeface="Sylfaen" panose="010A0502050306030303" pitchFamily="18" charset="0"/>
              </a:rPr>
              <a:t>Increase number of pupils achieving 3+ A passes at SCQF Level 5 in S4 with no attainment gap between the most and least deprived pupils</a:t>
            </a:r>
          </a:p>
          <a:p>
            <a:pPr marL="342900" lvl="0" indent="-342900">
              <a:buFont typeface="+mj-lt"/>
              <a:buAutoNum type="alphaLcPeriod"/>
            </a:pPr>
            <a:r>
              <a:rPr lang="en-GB" sz="1400" b="1" dirty="0">
                <a:latin typeface="Sylfaen" panose="010A0502050306030303" pitchFamily="18" charset="0"/>
              </a:rPr>
              <a:t>Increase number of total tariff points of top 20% in S4</a:t>
            </a:r>
          </a:p>
          <a:p>
            <a:pPr marL="342900" lvl="0" indent="-342900">
              <a:buFont typeface="+mj-lt"/>
              <a:buAutoNum type="alphaLcPeriod"/>
            </a:pPr>
            <a:r>
              <a:rPr lang="en-GB" sz="1400" b="1" dirty="0">
                <a:latin typeface="Sylfaen" panose="010A0502050306030303" pitchFamily="18" charset="0"/>
              </a:rPr>
              <a:t>Increase number of total tariff points of top 20% in S5 </a:t>
            </a:r>
          </a:p>
          <a:p>
            <a:pPr marL="342900" lvl="0" indent="-342900">
              <a:buFont typeface="+mj-lt"/>
              <a:buAutoNum type="alphaLcPeriod"/>
            </a:pPr>
            <a:r>
              <a:rPr lang="en-GB" sz="1400" b="1" dirty="0">
                <a:latin typeface="Sylfaen" panose="010A0502050306030303" pitchFamily="18" charset="0"/>
              </a:rPr>
              <a:t>Improved attainment in BGE through a whole school understanding and approach to assessing benchmarks</a:t>
            </a:r>
          </a:p>
          <a:p>
            <a:pPr marL="342900" lvl="0" indent="-342900">
              <a:buFont typeface="+mj-lt"/>
              <a:buAutoNum type="alphaLcPeriod"/>
            </a:pPr>
            <a:r>
              <a:rPr lang="en-GB" sz="1400" b="1" dirty="0">
                <a:latin typeface="Sylfaen" panose="010A0502050306030303" pitchFamily="18" charset="0"/>
              </a:rPr>
              <a:t>Improved attendance and engagement at supported study</a:t>
            </a:r>
          </a:p>
          <a:p>
            <a:pPr marL="342900" indent="-342900">
              <a:buFont typeface="+mj-lt"/>
              <a:buAutoNum type="alphaLcPeriod"/>
            </a:pPr>
            <a:endParaRPr lang="en-GB" sz="1400" b="1" dirty="0">
              <a:latin typeface="Sylfaen" panose="010A0502050306030303" pitchFamily="18" charset="0"/>
            </a:endParaRPr>
          </a:p>
        </p:txBody>
      </p:sp>
    </p:spTree>
    <p:extLst>
      <p:ext uri="{BB962C8B-B14F-4D97-AF65-F5344CB8AC3E}">
        <p14:creationId xmlns:p14="http://schemas.microsoft.com/office/powerpoint/2010/main" val="243823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Sylfaen" panose="010A0502050306030303" pitchFamily="18" charset="0"/>
              </a:rPr>
              <a:t>a) Insight 2023: S5 COHORT 3+ @L6 </a:t>
            </a:r>
            <a:endParaRPr lang="en-GB" dirty="0">
              <a:solidFill>
                <a:srgbClr val="00B0F0"/>
              </a:solidFill>
              <a:latin typeface="Sylfaen" panose="010A0502050306030303" pitchFamily="18" charset="0"/>
            </a:endParaRPr>
          </a:p>
        </p:txBody>
      </p:sp>
      <p:sp>
        <p:nvSpPr>
          <p:cNvPr id="5" name="Left Arrow 4"/>
          <p:cNvSpPr/>
          <p:nvPr/>
        </p:nvSpPr>
        <p:spPr>
          <a:xfrm>
            <a:off x="8443359" y="2080853"/>
            <a:ext cx="2638096" cy="8092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5 @ L6 Increased by 3</a:t>
            </a:r>
            <a:endParaRPr lang="en-GB" sz="1400" dirty="0"/>
          </a:p>
        </p:txBody>
      </p:sp>
      <p:sp>
        <p:nvSpPr>
          <p:cNvPr id="6" name="Oval Callout 5"/>
          <p:cNvSpPr/>
          <p:nvPr/>
        </p:nvSpPr>
        <p:spPr>
          <a:xfrm>
            <a:off x="6887827" y="4391458"/>
            <a:ext cx="4193628" cy="195492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39% of Most Deprived 20% achieving 3+ @ L6 v 57% S5 cohort.</a:t>
            </a:r>
          </a:p>
          <a:p>
            <a:pPr algn="ctr"/>
            <a:r>
              <a:rPr lang="en-GB" dirty="0" smtClean="0"/>
              <a:t>VC: 36% of  Most Deprived 20% achieving 3+ @ L6 </a:t>
            </a:r>
          </a:p>
          <a:p>
            <a:pPr algn="ctr"/>
            <a:endParaRPr lang="en-GB" dirty="0"/>
          </a:p>
        </p:txBody>
      </p:sp>
      <p:pic>
        <p:nvPicPr>
          <p:cNvPr id="7" name="Content Placeholder 6"/>
          <p:cNvPicPr>
            <a:picLocks noGrp="1" noChangeAspect="1"/>
          </p:cNvPicPr>
          <p:nvPr>
            <p:ph idx="1"/>
          </p:nvPr>
        </p:nvPicPr>
        <p:blipFill>
          <a:blip r:embed="rId2"/>
          <a:stretch>
            <a:fillRect/>
          </a:stretch>
        </p:blipFill>
        <p:spPr>
          <a:xfrm>
            <a:off x="1019503" y="1538436"/>
            <a:ext cx="7242553" cy="2462857"/>
          </a:xfrm>
          <a:prstGeom prst="rect">
            <a:avLst/>
          </a:prstGeom>
        </p:spPr>
      </p:pic>
    </p:spTree>
    <p:extLst>
      <p:ext uri="{BB962C8B-B14F-4D97-AF65-F5344CB8AC3E}">
        <p14:creationId xmlns:p14="http://schemas.microsoft.com/office/powerpoint/2010/main" val="1486315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Sylfaen" panose="010A0502050306030303" pitchFamily="18" charset="0"/>
              </a:rPr>
              <a:t>b) Insight 2023: Number of Pupils achieving 3+A at Higher- S5 Cohort</a:t>
            </a:r>
            <a:endParaRPr lang="en-GB" dirty="0">
              <a:solidFill>
                <a:srgbClr val="00B0F0"/>
              </a:solidFill>
              <a:latin typeface="Sylfaen" panose="010A05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8499757"/>
              </p:ext>
            </p:extLst>
          </p:nvPr>
        </p:nvGraphicFramePr>
        <p:xfrm>
          <a:off x="307622" y="1926661"/>
          <a:ext cx="11274779" cy="3333963"/>
        </p:xfrm>
        <a:graphic>
          <a:graphicData uri="http://schemas.openxmlformats.org/drawingml/2006/table">
            <a:tbl>
              <a:tblPr firstRow="1" bandRow="1">
                <a:tableStyleId>{5C22544A-7EE6-4342-B048-85BDC9FD1C3A}</a:tableStyleId>
              </a:tblPr>
              <a:tblGrid>
                <a:gridCol w="1610683">
                  <a:extLst>
                    <a:ext uri="{9D8B030D-6E8A-4147-A177-3AD203B41FA5}">
                      <a16:colId xmlns:a16="http://schemas.microsoft.com/office/drawing/2014/main" val="3349979338"/>
                    </a:ext>
                  </a:extLst>
                </a:gridCol>
                <a:gridCol w="1610683">
                  <a:extLst>
                    <a:ext uri="{9D8B030D-6E8A-4147-A177-3AD203B41FA5}">
                      <a16:colId xmlns:a16="http://schemas.microsoft.com/office/drawing/2014/main" val="741031129"/>
                    </a:ext>
                  </a:extLst>
                </a:gridCol>
                <a:gridCol w="1869069">
                  <a:extLst>
                    <a:ext uri="{9D8B030D-6E8A-4147-A177-3AD203B41FA5}">
                      <a16:colId xmlns:a16="http://schemas.microsoft.com/office/drawing/2014/main" val="2969922624"/>
                    </a:ext>
                  </a:extLst>
                </a:gridCol>
                <a:gridCol w="1352296">
                  <a:extLst>
                    <a:ext uri="{9D8B030D-6E8A-4147-A177-3AD203B41FA5}">
                      <a16:colId xmlns:a16="http://schemas.microsoft.com/office/drawing/2014/main" val="2847566050"/>
                    </a:ext>
                  </a:extLst>
                </a:gridCol>
                <a:gridCol w="1610683">
                  <a:extLst>
                    <a:ext uri="{9D8B030D-6E8A-4147-A177-3AD203B41FA5}">
                      <a16:colId xmlns:a16="http://schemas.microsoft.com/office/drawing/2014/main" val="1227255806"/>
                    </a:ext>
                  </a:extLst>
                </a:gridCol>
                <a:gridCol w="1550608">
                  <a:extLst>
                    <a:ext uri="{9D8B030D-6E8A-4147-A177-3AD203B41FA5}">
                      <a16:colId xmlns:a16="http://schemas.microsoft.com/office/drawing/2014/main" val="3873650859"/>
                    </a:ext>
                  </a:extLst>
                </a:gridCol>
                <a:gridCol w="1670757">
                  <a:extLst>
                    <a:ext uri="{9D8B030D-6E8A-4147-A177-3AD203B41FA5}">
                      <a16:colId xmlns:a16="http://schemas.microsoft.com/office/drawing/2014/main" val="276042305"/>
                    </a:ext>
                  </a:extLst>
                </a:gridCol>
              </a:tblGrid>
              <a:tr h="902948">
                <a:tc>
                  <a:txBody>
                    <a:bodyPr/>
                    <a:lstStyle/>
                    <a:p>
                      <a:r>
                        <a:rPr lang="en-GB" dirty="0" smtClean="0">
                          <a:latin typeface="Sylfaen" panose="010A0502050306030303" pitchFamily="18" charset="0"/>
                        </a:rPr>
                        <a:t>No of Higher  A Passes</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2022 KA</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2022 KA Quintile 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2022</a:t>
                      </a:r>
                      <a:r>
                        <a:rPr lang="en-GB" baseline="0" dirty="0" smtClean="0">
                          <a:latin typeface="Sylfaen" panose="010A0502050306030303" pitchFamily="18" charset="0"/>
                        </a:rPr>
                        <a:t> VC</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2023 KA</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2023 KA</a:t>
                      </a:r>
                    </a:p>
                    <a:p>
                      <a:r>
                        <a:rPr lang="en-GB" dirty="0" smtClean="0">
                          <a:latin typeface="Sylfaen" panose="010A0502050306030303" pitchFamily="18" charset="0"/>
                        </a:rPr>
                        <a:t>Quintile 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2023</a:t>
                      </a:r>
                      <a:r>
                        <a:rPr lang="en-GB" baseline="0" dirty="0" smtClean="0">
                          <a:latin typeface="Sylfaen" panose="010A0502050306030303" pitchFamily="18" charset="0"/>
                        </a:rPr>
                        <a:t> VC</a:t>
                      </a:r>
                      <a:endParaRPr lang="en-GB" dirty="0">
                        <a:latin typeface="Sylfaen" panose="010A0502050306030303" pitchFamily="18" charset="0"/>
                      </a:endParaRPr>
                    </a:p>
                  </a:txBody>
                  <a:tcPr/>
                </a:tc>
                <a:extLst>
                  <a:ext uri="{0D108BD9-81ED-4DB2-BD59-A6C34878D82A}">
                    <a16:rowId xmlns:a16="http://schemas.microsoft.com/office/drawing/2014/main" val="3505146670"/>
                  </a:ext>
                </a:extLst>
              </a:tr>
              <a:tr h="486203">
                <a:tc>
                  <a:txBody>
                    <a:bodyPr/>
                    <a:lstStyle/>
                    <a:p>
                      <a:r>
                        <a:rPr lang="en-GB" dirty="0" smtClean="0">
                          <a:latin typeface="Sylfaen" panose="010A0502050306030303" pitchFamily="18" charset="0"/>
                        </a:rPr>
                        <a:t>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34.97%</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29.41%</a:t>
                      </a:r>
                      <a:endParaRPr lang="en-GB" dirty="0">
                        <a:latin typeface="Sylfaen" panose="010A0502050306030303" pitchFamily="18" charset="0"/>
                      </a:endParaRPr>
                    </a:p>
                  </a:txBody>
                  <a:tcPr>
                    <a:solidFill>
                      <a:srgbClr val="00FF00"/>
                    </a:solidFill>
                  </a:tcPr>
                </a:tc>
                <a:tc>
                  <a:txBody>
                    <a:bodyPr/>
                    <a:lstStyle/>
                    <a:p>
                      <a:r>
                        <a:rPr lang="en-GB" dirty="0" smtClean="0">
                          <a:latin typeface="Sylfaen" panose="010A0502050306030303" pitchFamily="18" charset="0"/>
                        </a:rPr>
                        <a:t>34.43%</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22.98%</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25.93%</a:t>
                      </a:r>
                      <a:endParaRPr lang="en-GB" dirty="0">
                        <a:latin typeface="Sylfaen" panose="010A0502050306030303" pitchFamily="18" charset="0"/>
                      </a:endParaRPr>
                    </a:p>
                  </a:txBody>
                  <a:tcPr>
                    <a:solidFill>
                      <a:srgbClr val="00FF00"/>
                    </a:solidFill>
                  </a:tcPr>
                </a:tc>
                <a:tc>
                  <a:txBody>
                    <a:bodyPr/>
                    <a:lstStyle/>
                    <a:p>
                      <a:r>
                        <a:rPr lang="en-GB" dirty="0" smtClean="0">
                          <a:latin typeface="Sylfaen" panose="010A0502050306030303" pitchFamily="18" charset="0"/>
                        </a:rPr>
                        <a:t>33.56%</a:t>
                      </a:r>
                      <a:endParaRPr lang="en-GB" dirty="0">
                        <a:latin typeface="Sylfaen" panose="010A0502050306030303" pitchFamily="18" charset="0"/>
                      </a:endParaRPr>
                    </a:p>
                  </a:txBody>
                  <a:tcPr/>
                </a:tc>
                <a:extLst>
                  <a:ext uri="{0D108BD9-81ED-4DB2-BD59-A6C34878D82A}">
                    <a16:rowId xmlns:a16="http://schemas.microsoft.com/office/drawing/2014/main" val="1139936059"/>
                  </a:ext>
                </a:extLst>
              </a:tr>
              <a:tr h="486203">
                <a:tc>
                  <a:txBody>
                    <a:bodyPr/>
                    <a:lstStyle/>
                    <a:p>
                      <a:r>
                        <a:rPr lang="en-GB" dirty="0" smtClean="0">
                          <a:latin typeface="Sylfaen" panose="010A0502050306030303" pitchFamily="18" charset="0"/>
                        </a:rPr>
                        <a:t>2</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22.40%</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23.53%</a:t>
                      </a:r>
                      <a:endParaRPr lang="en-GB" dirty="0">
                        <a:latin typeface="Sylfaen" panose="010A0502050306030303" pitchFamily="18" charset="0"/>
                      </a:endParaRPr>
                    </a:p>
                  </a:txBody>
                  <a:tcPr>
                    <a:solidFill>
                      <a:srgbClr val="00FF00"/>
                    </a:solidFill>
                  </a:tcPr>
                </a:tc>
                <a:tc>
                  <a:txBody>
                    <a:bodyPr/>
                    <a:lstStyle/>
                    <a:p>
                      <a:r>
                        <a:rPr lang="en-GB" dirty="0" smtClean="0">
                          <a:latin typeface="Sylfaen" panose="010A0502050306030303" pitchFamily="18" charset="0"/>
                        </a:rPr>
                        <a:t>20.66%</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18.52%</a:t>
                      </a:r>
                      <a:endParaRPr lang="en-GB" dirty="0">
                        <a:latin typeface="Sylfaen" panose="010A0502050306030303" pitchFamily="18" charset="0"/>
                      </a:endParaRPr>
                    </a:p>
                  </a:txBody>
                  <a:tcPr>
                    <a:solidFill>
                      <a:srgbClr val="FC1D0C"/>
                    </a:solidFill>
                  </a:tcPr>
                </a:tc>
                <a:tc>
                  <a:txBody>
                    <a:bodyPr/>
                    <a:lstStyle/>
                    <a:p>
                      <a:r>
                        <a:rPr lang="en-GB" dirty="0" smtClean="0">
                          <a:latin typeface="Sylfaen" panose="010A0502050306030303" pitchFamily="18" charset="0"/>
                        </a:rPr>
                        <a:t>21.38%</a:t>
                      </a:r>
                      <a:endParaRPr lang="en-GB" dirty="0">
                        <a:latin typeface="Sylfaen" panose="010A0502050306030303" pitchFamily="18" charset="0"/>
                      </a:endParaRPr>
                    </a:p>
                  </a:txBody>
                  <a:tcPr/>
                </a:tc>
                <a:extLst>
                  <a:ext uri="{0D108BD9-81ED-4DB2-BD59-A6C34878D82A}">
                    <a16:rowId xmlns:a16="http://schemas.microsoft.com/office/drawing/2014/main" val="189914903"/>
                  </a:ext>
                </a:extLst>
              </a:tr>
              <a:tr h="486203">
                <a:tc>
                  <a:txBody>
                    <a:bodyPr/>
                    <a:lstStyle/>
                    <a:p>
                      <a:r>
                        <a:rPr lang="en-GB" dirty="0" smtClean="0">
                          <a:latin typeface="Sylfaen" panose="010A0502050306030303" pitchFamily="18" charset="0"/>
                        </a:rPr>
                        <a:t>3</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12.57%</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13.24%</a:t>
                      </a:r>
                      <a:endParaRPr lang="en-GB" dirty="0">
                        <a:latin typeface="Sylfaen" panose="010A0502050306030303" pitchFamily="18" charset="0"/>
                      </a:endParaRPr>
                    </a:p>
                  </a:txBody>
                  <a:tcPr>
                    <a:solidFill>
                      <a:srgbClr val="00FF00"/>
                    </a:solidFill>
                  </a:tcPr>
                </a:tc>
                <a:tc>
                  <a:txBody>
                    <a:bodyPr/>
                    <a:lstStyle/>
                    <a:p>
                      <a:r>
                        <a:rPr lang="en-GB" dirty="0" smtClean="0">
                          <a:latin typeface="Sylfaen" panose="010A0502050306030303" pitchFamily="18" charset="0"/>
                        </a:rPr>
                        <a:t>14.32%</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14.36%</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11.11%</a:t>
                      </a:r>
                      <a:endParaRPr lang="en-GB" dirty="0">
                        <a:latin typeface="Sylfaen" panose="010A0502050306030303" pitchFamily="18" charset="0"/>
                      </a:endParaRPr>
                    </a:p>
                  </a:txBody>
                  <a:tcPr>
                    <a:solidFill>
                      <a:srgbClr val="FC1D0C"/>
                    </a:solidFill>
                  </a:tcPr>
                </a:tc>
                <a:tc>
                  <a:txBody>
                    <a:bodyPr/>
                    <a:lstStyle/>
                    <a:p>
                      <a:r>
                        <a:rPr lang="en-GB" dirty="0" smtClean="0">
                          <a:latin typeface="Sylfaen" panose="010A0502050306030303" pitchFamily="18" charset="0"/>
                        </a:rPr>
                        <a:t>13.72%</a:t>
                      </a:r>
                      <a:endParaRPr lang="en-GB" dirty="0">
                        <a:latin typeface="Sylfaen" panose="010A0502050306030303" pitchFamily="18" charset="0"/>
                      </a:endParaRPr>
                    </a:p>
                  </a:txBody>
                  <a:tcPr>
                    <a:solidFill>
                      <a:srgbClr val="FFFF00"/>
                    </a:solidFill>
                  </a:tcPr>
                </a:tc>
                <a:extLst>
                  <a:ext uri="{0D108BD9-81ED-4DB2-BD59-A6C34878D82A}">
                    <a16:rowId xmlns:a16="http://schemas.microsoft.com/office/drawing/2014/main" val="995383503"/>
                  </a:ext>
                </a:extLst>
              </a:tr>
              <a:tr h="486203">
                <a:tc>
                  <a:txBody>
                    <a:bodyPr/>
                    <a:lstStyle/>
                    <a:p>
                      <a:r>
                        <a:rPr lang="en-GB" dirty="0" smtClean="0">
                          <a:latin typeface="Sylfaen" panose="010A0502050306030303" pitchFamily="18" charset="0"/>
                        </a:rPr>
                        <a:t>4</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6.01%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8.82%</a:t>
                      </a:r>
                      <a:endParaRPr lang="en-GB" dirty="0">
                        <a:latin typeface="Sylfaen" panose="010A0502050306030303" pitchFamily="18" charset="0"/>
                      </a:endParaRPr>
                    </a:p>
                  </a:txBody>
                  <a:tcPr>
                    <a:solidFill>
                      <a:srgbClr val="00FF00"/>
                    </a:solidFill>
                  </a:tcPr>
                </a:tc>
                <a:tc>
                  <a:txBody>
                    <a:bodyPr/>
                    <a:lstStyle/>
                    <a:p>
                      <a:r>
                        <a:rPr lang="en-GB" dirty="0" smtClean="0">
                          <a:latin typeface="Sylfaen" panose="010A0502050306030303" pitchFamily="18" charset="0"/>
                        </a:rPr>
                        <a:t>9.13%</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11.17%</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7.41%</a:t>
                      </a:r>
                      <a:endParaRPr lang="en-GB" dirty="0">
                        <a:latin typeface="Sylfaen" panose="010A0502050306030303" pitchFamily="18" charset="0"/>
                      </a:endParaRPr>
                    </a:p>
                  </a:txBody>
                  <a:tcPr>
                    <a:solidFill>
                      <a:srgbClr val="FF0000"/>
                    </a:solidFill>
                  </a:tcPr>
                </a:tc>
                <a:tc>
                  <a:txBody>
                    <a:bodyPr/>
                    <a:lstStyle/>
                    <a:p>
                      <a:r>
                        <a:rPr lang="en-GB" dirty="0" smtClean="0">
                          <a:latin typeface="Sylfaen" panose="010A0502050306030303" pitchFamily="18" charset="0"/>
                        </a:rPr>
                        <a:t>8.83%</a:t>
                      </a:r>
                      <a:endParaRPr lang="en-GB" dirty="0">
                        <a:latin typeface="Sylfaen" panose="010A0502050306030303" pitchFamily="18" charset="0"/>
                      </a:endParaRPr>
                    </a:p>
                  </a:txBody>
                  <a:tcPr/>
                </a:tc>
                <a:extLst>
                  <a:ext uri="{0D108BD9-81ED-4DB2-BD59-A6C34878D82A}">
                    <a16:rowId xmlns:a16="http://schemas.microsoft.com/office/drawing/2014/main" val="4107926731"/>
                  </a:ext>
                </a:extLst>
              </a:tr>
              <a:tr h="486203">
                <a:tc>
                  <a:txBody>
                    <a:bodyPr/>
                    <a:lstStyle/>
                    <a:p>
                      <a:r>
                        <a:rPr lang="en-GB" dirty="0" smtClean="0">
                          <a:latin typeface="Sylfaen" panose="010A0502050306030303" pitchFamily="18" charset="0"/>
                        </a:rPr>
                        <a:t>5</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2.73%</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2.94%</a:t>
                      </a:r>
                      <a:endParaRPr lang="en-GB" dirty="0">
                        <a:latin typeface="Sylfaen" panose="010A0502050306030303" pitchFamily="18" charset="0"/>
                      </a:endParaRPr>
                    </a:p>
                  </a:txBody>
                  <a:tcPr>
                    <a:solidFill>
                      <a:srgbClr val="00FF00"/>
                    </a:solidFill>
                  </a:tcPr>
                </a:tc>
                <a:tc>
                  <a:txBody>
                    <a:bodyPr/>
                    <a:lstStyle/>
                    <a:p>
                      <a:r>
                        <a:rPr lang="en-GB" dirty="0" smtClean="0">
                          <a:latin typeface="Sylfaen" panose="010A0502050306030303" pitchFamily="18" charset="0"/>
                        </a:rPr>
                        <a:t>5.08%</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4.79%</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1.85%</a:t>
                      </a:r>
                      <a:endParaRPr lang="en-GB" dirty="0">
                        <a:latin typeface="Sylfaen" panose="010A0502050306030303" pitchFamily="18" charset="0"/>
                      </a:endParaRPr>
                    </a:p>
                  </a:txBody>
                  <a:tcPr>
                    <a:solidFill>
                      <a:srgbClr val="FF0000"/>
                    </a:solidFill>
                  </a:tcPr>
                </a:tc>
                <a:tc>
                  <a:txBody>
                    <a:bodyPr/>
                    <a:lstStyle/>
                    <a:p>
                      <a:r>
                        <a:rPr lang="en-GB" dirty="0" smtClean="0">
                          <a:latin typeface="Sylfaen" panose="010A0502050306030303" pitchFamily="18" charset="0"/>
                        </a:rPr>
                        <a:t>4.31%</a:t>
                      </a:r>
                      <a:endParaRPr lang="en-GB" dirty="0">
                        <a:latin typeface="Sylfaen" panose="010A0502050306030303" pitchFamily="18" charset="0"/>
                      </a:endParaRPr>
                    </a:p>
                  </a:txBody>
                  <a:tcPr/>
                </a:tc>
                <a:extLst>
                  <a:ext uri="{0D108BD9-81ED-4DB2-BD59-A6C34878D82A}">
                    <a16:rowId xmlns:a16="http://schemas.microsoft.com/office/drawing/2014/main" val="4181623211"/>
                  </a:ext>
                </a:extLst>
              </a:tr>
            </a:tbl>
          </a:graphicData>
        </a:graphic>
      </p:graphicFrame>
      <p:cxnSp>
        <p:nvCxnSpPr>
          <p:cNvPr id="7" name="Straight Arrow Connector 6"/>
          <p:cNvCxnSpPr/>
          <p:nvPr/>
        </p:nvCxnSpPr>
        <p:spPr>
          <a:xfrm flipV="1">
            <a:off x="6592711" y="4210756"/>
            <a:ext cx="1095022" cy="172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002845" y="5753290"/>
            <a:ext cx="4989689" cy="369332"/>
          </a:xfrm>
          <a:prstGeom prst="rect">
            <a:avLst/>
          </a:prstGeom>
          <a:noFill/>
        </p:spPr>
        <p:txBody>
          <a:bodyPr wrap="square" rtlCol="0">
            <a:spAutoFit/>
          </a:bodyPr>
          <a:lstStyle/>
          <a:p>
            <a:r>
              <a:rPr lang="en-GB" dirty="0" smtClean="0">
                <a:latin typeface="Sylfaen" panose="010A0502050306030303" pitchFamily="18" charset="0"/>
              </a:rPr>
              <a:t>Increase at 3+ A at L6 for S5 Cohort</a:t>
            </a:r>
            <a:r>
              <a:rPr lang="en-GB" dirty="0" smtClean="0"/>
              <a:t>. </a:t>
            </a:r>
            <a:endParaRPr lang="en-GB" dirty="0"/>
          </a:p>
        </p:txBody>
      </p:sp>
    </p:spTree>
    <p:extLst>
      <p:ext uri="{BB962C8B-B14F-4D97-AF65-F5344CB8AC3E}">
        <p14:creationId xmlns:p14="http://schemas.microsoft.com/office/powerpoint/2010/main" val="1200930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ylfaen" panose="010A0502050306030303" pitchFamily="18" charset="0"/>
              </a:rPr>
              <a:t>c</a:t>
            </a:r>
            <a:r>
              <a:rPr lang="en-GB" dirty="0" smtClean="0">
                <a:latin typeface="Sylfaen" panose="010A0502050306030303" pitchFamily="18" charset="0"/>
              </a:rPr>
              <a:t>) Insight 2023: S4 COHORT 5+ @L5</a:t>
            </a:r>
            <a:endParaRPr lang="en-GB" dirty="0">
              <a:latin typeface="Sylfaen" panose="010A0502050306030303" pitchFamily="18" charset="0"/>
            </a:endParaRPr>
          </a:p>
        </p:txBody>
      </p:sp>
      <p:sp>
        <p:nvSpPr>
          <p:cNvPr id="6" name="Oval Callout 5"/>
          <p:cNvSpPr/>
          <p:nvPr/>
        </p:nvSpPr>
        <p:spPr>
          <a:xfrm>
            <a:off x="6958503" y="4621432"/>
            <a:ext cx="4761187" cy="155553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38% Most Deprived 20% achieving 5 @ L5 v 53% S4 cohort</a:t>
            </a:r>
          </a:p>
          <a:p>
            <a:pPr algn="ctr"/>
            <a:endParaRPr lang="en-GB" dirty="0"/>
          </a:p>
          <a:p>
            <a:pPr algn="ctr"/>
            <a:r>
              <a:rPr lang="en-GB" dirty="0" smtClean="0"/>
              <a:t>VC: 37% of Most Deprived 20% achieving 5@L5</a:t>
            </a:r>
            <a:endParaRPr lang="en-GB" dirty="0"/>
          </a:p>
        </p:txBody>
      </p:sp>
      <p:pic>
        <p:nvPicPr>
          <p:cNvPr id="7" name="Picture 6"/>
          <p:cNvPicPr>
            <a:picLocks noChangeAspect="1"/>
          </p:cNvPicPr>
          <p:nvPr/>
        </p:nvPicPr>
        <p:blipFill>
          <a:blip r:embed="rId2"/>
          <a:stretch>
            <a:fillRect/>
          </a:stretch>
        </p:blipFill>
        <p:spPr>
          <a:xfrm>
            <a:off x="472310" y="1691596"/>
            <a:ext cx="9079621" cy="2392522"/>
          </a:xfrm>
          <a:prstGeom prst="rect">
            <a:avLst/>
          </a:prstGeom>
        </p:spPr>
      </p:pic>
      <p:sp>
        <p:nvSpPr>
          <p:cNvPr id="5" name="Left Arrow 4"/>
          <p:cNvSpPr/>
          <p:nvPr/>
        </p:nvSpPr>
        <p:spPr>
          <a:xfrm>
            <a:off x="9073055" y="3300248"/>
            <a:ext cx="2280745" cy="8513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5 @ L5 increased by 10</a:t>
            </a:r>
            <a:endParaRPr lang="en-GB" dirty="0"/>
          </a:p>
        </p:txBody>
      </p:sp>
    </p:spTree>
    <p:extLst>
      <p:ext uri="{BB962C8B-B14F-4D97-AF65-F5344CB8AC3E}">
        <p14:creationId xmlns:p14="http://schemas.microsoft.com/office/powerpoint/2010/main" val="134727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Sylfaen" panose="010A0502050306030303" pitchFamily="18" charset="0"/>
              </a:rPr>
              <a:t>d</a:t>
            </a:r>
            <a:r>
              <a:rPr lang="en-GB" dirty="0" smtClean="0">
                <a:latin typeface="Sylfaen" panose="010A0502050306030303" pitchFamily="18" charset="0"/>
              </a:rPr>
              <a:t>) Insight 2023: Number of Pupils achieving 3+A at National 5- S4 Cohort</a:t>
            </a:r>
            <a:endParaRPr lang="en-GB" dirty="0">
              <a:latin typeface="Sylfaen" panose="010A0502050306030303"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7903662"/>
              </p:ext>
            </p:extLst>
          </p:nvPr>
        </p:nvGraphicFramePr>
        <p:xfrm>
          <a:off x="307622" y="1926661"/>
          <a:ext cx="11274779" cy="3333963"/>
        </p:xfrm>
        <a:graphic>
          <a:graphicData uri="http://schemas.openxmlformats.org/drawingml/2006/table">
            <a:tbl>
              <a:tblPr firstRow="1" bandRow="1">
                <a:tableStyleId>{5C22544A-7EE6-4342-B048-85BDC9FD1C3A}</a:tableStyleId>
              </a:tblPr>
              <a:tblGrid>
                <a:gridCol w="1610683">
                  <a:extLst>
                    <a:ext uri="{9D8B030D-6E8A-4147-A177-3AD203B41FA5}">
                      <a16:colId xmlns:a16="http://schemas.microsoft.com/office/drawing/2014/main" val="3349979338"/>
                    </a:ext>
                  </a:extLst>
                </a:gridCol>
                <a:gridCol w="1610683">
                  <a:extLst>
                    <a:ext uri="{9D8B030D-6E8A-4147-A177-3AD203B41FA5}">
                      <a16:colId xmlns:a16="http://schemas.microsoft.com/office/drawing/2014/main" val="741031129"/>
                    </a:ext>
                  </a:extLst>
                </a:gridCol>
                <a:gridCol w="1869069">
                  <a:extLst>
                    <a:ext uri="{9D8B030D-6E8A-4147-A177-3AD203B41FA5}">
                      <a16:colId xmlns:a16="http://schemas.microsoft.com/office/drawing/2014/main" val="2969922624"/>
                    </a:ext>
                  </a:extLst>
                </a:gridCol>
                <a:gridCol w="1352296">
                  <a:extLst>
                    <a:ext uri="{9D8B030D-6E8A-4147-A177-3AD203B41FA5}">
                      <a16:colId xmlns:a16="http://schemas.microsoft.com/office/drawing/2014/main" val="2847566050"/>
                    </a:ext>
                  </a:extLst>
                </a:gridCol>
                <a:gridCol w="1610683">
                  <a:extLst>
                    <a:ext uri="{9D8B030D-6E8A-4147-A177-3AD203B41FA5}">
                      <a16:colId xmlns:a16="http://schemas.microsoft.com/office/drawing/2014/main" val="1227255806"/>
                    </a:ext>
                  </a:extLst>
                </a:gridCol>
                <a:gridCol w="1550608">
                  <a:extLst>
                    <a:ext uri="{9D8B030D-6E8A-4147-A177-3AD203B41FA5}">
                      <a16:colId xmlns:a16="http://schemas.microsoft.com/office/drawing/2014/main" val="3873650859"/>
                    </a:ext>
                  </a:extLst>
                </a:gridCol>
                <a:gridCol w="1670757">
                  <a:extLst>
                    <a:ext uri="{9D8B030D-6E8A-4147-A177-3AD203B41FA5}">
                      <a16:colId xmlns:a16="http://schemas.microsoft.com/office/drawing/2014/main" val="276042305"/>
                    </a:ext>
                  </a:extLst>
                </a:gridCol>
              </a:tblGrid>
              <a:tr h="902948">
                <a:tc>
                  <a:txBody>
                    <a:bodyPr/>
                    <a:lstStyle/>
                    <a:p>
                      <a:r>
                        <a:rPr lang="en-GB" dirty="0" smtClean="0">
                          <a:latin typeface="Sylfaen" panose="010A0502050306030303" pitchFamily="18" charset="0"/>
                        </a:rPr>
                        <a:t>No of Nat</a:t>
                      </a:r>
                      <a:r>
                        <a:rPr lang="en-GB" baseline="0" dirty="0" smtClean="0">
                          <a:latin typeface="Sylfaen" panose="010A0502050306030303" pitchFamily="18" charset="0"/>
                        </a:rPr>
                        <a:t> 5  </a:t>
                      </a:r>
                      <a:r>
                        <a:rPr lang="en-GB" dirty="0" smtClean="0">
                          <a:latin typeface="Sylfaen" panose="010A0502050306030303" pitchFamily="18" charset="0"/>
                        </a:rPr>
                        <a:t>  A Passes</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2022 KA</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2022 KA Quintile 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2022</a:t>
                      </a:r>
                      <a:r>
                        <a:rPr lang="en-GB" baseline="0" dirty="0" smtClean="0">
                          <a:latin typeface="Sylfaen" panose="010A0502050306030303" pitchFamily="18" charset="0"/>
                        </a:rPr>
                        <a:t> VC</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2023 KA</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2023 KA</a:t>
                      </a:r>
                    </a:p>
                    <a:p>
                      <a:r>
                        <a:rPr lang="en-GB" dirty="0" smtClean="0">
                          <a:latin typeface="Sylfaen" panose="010A0502050306030303" pitchFamily="18" charset="0"/>
                        </a:rPr>
                        <a:t>Quintile 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2023</a:t>
                      </a:r>
                      <a:r>
                        <a:rPr lang="en-GB" baseline="0" dirty="0" smtClean="0">
                          <a:latin typeface="Sylfaen" panose="010A0502050306030303" pitchFamily="18" charset="0"/>
                        </a:rPr>
                        <a:t> VC</a:t>
                      </a:r>
                      <a:endParaRPr lang="en-GB" dirty="0">
                        <a:latin typeface="Sylfaen" panose="010A0502050306030303" pitchFamily="18" charset="0"/>
                      </a:endParaRPr>
                    </a:p>
                  </a:txBody>
                  <a:tcPr/>
                </a:tc>
                <a:extLst>
                  <a:ext uri="{0D108BD9-81ED-4DB2-BD59-A6C34878D82A}">
                    <a16:rowId xmlns:a16="http://schemas.microsoft.com/office/drawing/2014/main" val="3505146670"/>
                  </a:ext>
                </a:extLst>
              </a:tr>
              <a:tr h="486203">
                <a:tc>
                  <a:txBody>
                    <a:bodyPr/>
                    <a:lstStyle/>
                    <a:p>
                      <a:r>
                        <a:rPr lang="en-GB" dirty="0" smtClean="0">
                          <a:latin typeface="Sylfaen" panose="010A0502050306030303" pitchFamily="18" charset="0"/>
                        </a:rPr>
                        <a:t>1</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58.49%</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53.62%</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56.98%</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53.59%</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37.65%</a:t>
                      </a:r>
                      <a:endParaRPr lang="en-GB" dirty="0">
                        <a:latin typeface="Sylfaen" panose="010A0502050306030303" pitchFamily="18" charset="0"/>
                      </a:endParaRPr>
                    </a:p>
                  </a:txBody>
                  <a:tcPr>
                    <a:solidFill>
                      <a:srgbClr val="FC1D0C"/>
                    </a:solidFill>
                  </a:tcPr>
                </a:tc>
                <a:tc>
                  <a:txBody>
                    <a:bodyPr/>
                    <a:lstStyle/>
                    <a:p>
                      <a:r>
                        <a:rPr lang="en-GB" dirty="0" smtClean="0">
                          <a:latin typeface="Sylfaen" panose="010A0502050306030303" pitchFamily="18" charset="0"/>
                        </a:rPr>
                        <a:t>51.77%</a:t>
                      </a:r>
                      <a:endParaRPr lang="en-GB" dirty="0">
                        <a:latin typeface="Sylfaen" panose="010A0502050306030303" pitchFamily="18" charset="0"/>
                      </a:endParaRPr>
                    </a:p>
                  </a:txBody>
                  <a:tcPr/>
                </a:tc>
                <a:extLst>
                  <a:ext uri="{0D108BD9-81ED-4DB2-BD59-A6C34878D82A}">
                    <a16:rowId xmlns:a16="http://schemas.microsoft.com/office/drawing/2014/main" val="1139936059"/>
                  </a:ext>
                </a:extLst>
              </a:tr>
              <a:tr h="486203">
                <a:tc>
                  <a:txBody>
                    <a:bodyPr/>
                    <a:lstStyle/>
                    <a:p>
                      <a:r>
                        <a:rPr lang="en-GB" dirty="0" smtClean="0">
                          <a:latin typeface="Sylfaen" panose="010A0502050306030303" pitchFamily="18" charset="0"/>
                        </a:rPr>
                        <a:t>2</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39.62%</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34.78%</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38.54%</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33.76%</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23.53%</a:t>
                      </a:r>
                      <a:endParaRPr lang="en-GB" dirty="0">
                        <a:latin typeface="Sylfaen" panose="010A0502050306030303" pitchFamily="18" charset="0"/>
                      </a:endParaRPr>
                    </a:p>
                  </a:txBody>
                  <a:tcPr>
                    <a:solidFill>
                      <a:srgbClr val="FC1D0C"/>
                    </a:solidFill>
                  </a:tcPr>
                </a:tc>
                <a:tc>
                  <a:txBody>
                    <a:bodyPr/>
                    <a:lstStyle/>
                    <a:p>
                      <a:r>
                        <a:rPr lang="en-GB" dirty="0" smtClean="0">
                          <a:latin typeface="Sylfaen" panose="010A0502050306030303" pitchFamily="18" charset="0"/>
                        </a:rPr>
                        <a:t>34.64%</a:t>
                      </a:r>
                      <a:endParaRPr lang="en-GB" dirty="0">
                        <a:latin typeface="Sylfaen" panose="010A0502050306030303" pitchFamily="18" charset="0"/>
                      </a:endParaRPr>
                    </a:p>
                  </a:txBody>
                  <a:tcPr/>
                </a:tc>
                <a:extLst>
                  <a:ext uri="{0D108BD9-81ED-4DB2-BD59-A6C34878D82A}">
                    <a16:rowId xmlns:a16="http://schemas.microsoft.com/office/drawing/2014/main" val="189914903"/>
                  </a:ext>
                </a:extLst>
              </a:tr>
              <a:tr h="486203">
                <a:tc>
                  <a:txBody>
                    <a:bodyPr/>
                    <a:lstStyle/>
                    <a:p>
                      <a:r>
                        <a:rPr lang="en-GB" dirty="0" smtClean="0">
                          <a:latin typeface="Sylfaen" panose="010A0502050306030303" pitchFamily="18" charset="0"/>
                        </a:rPr>
                        <a:t>3</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25.94%</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20.29%</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27.50%</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21.52%</a:t>
                      </a:r>
                      <a:endParaRPr lang="en-GB" dirty="0">
                        <a:latin typeface="Sylfaen" panose="010A0502050306030303" pitchFamily="18" charset="0"/>
                      </a:endParaRPr>
                    </a:p>
                  </a:txBody>
                  <a:tcPr>
                    <a:solidFill>
                      <a:srgbClr val="FFFF00"/>
                    </a:solidFill>
                  </a:tcPr>
                </a:tc>
                <a:tc>
                  <a:txBody>
                    <a:bodyPr/>
                    <a:lstStyle/>
                    <a:p>
                      <a:r>
                        <a:rPr lang="en-GB" dirty="0" smtClean="0">
                          <a:latin typeface="Sylfaen" panose="010A0502050306030303" pitchFamily="18" charset="0"/>
                        </a:rPr>
                        <a:t>14.12%</a:t>
                      </a:r>
                      <a:endParaRPr lang="en-GB" dirty="0">
                        <a:latin typeface="Sylfaen" panose="010A0502050306030303" pitchFamily="18" charset="0"/>
                      </a:endParaRPr>
                    </a:p>
                  </a:txBody>
                  <a:tcPr>
                    <a:solidFill>
                      <a:srgbClr val="FC1D0C"/>
                    </a:solidFill>
                  </a:tcPr>
                </a:tc>
                <a:tc>
                  <a:txBody>
                    <a:bodyPr/>
                    <a:lstStyle/>
                    <a:p>
                      <a:r>
                        <a:rPr lang="en-GB" dirty="0" smtClean="0">
                          <a:latin typeface="Sylfaen" panose="010A0502050306030303" pitchFamily="18" charset="0"/>
                        </a:rPr>
                        <a:t>24.81%</a:t>
                      </a:r>
                      <a:endParaRPr lang="en-GB" dirty="0">
                        <a:latin typeface="Sylfaen" panose="010A0502050306030303" pitchFamily="18" charset="0"/>
                      </a:endParaRPr>
                    </a:p>
                  </a:txBody>
                  <a:tcPr>
                    <a:solidFill>
                      <a:srgbClr val="FFFF00"/>
                    </a:solidFill>
                  </a:tcPr>
                </a:tc>
                <a:extLst>
                  <a:ext uri="{0D108BD9-81ED-4DB2-BD59-A6C34878D82A}">
                    <a16:rowId xmlns:a16="http://schemas.microsoft.com/office/drawing/2014/main" val="995383503"/>
                  </a:ext>
                </a:extLst>
              </a:tr>
              <a:tr h="486203">
                <a:tc>
                  <a:txBody>
                    <a:bodyPr/>
                    <a:lstStyle/>
                    <a:p>
                      <a:r>
                        <a:rPr lang="en-GB" dirty="0" smtClean="0">
                          <a:latin typeface="Sylfaen" panose="010A0502050306030303" pitchFamily="18" charset="0"/>
                        </a:rPr>
                        <a:t>4</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17.45%</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13.04%</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20.33%</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14.77%</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10.59%</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18.14%</a:t>
                      </a:r>
                      <a:endParaRPr lang="en-GB" dirty="0">
                        <a:latin typeface="Sylfaen" panose="010A0502050306030303" pitchFamily="18" charset="0"/>
                      </a:endParaRPr>
                    </a:p>
                  </a:txBody>
                  <a:tcPr/>
                </a:tc>
                <a:extLst>
                  <a:ext uri="{0D108BD9-81ED-4DB2-BD59-A6C34878D82A}">
                    <a16:rowId xmlns:a16="http://schemas.microsoft.com/office/drawing/2014/main" val="4107926731"/>
                  </a:ext>
                </a:extLst>
              </a:tr>
              <a:tr h="486203">
                <a:tc>
                  <a:txBody>
                    <a:bodyPr/>
                    <a:lstStyle/>
                    <a:p>
                      <a:r>
                        <a:rPr lang="en-GB" dirty="0" smtClean="0">
                          <a:latin typeface="Sylfaen" panose="010A0502050306030303" pitchFamily="18" charset="0"/>
                        </a:rPr>
                        <a:t>5</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16.04%</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13.04%</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14.95%</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10.97%</a:t>
                      </a:r>
                      <a:endParaRPr lang="en-GB" dirty="0">
                        <a:latin typeface="Sylfaen" panose="010A0502050306030303" pitchFamily="18" charset="0"/>
                      </a:endParaRPr>
                    </a:p>
                  </a:txBody>
                  <a:tcPr/>
                </a:tc>
                <a:tc>
                  <a:txBody>
                    <a:bodyPr/>
                    <a:lstStyle/>
                    <a:p>
                      <a:r>
                        <a:rPr lang="en-GB" dirty="0" smtClean="0">
                          <a:latin typeface="Sylfaen" panose="010A0502050306030303" pitchFamily="18" charset="0"/>
                        </a:rPr>
                        <a:t>10.59%</a:t>
                      </a:r>
                      <a:endParaRPr lang="en-GB" dirty="0">
                        <a:latin typeface="Sylfaen" panose="010A0502050306030303" pitchFamily="18" charset="0"/>
                      </a:endParaRPr>
                    </a:p>
                  </a:txBody>
                  <a:tcPr>
                    <a:solidFill>
                      <a:srgbClr val="FFC000"/>
                    </a:solidFill>
                  </a:tcPr>
                </a:tc>
                <a:tc>
                  <a:txBody>
                    <a:bodyPr/>
                    <a:lstStyle/>
                    <a:p>
                      <a:r>
                        <a:rPr lang="en-GB" dirty="0" smtClean="0">
                          <a:latin typeface="Sylfaen" panose="010A0502050306030303" pitchFamily="18" charset="0"/>
                        </a:rPr>
                        <a:t>13.50%</a:t>
                      </a:r>
                      <a:endParaRPr lang="en-GB" dirty="0">
                        <a:latin typeface="Sylfaen" panose="010A0502050306030303" pitchFamily="18" charset="0"/>
                      </a:endParaRPr>
                    </a:p>
                  </a:txBody>
                  <a:tcPr/>
                </a:tc>
                <a:extLst>
                  <a:ext uri="{0D108BD9-81ED-4DB2-BD59-A6C34878D82A}">
                    <a16:rowId xmlns:a16="http://schemas.microsoft.com/office/drawing/2014/main" val="4181623211"/>
                  </a:ext>
                </a:extLst>
              </a:tr>
            </a:tbl>
          </a:graphicData>
        </a:graphic>
      </p:graphicFrame>
      <p:cxnSp>
        <p:nvCxnSpPr>
          <p:cNvPr id="7" name="Straight Arrow Connector 6"/>
          <p:cNvCxnSpPr/>
          <p:nvPr/>
        </p:nvCxnSpPr>
        <p:spPr>
          <a:xfrm flipV="1">
            <a:off x="6592711" y="4210756"/>
            <a:ext cx="1095022" cy="1727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3002845" y="5753290"/>
            <a:ext cx="4989689" cy="646331"/>
          </a:xfrm>
          <a:prstGeom prst="rect">
            <a:avLst/>
          </a:prstGeom>
          <a:noFill/>
        </p:spPr>
        <p:txBody>
          <a:bodyPr wrap="square" rtlCol="0">
            <a:spAutoFit/>
          </a:bodyPr>
          <a:lstStyle/>
          <a:p>
            <a:r>
              <a:rPr lang="en-GB" dirty="0" smtClean="0">
                <a:latin typeface="Sylfaen" panose="010A0502050306030303" pitchFamily="18" charset="0"/>
              </a:rPr>
              <a:t>Target not met- will be a focus due to increasing gap. </a:t>
            </a:r>
            <a:endParaRPr lang="en-GB" dirty="0">
              <a:latin typeface="Sylfaen" panose="010A0502050306030303" pitchFamily="18" charset="0"/>
            </a:endParaRPr>
          </a:p>
        </p:txBody>
      </p:sp>
    </p:spTree>
    <p:extLst>
      <p:ext uri="{BB962C8B-B14F-4D97-AF65-F5344CB8AC3E}">
        <p14:creationId xmlns:p14="http://schemas.microsoft.com/office/powerpoint/2010/main" val="374895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Sylfaen" panose="010A0502050306030303" pitchFamily="18" charset="0"/>
              </a:rPr>
              <a:t>e) Insight 2023: S4 Top 20%</a:t>
            </a:r>
            <a:endParaRPr lang="en-GB" dirty="0">
              <a:solidFill>
                <a:srgbClr val="00B0F0"/>
              </a:solidFill>
              <a:latin typeface="Sylfaen" panose="010A0502050306030303" pitchFamily="18" charset="0"/>
            </a:endParaRPr>
          </a:p>
        </p:txBody>
      </p:sp>
      <p:pic>
        <p:nvPicPr>
          <p:cNvPr id="4" name="Content Placeholder 3"/>
          <p:cNvPicPr>
            <a:picLocks noGrp="1" noChangeAspect="1"/>
          </p:cNvPicPr>
          <p:nvPr>
            <p:ph idx="1"/>
          </p:nvPr>
        </p:nvPicPr>
        <p:blipFill>
          <a:blip r:embed="rId2"/>
          <a:stretch>
            <a:fillRect/>
          </a:stretch>
        </p:blipFill>
        <p:spPr>
          <a:xfrm>
            <a:off x="514822" y="1690688"/>
            <a:ext cx="4913780" cy="2485294"/>
          </a:xfrm>
          <a:prstGeom prst="rect">
            <a:avLst/>
          </a:prstGeom>
        </p:spPr>
      </p:pic>
      <p:sp>
        <p:nvSpPr>
          <p:cNvPr id="6" name="Explosion 2 5"/>
          <p:cNvSpPr/>
          <p:nvPr/>
        </p:nvSpPr>
        <p:spPr>
          <a:xfrm>
            <a:off x="6305135" y="1855890"/>
            <a:ext cx="3026979" cy="202849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Increase in total tariff points in top 20% for S4 </a:t>
            </a:r>
            <a:endParaRPr lang="en-GB" sz="1400" dirty="0"/>
          </a:p>
        </p:txBody>
      </p:sp>
      <p:pic>
        <p:nvPicPr>
          <p:cNvPr id="7" name="Content Placeholder 3"/>
          <p:cNvPicPr>
            <a:picLocks noChangeAspect="1"/>
          </p:cNvPicPr>
          <p:nvPr/>
        </p:nvPicPr>
        <p:blipFill>
          <a:blip r:embed="rId3"/>
          <a:stretch>
            <a:fillRect/>
          </a:stretch>
        </p:blipFill>
        <p:spPr>
          <a:xfrm>
            <a:off x="310267" y="3838454"/>
            <a:ext cx="5322890" cy="2826964"/>
          </a:xfrm>
          <a:prstGeom prst="rect">
            <a:avLst/>
          </a:prstGeom>
        </p:spPr>
      </p:pic>
      <p:sp>
        <p:nvSpPr>
          <p:cNvPr id="9" name="Explosion 2 8"/>
          <p:cNvSpPr/>
          <p:nvPr/>
        </p:nvSpPr>
        <p:spPr>
          <a:xfrm>
            <a:off x="5971821" y="4605866"/>
            <a:ext cx="4481689" cy="205955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Increase in total tariff points in top 20% for most deprived 20% in S4</a:t>
            </a:r>
            <a:endParaRPr lang="en-GB" sz="1400" dirty="0"/>
          </a:p>
        </p:txBody>
      </p:sp>
    </p:spTree>
    <p:extLst>
      <p:ext uri="{BB962C8B-B14F-4D97-AF65-F5344CB8AC3E}">
        <p14:creationId xmlns:p14="http://schemas.microsoft.com/office/powerpoint/2010/main" val="2665823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ylfaen" panose="010A0502050306030303" pitchFamily="18" charset="0"/>
              </a:rPr>
              <a:t>f) Insight 2023: S5 Top 20%</a:t>
            </a:r>
            <a:endParaRPr lang="en-GB" dirty="0">
              <a:latin typeface="Sylfaen" panose="010A0502050306030303" pitchFamily="18" charset="0"/>
            </a:endParaRPr>
          </a:p>
        </p:txBody>
      </p:sp>
      <p:pic>
        <p:nvPicPr>
          <p:cNvPr id="4" name="Content Placeholder 3"/>
          <p:cNvPicPr>
            <a:picLocks noGrp="1" noChangeAspect="1"/>
          </p:cNvPicPr>
          <p:nvPr>
            <p:ph idx="1"/>
          </p:nvPr>
        </p:nvPicPr>
        <p:blipFill>
          <a:blip r:embed="rId2"/>
          <a:stretch>
            <a:fillRect/>
          </a:stretch>
        </p:blipFill>
        <p:spPr>
          <a:xfrm>
            <a:off x="715538" y="1439918"/>
            <a:ext cx="5459123" cy="2811317"/>
          </a:xfrm>
          <a:prstGeom prst="rect">
            <a:avLst/>
          </a:prstGeom>
        </p:spPr>
      </p:pic>
      <p:sp>
        <p:nvSpPr>
          <p:cNvPr id="6" name="Explosion 2 5"/>
          <p:cNvSpPr/>
          <p:nvPr/>
        </p:nvSpPr>
        <p:spPr>
          <a:xfrm>
            <a:off x="7055110" y="1752500"/>
            <a:ext cx="3100552" cy="2186152"/>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Increase in total Tariff Points for Top 20% in S5</a:t>
            </a:r>
            <a:endParaRPr lang="en-GB" sz="1400" dirty="0"/>
          </a:p>
        </p:txBody>
      </p:sp>
      <p:pic>
        <p:nvPicPr>
          <p:cNvPr id="7" name="Picture 6"/>
          <p:cNvPicPr>
            <a:picLocks noChangeAspect="1"/>
          </p:cNvPicPr>
          <p:nvPr/>
        </p:nvPicPr>
        <p:blipFill>
          <a:blip r:embed="rId3"/>
          <a:stretch>
            <a:fillRect/>
          </a:stretch>
        </p:blipFill>
        <p:spPr>
          <a:xfrm>
            <a:off x="715538" y="4085958"/>
            <a:ext cx="5248536" cy="2772042"/>
          </a:xfrm>
          <a:prstGeom prst="rect">
            <a:avLst/>
          </a:prstGeom>
        </p:spPr>
      </p:pic>
      <p:sp>
        <p:nvSpPr>
          <p:cNvPr id="3" name="Explosion 2 2"/>
          <p:cNvSpPr/>
          <p:nvPr/>
        </p:nvSpPr>
        <p:spPr>
          <a:xfrm>
            <a:off x="6750310" y="4470399"/>
            <a:ext cx="4211201" cy="204328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Increase in total Tariff Points for Top 20% in Most Deprived Top 20% in S5</a:t>
            </a:r>
            <a:endParaRPr lang="en-GB" sz="1200" dirty="0"/>
          </a:p>
        </p:txBody>
      </p:sp>
    </p:spTree>
    <p:extLst>
      <p:ext uri="{BB962C8B-B14F-4D97-AF65-F5344CB8AC3E}">
        <p14:creationId xmlns:p14="http://schemas.microsoft.com/office/powerpoint/2010/main" val="686277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ctrTitle"/>
          </p:nvPr>
        </p:nvSpPr>
        <p:spPr/>
        <p:txBody>
          <a:bodyPr/>
          <a:lstStyle/>
          <a:p>
            <a:r>
              <a:rPr lang="en-GB" dirty="0" smtClean="0">
                <a:solidFill>
                  <a:srgbClr val="00B0F0"/>
                </a:solidFill>
                <a:latin typeface="Sylfaen" panose="010A0502050306030303" pitchFamily="18" charset="0"/>
              </a:rPr>
              <a:t>Capturing Attainment and Closing the Gap</a:t>
            </a:r>
            <a:endParaRPr lang="en-GB" dirty="0">
              <a:solidFill>
                <a:srgbClr val="00B0F0"/>
              </a:solidFill>
              <a:latin typeface="Sylfaen" panose="010A0502050306030303" pitchFamily="18" charset="0"/>
            </a:endParaRPr>
          </a:p>
        </p:txBody>
      </p:sp>
    </p:spTree>
    <p:extLst>
      <p:ext uri="{BB962C8B-B14F-4D97-AF65-F5344CB8AC3E}">
        <p14:creationId xmlns:p14="http://schemas.microsoft.com/office/powerpoint/2010/main" val="1020178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smtClean="0">
                <a:solidFill>
                  <a:srgbClr val="00B0F0"/>
                </a:solidFill>
                <a:latin typeface="Sylfaen" panose="010A0502050306030303" pitchFamily="18" charset="0"/>
              </a:rPr>
              <a:t>How do we Capture Attainment? </a:t>
            </a:r>
            <a:endParaRPr lang="en-GB" dirty="0">
              <a:solidFill>
                <a:srgbClr val="00B0F0"/>
              </a:solidFill>
              <a:latin typeface="Sylfaen" panose="010A0502050306030303" pitchFamily="18" charset="0"/>
            </a:endParaRPr>
          </a:p>
        </p:txBody>
      </p:sp>
      <p:sp>
        <p:nvSpPr>
          <p:cNvPr id="2" name="Content Placeholder 1"/>
          <p:cNvSpPr>
            <a:spLocks noGrp="1"/>
          </p:cNvSpPr>
          <p:nvPr>
            <p:ph idx="1"/>
          </p:nvPr>
        </p:nvSpPr>
        <p:spPr>
          <a:xfrm>
            <a:off x="656206" y="1253331"/>
            <a:ext cx="10515600" cy="4351338"/>
          </a:xfrm>
        </p:spPr>
        <p:txBody>
          <a:bodyPr/>
          <a:lstStyle/>
          <a:p>
            <a:r>
              <a:rPr lang="en-GB" dirty="0" smtClean="0">
                <a:solidFill>
                  <a:srgbClr val="00B0F0"/>
                </a:solidFill>
                <a:latin typeface="Sylfaen" panose="010A0502050306030303" pitchFamily="18" charset="0"/>
              </a:rPr>
              <a:t>Identification of pupils at risk of under achievement from S1- shared with all staff and tracked through out the year</a:t>
            </a:r>
          </a:p>
          <a:p>
            <a:r>
              <a:rPr lang="en-GB" dirty="0" smtClean="0">
                <a:solidFill>
                  <a:srgbClr val="00B0F0"/>
                </a:solidFill>
                <a:latin typeface="Sylfaen" panose="010A0502050306030303" pitchFamily="18" charset="0"/>
              </a:rPr>
              <a:t>PEF Funded Connect Support Hub to support pupils gain these qualification</a:t>
            </a:r>
          </a:p>
          <a:p>
            <a:endParaRPr lang="en-GB" dirty="0"/>
          </a:p>
        </p:txBody>
      </p:sp>
      <p:pic>
        <p:nvPicPr>
          <p:cNvPr id="6" name="Picture 5"/>
          <p:cNvPicPr>
            <a:picLocks noChangeAspect="1"/>
          </p:cNvPicPr>
          <p:nvPr/>
        </p:nvPicPr>
        <p:blipFill>
          <a:blip r:embed="rId5"/>
          <a:stretch>
            <a:fillRect/>
          </a:stretch>
        </p:blipFill>
        <p:spPr>
          <a:xfrm>
            <a:off x="255025" y="3437184"/>
            <a:ext cx="8694004" cy="1604010"/>
          </a:xfrm>
          <a:prstGeom prst="rect">
            <a:avLst/>
          </a:prstGeom>
        </p:spPr>
      </p:pic>
      <p:cxnSp>
        <p:nvCxnSpPr>
          <p:cNvPr id="8" name="Straight Arrow Connector 7"/>
          <p:cNvCxnSpPr/>
          <p:nvPr/>
        </p:nvCxnSpPr>
        <p:spPr>
          <a:xfrm flipH="1">
            <a:off x="7518400" y="1930400"/>
            <a:ext cx="1151467" cy="15067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983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4358" y="149108"/>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3986" y="149108"/>
            <a:ext cx="9858704" cy="830997"/>
          </a:xfrm>
          <a:prstGeom prst="rect">
            <a:avLst/>
          </a:prstGeom>
          <a:noFill/>
        </p:spPr>
        <p:txBody>
          <a:bodyPr wrap="square" rtlCol="0">
            <a:spAutoFit/>
          </a:bodyPr>
          <a:lstStyle/>
          <a:p>
            <a:r>
              <a:rPr lang="en-GB" sz="4800" b="1" dirty="0" smtClean="0">
                <a:latin typeface="Sylfaen" panose="010A0502050306030303" pitchFamily="18" charset="0"/>
              </a:rPr>
              <a:t>KA PEF ALLOCATION</a:t>
            </a:r>
            <a:endParaRPr lang="en-GB" sz="4800" b="1" dirty="0">
              <a:latin typeface="Sylfaen" panose="010A0502050306030303" pitchFamily="18" charset="0"/>
            </a:endParaRPr>
          </a:p>
        </p:txBody>
      </p:sp>
      <p:sp>
        <p:nvSpPr>
          <p:cNvPr id="2" name="Wave 1"/>
          <p:cNvSpPr/>
          <p:nvPr/>
        </p:nvSpPr>
        <p:spPr>
          <a:xfrm>
            <a:off x="892098" y="1895707"/>
            <a:ext cx="10103004" cy="295507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PEF ALLOCATION 22.23 (INCLUDING CARRY FORWARD): £212, 667.24</a:t>
            </a:r>
            <a:endParaRPr lang="en-GB" sz="3200" dirty="0"/>
          </a:p>
        </p:txBody>
      </p:sp>
    </p:spTree>
    <p:extLst>
      <p:ext uri="{BB962C8B-B14F-4D97-AF65-F5344CB8AC3E}">
        <p14:creationId xmlns:p14="http://schemas.microsoft.com/office/powerpoint/2010/main" val="3123454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smtClean="0">
                <a:solidFill>
                  <a:srgbClr val="00B0F0"/>
                </a:solidFill>
                <a:latin typeface="Sylfaen" panose="010A0502050306030303" pitchFamily="18" charset="0"/>
              </a:rPr>
              <a:t>Intended Impact</a:t>
            </a:r>
            <a:endParaRPr lang="en-GB" dirty="0">
              <a:solidFill>
                <a:srgbClr val="00B0F0"/>
              </a:solidFill>
              <a:latin typeface="Sylfaen" panose="010A0502050306030303" pitchFamily="18" charset="0"/>
            </a:endParaRPr>
          </a:p>
        </p:txBody>
      </p:sp>
      <p:sp>
        <p:nvSpPr>
          <p:cNvPr id="3" name="Rectangle 2"/>
          <p:cNvSpPr/>
          <p:nvPr/>
        </p:nvSpPr>
        <p:spPr>
          <a:xfrm>
            <a:off x="790222" y="1224161"/>
            <a:ext cx="10261600" cy="4241546"/>
          </a:xfrm>
          <a:prstGeom prst="rect">
            <a:avLst/>
          </a:prstGeom>
        </p:spPr>
        <p:txBody>
          <a:bodyPr wrap="square">
            <a:spAutoFit/>
          </a:bodyPr>
          <a:lstStyle/>
          <a:p>
            <a:pPr marL="514350" lvl="0" indent="-514350">
              <a:lnSpc>
                <a:spcPct val="107000"/>
              </a:lnSpc>
              <a:spcAft>
                <a:spcPts val="0"/>
              </a:spcAft>
              <a:buFont typeface="+mj-lt"/>
              <a:buAutoNum type="alphaLcPeriod"/>
            </a:pPr>
            <a:r>
              <a:rPr lang="en-GB" sz="2800" b="1" dirty="0">
                <a:latin typeface="Sylfaen" panose="010A0502050306030303" pitchFamily="18" charset="0"/>
                <a:ea typeface="Calibri" panose="020F0502020204030204" pitchFamily="34" charset="0"/>
                <a:cs typeface="Times New Roman" panose="02020603050405020304" pitchFamily="18" charset="0"/>
              </a:rPr>
              <a:t>100% of leavers achieving at least 5 N3 Qualifications  </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lphaLcPeriod"/>
            </a:pPr>
            <a:r>
              <a:rPr lang="en-GB" sz="2800" b="1" dirty="0">
                <a:latin typeface="Sylfaen" panose="010A0502050306030303" pitchFamily="18" charset="0"/>
                <a:ea typeface="Calibri" panose="020F0502020204030204" pitchFamily="34" charset="0"/>
                <a:cs typeface="Times New Roman" panose="02020603050405020304" pitchFamily="18" charset="0"/>
              </a:rPr>
              <a:t>100% of leavers achieving Level 4 Literacy and Numeracy (2021-93.81%)</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lphaLcPeriod"/>
            </a:pPr>
            <a:r>
              <a:rPr lang="en-GB" sz="2800" b="1" dirty="0">
                <a:latin typeface="Sylfaen" panose="010A0502050306030303" pitchFamily="18" charset="0"/>
                <a:ea typeface="Calibri" panose="020F0502020204030204" pitchFamily="34" charset="0"/>
                <a:cs typeface="Times New Roman" panose="02020603050405020304" pitchFamily="18" charset="0"/>
              </a:rPr>
              <a:t>Increase number of leavers achieving Level 5 Literacy and Numeracy (2021- 75.77%)</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0"/>
              </a:spcAft>
              <a:buFont typeface="+mj-lt"/>
              <a:buAutoNum type="alphaLcPeriod"/>
            </a:pPr>
            <a:r>
              <a:rPr lang="en-GB" sz="2800" b="1" dirty="0">
                <a:latin typeface="Sylfaen" panose="010A0502050306030303" pitchFamily="18" charset="0"/>
                <a:ea typeface="Calibri" panose="020F0502020204030204" pitchFamily="34" charset="0"/>
                <a:cs typeface="Times New Roman" panose="02020603050405020304" pitchFamily="18" charset="0"/>
              </a:rPr>
              <a:t>To be above Virtual, East Ayrshire, SWEIC, and National measures for all attainment cohorts</a:t>
            </a:r>
            <a:endParaRPr lang="en-GB" sz="2800" b="1" dirty="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07000"/>
              </a:lnSpc>
              <a:spcAft>
                <a:spcPts val="800"/>
              </a:spcAft>
              <a:buFont typeface="+mj-lt"/>
              <a:buAutoNum type="alphaLcPeriod"/>
            </a:pPr>
            <a:r>
              <a:rPr lang="en-GB" sz="2800" b="1" dirty="0">
                <a:latin typeface="Sylfaen" panose="010A0502050306030303" pitchFamily="18" charset="0"/>
                <a:ea typeface="Calibri" panose="020F0502020204030204" pitchFamily="34" charset="0"/>
                <a:cs typeface="Times New Roman" panose="02020603050405020304" pitchFamily="18" charset="0"/>
              </a:rPr>
              <a:t>To continue to be above National Establishment total tariff points for pupils in SIMD 1-3</a:t>
            </a:r>
            <a:endParaRPr lang="en-GB"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5348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smtClean="0">
                <a:solidFill>
                  <a:srgbClr val="00B0F0"/>
                </a:solidFill>
                <a:latin typeface="Sylfaen" panose="010A0502050306030303" pitchFamily="18" charset="0"/>
              </a:rPr>
              <a:t>a) </a:t>
            </a:r>
            <a:r>
              <a:rPr lang="en-GB" sz="4000" dirty="0" smtClean="0">
                <a:solidFill>
                  <a:srgbClr val="00B0F0"/>
                </a:solidFill>
                <a:latin typeface="Sylfaen" panose="010A0502050306030303" pitchFamily="18" charset="0"/>
              </a:rPr>
              <a:t>Insight Feb 2023: Leavers achieving 5+L3 NQs</a:t>
            </a:r>
            <a:endParaRPr lang="en-GB" sz="4000" dirty="0">
              <a:solidFill>
                <a:srgbClr val="00B0F0"/>
              </a:solidFill>
              <a:latin typeface="Sylfaen" panose="010A0502050306030303" pitchFamily="18" charset="0"/>
            </a:endParaRPr>
          </a:p>
        </p:txBody>
      </p:sp>
      <p:pic>
        <p:nvPicPr>
          <p:cNvPr id="6" name="Content Placeholder 5"/>
          <p:cNvPicPr>
            <a:picLocks noGrp="1" noChangeAspect="1"/>
          </p:cNvPicPr>
          <p:nvPr>
            <p:ph idx="1"/>
          </p:nvPr>
        </p:nvPicPr>
        <p:blipFill>
          <a:blip r:embed="rId5"/>
          <a:stretch>
            <a:fillRect/>
          </a:stretch>
        </p:blipFill>
        <p:spPr>
          <a:xfrm>
            <a:off x="101599" y="900575"/>
            <a:ext cx="6231468" cy="3000706"/>
          </a:xfrm>
          <a:prstGeom prst="rect">
            <a:avLst/>
          </a:prstGeom>
        </p:spPr>
      </p:pic>
      <p:pic>
        <p:nvPicPr>
          <p:cNvPr id="7" name="Picture 6"/>
          <p:cNvPicPr>
            <a:picLocks noChangeAspect="1"/>
          </p:cNvPicPr>
          <p:nvPr/>
        </p:nvPicPr>
        <p:blipFill>
          <a:blip r:embed="rId6"/>
          <a:stretch>
            <a:fillRect/>
          </a:stretch>
        </p:blipFill>
        <p:spPr>
          <a:xfrm>
            <a:off x="6141239" y="3601445"/>
            <a:ext cx="5676900" cy="2657475"/>
          </a:xfrm>
          <a:prstGeom prst="rect">
            <a:avLst/>
          </a:prstGeom>
        </p:spPr>
      </p:pic>
      <p:sp>
        <p:nvSpPr>
          <p:cNvPr id="8" name="Left Arrow 7"/>
          <p:cNvSpPr/>
          <p:nvPr/>
        </p:nvSpPr>
        <p:spPr>
          <a:xfrm>
            <a:off x="6626578" y="1919111"/>
            <a:ext cx="2810933" cy="7337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KA</a:t>
            </a:r>
            <a:endParaRPr lang="en-GB" dirty="0"/>
          </a:p>
        </p:txBody>
      </p:sp>
      <p:sp>
        <p:nvSpPr>
          <p:cNvPr id="9" name="Right Arrow 8"/>
          <p:cNvSpPr/>
          <p:nvPr/>
        </p:nvSpPr>
        <p:spPr>
          <a:xfrm>
            <a:off x="1952978" y="4504267"/>
            <a:ext cx="3409244" cy="767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VC</a:t>
            </a:r>
            <a:endParaRPr lang="en-GB" dirty="0"/>
          </a:p>
        </p:txBody>
      </p:sp>
    </p:spTree>
    <p:extLst>
      <p:ext uri="{BB962C8B-B14F-4D97-AF65-F5344CB8AC3E}">
        <p14:creationId xmlns:p14="http://schemas.microsoft.com/office/powerpoint/2010/main" val="1201903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45239" y="6217128"/>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a:solidFill>
                  <a:srgbClr val="00B0F0"/>
                </a:solidFill>
                <a:latin typeface="Sylfaen" panose="010A0502050306030303" pitchFamily="18" charset="0"/>
              </a:rPr>
              <a:t>b</a:t>
            </a:r>
            <a:r>
              <a:rPr lang="en-GB" dirty="0" smtClean="0">
                <a:solidFill>
                  <a:srgbClr val="00B0F0"/>
                </a:solidFill>
                <a:latin typeface="Sylfaen" panose="010A0502050306030303" pitchFamily="18" charset="0"/>
              </a:rPr>
              <a:t>) </a:t>
            </a:r>
            <a:r>
              <a:rPr lang="en-GB" sz="4000" dirty="0" smtClean="0">
                <a:solidFill>
                  <a:srgbClr val="00B0F0"/>
                </a:solidFill>
                <a:latin typeface="Sylfaen" panose="010A0502050306030303" pitchFamily="18" charset="0"/>
              </a:rPr>
              <a:t>Insight Feb 2023: Leavers Achieving L4 Literacy and Numeracy</a:t>
            </a:r>
            <a:endParaRPr lang="en-GB" sz="4000" dirty="0">
              <a:solidFill>
                <a:srgbClr val="00B0F0"/>
              </a:solidFill>
              <a:latin typeface="Sylfaen" panose="010A0502050306030303" pitchFamily="18" charset="0"/>
            </a:endParaRPr>
          </a:p>
        </p:txBody>
      </p:sp>
      <p:pic>
        <p:nvPicPr>
          <p:cNvPr id="3" name="Picture 2"/>
          <p:cNvPicPr>
            <a:picLocks noChangeAspect="1"/>
          </p:cNvPicPr>
          <p:nvPr/>
        </p:nvPicPr>
        <p:blipFill>
          <a:blip r:embed="rId5"/>
          <a:stretch>
            <a:fillRect/>
          </a:stretch>
        </p:blipFill>
        <p:spPr>
          <a:xfrm>
            <a:off x="172720" y="1253066"/>
            <a:ext cx="5725812" cy="3008664"/>
          </a:xfrm>
          <a:prstGeom prst="rect">
            <a:avLst/>
          </a:prstGeom>
        </p:spPr>
      </p:pic>
      <p:pic>
        <p:nvPicPr>
          <p:cNvPr id="10" name="Picture 9"/>
          <p:cNvPicPr>
            <a:picLocks noChangeAspect="1"/>
          </p:cNvPicPr>
          <p:nvPr/>
        </p:nvPicPr>
        <p:blipFill>
          <a:blip r:embed="rId6"/>
          <a:stretch>
            <a:fillRect/>
          </a:stretch>
        </p:blipFill>
        <p:spPr>
          <a:xfrm>
            <a:off x="172720" y="4111903"/>
            <a:ext cx="6400800" cy="2076450"/>
          </a:xfrm>
          <a:prstGeom prst="rect">
            <a:avLst/>
          </a:prstGeom>
        </p:spPr>
      </p:pic>
      <p:sp>
        <p:nvSpPr>
          <p:cNvPr id="12" name="7-Point Star 11"/>
          <p:cNvSpPr/>
          <p:nvPr/>
        </p:nvSpPr>
        <p:spPr>
          <a:xfrm>
            <a:off x="7484533" y="1998133"/>
            <a:ext cx="3826934" cy="286737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100% Pupils achieved L4 Literacy</a:t>
            </a:r>
          </a:p>
          <a:p>
            <a:pPr algn="ctr"/>
            <a:endParaRPr lang="en-GB" dirty="0"/>
          </a:p>
          <a:p>
            <a:pPr algn="ctr"/>
            <a:r>
              <a:rPr lang="en-GB" dirty="0" smtClean="0"/>
              <a:t>98.28% achieved L4 Numeracy</a:t>
            </a:r>
            <a:endParaRPr lang="en-GB" dirty="0"/>
          </a:p>
        </p:txBody>
      </p:sp>
    </p:spTree>
    <p:extLst>
      <p:ext uri="{BB962C8B-B14F-4D97-AF65-F5344CB8AC3E}">
        <p14:creationId xmlns:p14="http://schemas.microsoft.com/office/powerpoint/2010/main" val="6671640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45239" y="6217128"/>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a:solidFill>
                  <a:srgbClr val="00B0F0"/>
                </a:solidFill>
                <a:latin typeface="Sylfaen" panose="010A0502050306030303" pitchFamily="18" charset="0"/>
              </a:rPr>
              <a:t>c</a:t>
            </a:r>
            <a:r>
              <a:rPr lang="en-GB" dirty="0" smtClean="0">
                <a:solidFill>
                  <a:srgbClr val="00B0F0"/>
                </a:solidFill>
                <a:latin typeface="Sylfaen" panose="010A0502050306030303" pitchFamily="18" charset="0"/>
              </a:rPr>
              <a:t>) </a:t>
            </a:r>
            <a:r>
              <a:rPr lang="en-GB" sz="4000" dirty="0" smtClean="0">
                <a:solidFill>
                  <a:srgbClr val="00B0F0"/>
                </a:solidFill>
                <a:latin typeface="Sylfaen" panose="010A0502050306030303" pitchFamily="18" charset="0"/>
              </a:rPr>
              <a:t>Insight Feb 2023: Leavers Achieving L5 Literacy and Numeracy</a:t>
            </a:r>
            <a:endParaRPr lang="en-GB" sz="4000" dirty="0">
              <a:solidFill>
                <a:srgbClr val="00B0F0"/>
              </a:solidFill>
              <a:latin typeface="Sylfaen" panose="010A0502050306030303" pitchFamily="18" charset="0"/>
            </a:endParaRPr>
          </a:p>
        </p:txBody>
      </p:sp>
      <p:pic>
        <p:nvPicPr>
          <p:cNvPr id="2" name="Picture 1"/>
          <p:cNvPicPr>
            <a:picLocks noChangeAspect="1"/>
          </p:cNvPicPr>
          <p:nvPr/>
        </p:nvPicPr>
        <p:blipFill>
          <a:blip r:embed="rId5"/>
          <a:stretch>
            <a:fillRect/>
          </a:stretch>
        </p:blipFill>
        <p:spPr>
          <a:xfrm>
            <a:off x="172720" y="949032"/>
            <a:ext cx="6299117" cy="3217450"/>
          </a:xfrm>
          <a:prstGeom prst="rect">
            <a:avLst/>
          </a:prstGeom>
        </p:spPr>
      </p:pic>
      <p:cxnSp>
        <p:nvCxnSpPr>
          <p:cNvPr id="7" name="Straight Arrow Connector 6"/>
          <p:cNvCxnSpPr/>
          <p:nvPr/>
        </p:nvCxnSpPr>
        <p:spPr>
          <a:xfrm flipH="1">
            <a:off x="4436533" y="1072444"/>
            <a:ext cx="1275645" cy="925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a:stretch>
            <a:fillRect/>
          </a:stretch>
        </p:blipFill>
        <p:spPr>
          <a:xfrm>
            <a:off x="101599" y="4048779"/>
            <a:ext cx="8134703" cy="2683757"/>
          </a:xfrm>
          <a:prstGeom prst="rect">
            <a:avLst/>
          </a:prstGeom>
        </p:spPr>
      </p:pic>
      <p:sp>
        <p:nvSpPr>
          <p:cNvPr id="9" name="7-Point Star 8"/>
          <p:cNvSpPr/>
          <p:nvPr/>
        </p:nvSpPr>
        <p:spPr>
          <a:xfrm>
            <a:off x="7507111" y="1535288"/>
            <a:ext cx="4199467" cy="251349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96.12% Pupils Achieved L5 Literacy</a:t>
            </a:r>
          </a:p>
          <a:p>
            <a:pPr algn="ctr"/>
            <a:endParaRPr lang="en-GB" dirty="0"/>
          </a:p>
          <a:p>
            <a:pPr algn="ctr"/>
            <a:r>
              <a:rPr lang="en-GB" dirty="0" smtClean="0"/>
              <a:t>85.78% Achieved L5 Numeracy</a:t>
            </a:r>
            <a:endParaRPr lang="en-GB" dirty="0"/>
          </a:p>
        </p:txBody>
      </p:sp>
    </p:spTree>
    <p:extLst>
      <p:ext uri="{BB962C8B-B14F-4D97-AF65-F5344CB8AC3E}">
        <p14:creationId xmlns:p14="http://schemas.microsoft.com/office/powerpoint/2010/main" val="3934354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45239" y="6217128"/>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smtClean="0">
                <a:solidFill>
                  <a:srgbClr val="00B0F0"/>
                </a:solidFill>
                <a:latin typeface="Sylfaen" panose="010A0502050306030303" pitchFamily="18" charset="0"/>
              </a:rPr>
              <a:t>d) </a:t>
            </a:r>
            <a:r>
              <a:rPr lang="en-GB" sz="4000" dirty="0" smtClean="0">
                <a:solidFill>
                  <a:srgbClr val="00B0F0"/>
                </a:solidFill>
                <a:latin typeface="Sylfaen" panose="010A0502050306030303" pitchFamily="18" charset="0"/>
              </a:rPr>
              <a:t>Insight Feb 2023: Leavers’ Improving Attainment for All</a:t>
            </a:r>
            <a:endParaRPr lang="en-GB" sz="4000" dirty="0">
              <a:solidFill>
                <a:srgbClr val="00B0F0"/>
              </a:solidFill>
              <a:latin typeface="Sylfaen" panose="010A0502050306030303" pitchFamily="18" charset="0"/>
            </a:endParaRPr>
          </a:p>
        </p:txBody>
      </p:sp>
      <p:pic>
        <p:nvPicPr>
          <p:cNvPr id="3" name="Picture 2"/>
          <p:cNvPicPr>
            <a:picLocks noChangeAspect="1"/>
          </p:cNvPicPr>
          <p:nvPr/>
        </p:nvPicPr>
        <p:blipFill>
          <a:blip r:embed="rId5"/>
          <a:stretch>
            <a:fillRect/>
          </a:stretch>
        </p:blipFill>
        <p:spPr>
          <a:xfrm>
            <a:off x="316090" y="1061155"/>
            <a:ext cx="6707798" cy="3476978"/>
          </a:xfrm>
          <a:prstGeom prst="rect">
            <a:avLst/>
          </a:prstGeom>
        </p:spPr>
      </p:pic>
      <p:pic>
        <p:nvPicPr>
          <p:cNvPr id="6" name="Picture 5"/>
          <p:cNvPicPr>
            <a:picLocks noChangeAspect="1"/>
          </p:cNvPicPr>
          <p:nvPr/>
        </p:nvPicPr>
        <p:blipFill>
          <a:blip r:embed="rId6"/>
          <a:stretch>
            <a:fillRect/>
          </a:stretch>
        </p:blipFill>
        <p:spPr>
          <a:xfrm>
            <a:off x="5962361" y="3319670"/>
            <a:ext cx="5532611" cy="2869142"/>
          </a:xfrm>
          <a:prstGeom prst="rect">
            <a:avLst/>
          </a:prstGeom>
        </p:spPr>
      </p:pic>
      <p:cxnSp>
        <p:nvCxnSpPr>
          <p:cNvPr id="12" name="Straight Arrow Connector 11"/>
          <p:cNvCxnSpPr/>
          <p:nvPr/>
        </p:nvCxnSpPr>
        <p:spPr>
          <a:xfrm>
            <a:off x="7642056" y="2799644"/>
            <a:ext cx="1042189" cy="1840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26489" y="2133600"/>
            <a:ext cx="3273778" cy="369332"/>
          </a:xfrm>
          <a:prstGeom prst="rect">
            <a:avLst/>
          </a:prstGeom>
          <a:noFill/>
        </p:spPr>
        <p:txBody>
          <a:bodyPr wrap="square" rtlCol="0">
            <a:spAutoFit/>
          </a:bodyPr>
          <a:lstStyle/>
          <a:p>
            <a:r>
              <a:rPr lang="en-GB" dirty="0" smtClean="0">
                <a:latin typeface="Sylfaen" panose="010A0502050306030303" pitchFamily="18" charset="0"/>
              </a:rPr>
              <a:t>Most deprived 20%</a:t>
            </a:r>
            <a:endParaRPr lang="en-GB" dirty="0">
              <a:latin typeface="Sylfaen" panose="010A0502050306030303" pitchFamily="18" charset="0"/>
            </a:endParaRPr>
          </a:p>
        </p:txBody>
      </p:sp>
    </p:spTree>
    <p:extLst>
      <p:ext uri="{BB962C8B-B14F-4D97-AF65-F5344CB8AC3E}">
        <p14:creationId xmlns:p14="http://schemas.microsoft.com/office/powerpoint/2010/main" val="3340105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F0"/>
                </a:solidFill>
                <a:latin typeface="Sylfaen" panose="010A0502050306030303" pitchFamily="18" charset="0"/>
              </a:rPr>
              <a:t>d) Insight September 2023</a:t>
            </a:r>
            <a:endParaRPr lang="en-GB" dirty="0">
              <a:solidFill>
                <a:srgbClr val="00B0F0"/>
              </a:solidFill>
              <a:latin typeface="Sylfaen" panose="010A0502050306030303" pitchFamily="18" charset="0"/>
            </a:endParaRPr>
          </a:p>
        </p:txBody>
      </p:sp>
      <p:pic>
        <p:nvPicPr>
          <p:cNvPr id="6" name="Content Placeholder 5"/>
          <p:cNvPicPr>
            <a:picLocks noGrp="1" noChangeAspect="1"/>
          </p:cNvPicPr>
          <p:nvPr>
            <p:ph idx="1"/>
          </p:nvPr>
        </p:nvPicPr>
        <p:blipFill>
          <a:blip r:embed="rId2"/>
          <a:stretch>
            <a:fillRect/>
          </a:stretch>
        </p:blipFill>
        <p:spPr>
          <a:xfrm>
            <a:off x="453804" y="1460938"/>
            <a:ext cx="5453410" cy="2837793"/>
          </a:xfrm>
          <a:prstGeom prst="rect">
            <a:avLst/>
          </a:prstGeom>
        </p:spPr>
      </p:pic>
      <p:sp>
        <p:nvSpPr>
          <p:cNvPr id="7" name="7-Point Star 6"/>
          <p:cNvSpPr/>
          <p:nvPr/>
        </p:nvSpPr>
        <p:spPr>
          <a:xfrm>
            <a:off x="4845268" y="2638097"/>
            <a:ext cx="1471449" cy="1303282"/>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S4</a:t>
            </a:r>
            <a:endParaRPr lang="en-GB" dirty="0"/>
          </a:p>
        </p:txBody>
      </p:sp>
      <p:pic>
        <p:nvPicPr>
          <p:cNvPr id="8" name="Picture 7"/>
          <p:cNvPicPr>
            <a:picLocks noChangeAspect="1"/>
          </p:cNvPicPr>
          <p:nvPr/>
        </p:nvPicPr>
        <p:blipFill>
          <a:blip r:embed="rId3"/>
          <a:stretch>
            <a:fillRect/>
          </a:stretch>
        </p:blipFill>
        <p:spPr>
          <a:xfrm>
            <a:off x="762729" y="4206250"/>
            <a:ext cx="5144485" cy="2563233"/>
          </a:xfrm>
          <a:prstGeom prst="rect">
            <a:avLst/>
          </a:prstGeom>
        </p:spPr>
      </p:pic>
      <p:sp>
        <p:nvSpPr>
          <p:cNvPr id="10" name="7-Point Star 9"/>
          <p:cNvSpPr/>
          <p:nvPr/>
        </p:nvSpPr>
        <p:spPr>
          <a:xfrm>
            <a:off x="4918841" y="5246140"/>
            <a:ext cx="1397876" cy="128161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S5</a:t>
            </a:r>
            <a:endParaRPr lang="en-GB" dirty="0"/>
          </a:p>
        </p:txBody>
      </p:sp>
      <p:pic>
        <p:nvPicPr>
          <p:cNvPr id="11" name="Picture 10"/>
          <p:cNvPicPr>
            <a:picLocks noChangeAspect="1"/>
          </p:cNvPicPr>
          <p:nvPr/>
        </p:nvPicPr>
        <p:blipFill>
          <a:blip r:embed="rId4"/>
          <a:stretch>
            <a:fillRect/>
          </a:stretch>
        </p:blipFill>
        <p:spPr>
          <a:xfrm>
            <a:off x="6695090" y="1945688"/>
            <a:ext cx="4298731" cy="2153346"/>
          </a:xfrm>
          <a:prstGeom prst="rect">
            <a:avLst/>
          </a:prstGeom>
        </p:spPr>
      </p:pic>
      <p:sp>
        <p:nvSpPr>
          <p:cNvPr id="12" name="7-Point Star 11"/>
          <p:cNvSpPr/>
          <p:nvPr/>
        </p:nvSpPr>
        <p:spPr>
          <a:xfrm>
            <a:off x="10143650" y="2638097"/>
            <a:ext cx="1522433" cy="1340069"/>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S6</a:t>
            </a:r>
            <a:endParaRPr lang="en-GB" dirty="0"/>
          </a:p>
        </p:txBody>
      </p:sp>
      <p:sp>
        <p:nvSpPr>
          <p:cNvPr id="13" name="Flowchart: Punched Tape 12"/>
          <p:cNvSpPr/>
          <p:nvPr/>
        </p:nvSpPr>
        <p:spPr>
          <a:xfrm>
            <a:off x="7588469" y="4792717"/>
            <a:ext cx="4077614" cy="197676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Pupils in Lowest 20%, Middle 60% and Top 20% outperforming VC, East Ayrshire and National</a:t>
            </a:r>
            <a:endParaRPr lang="en-GB" dirty="0"/>
          </a:p>
        </p:txBody>
      </p:sp>
    </p:spTree>
    <p:extLst>
      <p:ext uri="{BB962C8B-B14F-4D97-AF65-F5344CB8AC3E}">
        <p14:creationId xmlns:p14="http://schemas.microsoft.com/office/powerpoint/2010/main" val="32573783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45239" y="6217128"/>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smtClean="0">
                <a:solidFill>
                  <a:srgbClr val="00B0F0"/>
                </a:solidFill>
                <a:latin typeface="Sylfaen" panose="010A0502050306030303" pitchFamily="18" charset="0"/>
              </a:rPr>
              <a:t>d) </a:t>
            </a:r>
            <a:r>
              <a:rPr lang="en-GB" sz="4000" dirty="0" smtClean="0">
                <a:solidFill>
                  <a:srgbClr val="00B0F0"/>
                </a:solidFill>
                <a:latin typeface="Sylfaen" panose="010A0502050306030303" pitchFamily="18" charset="0"/>
              </a:rPr>
              <a:t>Insight Feb 2023: Attainment v Deprivation</a:t>
            </a:r>
            <a:endParaRPr lang="en-GB" sz="4000" dirty="0">
              <a:solidFill>
                <a:srgbClr val="00B0F0"/>
              </a:solidFill>
              <a:latin typeface="Sylfaen" panose="010A0502050306030303" pitchFamily="18" charset="0"/>
            </a:endParaRPr>
          </a:p>
        </p:txBody>
      </p:sp>
      <p:pic>
        <p:nvPicPr>
          <p:cNvPr id="2" name="Picture 1"/>
          <p:cNvPicPr>
            <a:picLocks noChangeAspect="1"/>
          </p:cNvPicPr>
          <p:nvPr/>
        </p:nvPicPr>
        <p:blipFill>
          <a:blip r:embed="rId5"/>
          <a:stretch>
            <a:fillRect/>
          </a:stretch>
        </p:blipFill>
        <p:spPr>
          <a:xfrm>
            <a:off x="620889" y="1084620"/>
            <a:ext cx="8258852" cy="4266313"/>
          </a:xfrm>
          <a:prstGeom prst="rect">
            <a:avLst/>
          </a:prstGeom>
        </p:spPr>
      </p:pic>
      <p:pic>
        <p:nvPicPr>
          <p:cNvPr id="8" name="Picture 7"/>
          <p:cNvPicPr>
            <a:picLocks noChangeAspect="1"/>
          </p:cNvPicPr>
          <p:nvPr/>
        </p:nvPicPr>
        <p:blipFill>
          <a:blip r:embed="rId6"/>
          <a:stretch>
            <a:fillRect/>
          </a:stretch>
        </p:blipFill>
        <p:spPr>
          <a:xfrm>
            <a:off x="7322339" y="3251711"/>
            <a:ext cx="4495800" cy="285750"/>
          </a:xfrm>
          <a:prstGeom prst="rect">
            <a:avLst/>
          </a:prstGeom>
        </p:spPr>
      </p:pic>
    </p:spTree>
    <p:extLst>
      <p:ext uri="{BB962C8B-B14F-4D97-AF65-F5344CB8AC3E}">
        <p14:creationId xmlns:p14="http://schemas.microsoft.com/office/powerpoint/2010/main" val="2638426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818166" y="3556000"/>
            <a:ext cx="6206779" cy="3266419"/>
          </a:xfrm>
          <a:prstGeom prst="rect">
            <a:avLst/>
          </a:prstGeom>
        </p:spPr>
      </p:pic>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90483" r="50000"/>
          <a:stretch/>
        </p:blipFill>
        <p:spPr bwMode="auto">
          <a:xfrm>
            <a:off x="45239" y="6217128"/>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99860" y="194930"/>
            <a:ext cx="10344807" cy="676851"/>
          </a:xfrm>
        </p:spPr>
        <p:txBody>
          <a:bodyPr>
            <a:normAutofit fontScale="90000"/>
          </a:bodyPr>
          <a:lstStyle/>
          <a:p>
            <a:r>
              <a:rPr lang="en-GB" dirty="0" smtClean="0">
                <a:solidFill>
                  <a:srgbClr val="00B0F0"/>
                </a:solidFill>
                <a:latin typeface="Sylfaen" panose="010A0502050306030303" pitchFamily="18" charset="0"/>
              </a:rPr>
              <a:t>d) </a:t>
            </a:r>
            <a:r>
              <a:rPr lang="en-GB" sz="4000" dirty="0" smtClean="0">
                <a:solidFill>
                  <a:srgbClr val="00B0F0"/>
                </a:solidFill>
                <a:latin typeface="Sylfaen" panose="010A0502050306030303" pitchFamily="18" charset="0"/>
              </a:rPr>
              <a:t>Insight Sept 2023: Attainment v Deprivation</a:t>
            </a:r>
            <a:endParaRPr lang="en-GB" sz="4000" dirty="0">
              <a:solidFill>
                <a:srgbClr val="00B0F0"/>
              </a:solidFill>
              <a:latin typeface="Sylfaen" panose="010A0502050306030303" pitchFamily="18" charset="0"/>
            </a:endParaRPr>
          </a:p>
        </p:txBody>
      </p:sp>
      <p:pic>
        <p:nvPicPr>
          <p:cNvPr id="3" name="Picture 2"/>
          <p:cNvPicPr>
            <a:picLocks noChangeAspect="1"/>
          </p:cNvPicPr>
          <p:nvPr/>
        </p:nvPicPr>
        <p:blipFill>
          <a:blip r:embed="rId6"/>
          <a:stretch>
            <a:fillRect/>
          </a:stretch>
        </p:blipFill>
        <p:spPr>
          <a:xfrm>
            <a:off x="259644" y="900575"/>
            <a:ext cx="6562195" cy="3469029"/>
          </a:xfrm>
          <a:prstGeom prst="rect">
            <a:avLst/>
          </a:prstGeom>
        </p:spPr>
      </p:pic>
      <p:sp>
        <p:nvSpPr>
          <p:cNvPr id="6" name="7-Point Star 5"/>
          <p:cNvSpPr/>
          <p:nvPr/>
        </p:nvSpPr>
        <p:spPr>
          <a:xfrm>
            <a:off x="5892800" y="2856089"/>
            <a:ext cx="632178" cy="69991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S4</a:t>
            </a:r>
            <a:endParaRPr lang="en-GB" sz="1200" dirty="0"/>
          </a:p>
        </p:txBody>
      </p:sp>
      <p:pic>
        <p:nvPicPr>
          <p:cNvPr id="7" name="Picture 6"/>
          <p:cNvPicPr>
            <a:picLocks noChangeAspect="1"/>
          </p:cNvPicPr>
          <p:nvPr/>
        </p:nvPicPr>
        <p:blipFill>
          <a:blip r:embed="rId7"/>
          <a:stretch>
            <a:fillRect/>
          </a:stretch>
        </p:blipFill>
        <p:spPr>
          <a:xfrm>
            <a:off x="6524978" y="1291237"/>
            <a:ext cx="5629628" cy="2933387"/>
          </a:xfrm>
          <a:prstGeom prst="rect">
            <a:avLst/>
          </a:prstGeom>
        </p:spPr>
      </p:pic>
      <p:sp>
        <p:nvSpPr>
          <p:cNvPr id="9" name="7-Point Star 8"/>
          <p:cNvSpPr/>
          <p:nvPr/>
        </p:nvSpPr>
        <p:spPr>
          <a:xfrm>
            <a:off x="11266311" y="2911424"/>
            <a:ext cx="711200" cy="82519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S5</a:t>
            </a:r>
            <a:endParaRPr lang="en-GB" sz="1200" dirty="0"/>
          </a:p>
        </p:txBody>
      </p:sp>
      <p:sp>
        <p:nvSpPr>
          <p:cNvPr id="12" name="7-Point Star 11"/>
          <p:cNvSpPr/>
          <p:nvPr/>
        </p:nvSpPr>
        <p:spPr>
          <a:xfrm>
            <a:off x="8240889" y="5633156"/>
            <a:ext cx="891822" cy="55766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S6</a:t>
            </a:r>
            <a:endParaRPr lang="en-GB" sz="1200" dirty="0"/>
          </a:p>
        </p:txBody>
      </p:sp>
      <p:cxnSp>
        <p:nvCxnSpPr>
          <p:cNvPr id="14" name="Straight Arrow Connector 13"/>
          <p:cNvCxnSpPr/>
          <p:nvPr/>
        </p:nvCxnSpPr>
        <p:spPr>
          <a:xfrm flipV="1">
            <a:off x="1106311" y="3556000"/>
            <a:ext cx="643467" cy="813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371644" y="1625600"/>
            <a:ext cx="564445" cy="1093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380089" y="5633156"/>
            <a:ext cx="530578" cy="571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435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a:xfrm>
            <a:off x="1524000" y="1553287"/>
            <a:ext cx="9144000" cy="2387600"/>
          </a:xfrm>
        </p:spPr>
        <p:txBody>
          <a:bodyPr>
            <a:noAutofit/>
          </a:bodyPr>
          <a:lstStyle/>
          <a:p>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latin typeface="Sylfaen" panose="010A0502050306030303" pitchFamily="18" charset="0"/>
              </a:rPr>
              <a:t/>
            </a:r>
            <a:br>
              <a:rPr lang="en-US" sz="4400" b="1" dirty="0">
                <a:latin typeface="Sylfaen" panose="010A0502050306030303" pitchFamily="18" charset="0"/>
              </a:rPr>
            </a:br>
            <a:r>
              <a:rPr lang="en-US" sz="4400" b="1" dirty="0" smtClean="0">
                <a:solidFill>
                  <a:srgbClr val="00B050"/>
                </a:solidFill>
                <a:latin typeface="Sylfaen" panose="010A0502050306030303" pitchFamily="18" charset="0"/>
              </a:rPr>
              <a:t/>
            </a:r>
            <a:br>
              <a:rPr lang="en-US" sz="4400" b="1" dirty="0" smtClean="0">
                <a:solidFill>
                  <a:srgbClr val="00B050"/>
                </a:solidFill>
                <a:latin typeface="Sylfaen" panose="010A0502050306030303" pitchFamily="18" charset="0"/>
              </a:rPr>
            </a:br>
            <a:r>
              <a:rPr lang="en-US" sz="4400" b="1" dirty="0" smtClean="0">
                <a:solidFill>
                  <a:srgbClr val="00B050"/>
                </a:solidFill>
                <a:latin typeface="Sylfaen" panose="010A0502050306030303" pitchFamily="18" charset="0"/>
              </a:rPr>
              <a:t>CLOSING THE GAP: RAISING ATTAINMENT IN LITERACY AND NUMERACY</a:t>
            </a:r>
            <a:r>
              <a:rPr lang="en-US" sz="4400" b="1" dirty="0"/>
              <a:t/>
            </a:r>
            <a:br>
              <a:rPr lang="en-US" sz="4400" b="1" dirty="0"/>
            </a:br>
            <a:endParaRPr lang="en-GB" sz="4400" dirty="0"/>
          </a:p>
        </p:txBody>
      </p:sp>
      <p:pic>
        <p:nvPicPr>
          <p:cNvPr id="2" name="Picture 1"/>
          <p:cNvPicPr>
            <a:picLocks noChangeAspect="1"/>
          </p:cNvPicPr>
          <p:nvPr/>
        </p:nvPicPr>
        <p:blipFill>
          <a:blip r:embed="rId5"/>
          <a:stretch>
            <a:fillRect/>
          </a:stretch>
        </p:blipFill>
        <p:spPr>
          <a:xfrm>
            <a:off x="5374751" y="3344134"/>
            <a:ext cx="1609725" cy="2085975"/>
          </a:xfrm>
          <a:prstGeom prst="rect">
            <a:avLst/>
          </a:prstGeom>
        </p:spPr>
      </p:pic>
    </p:spTree>
    <p:extLst>
      <p:ext uri="{BB962C8B-B14F-4D97-AF65-F5344CB8AC3E}">
        <p14:creationId xmlns:p14="http://schemas.microsoft.com/office/powerpoint/2010/main" val="363914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4290" y="241222"/>
            <a:ext cx="10460420" cy="630560"/>
          </a:xfrm>
        </p:spPr>
        <p:txBody>
          <a:bodyPr>
            <a:noAutofit/>
          </a:bodyPr>
          <a:lstStyle/>
          <a:p>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latin typeface="Sylfaen" panose="010A0502050306030303" pitchFamily="18" charset="0"/>
              </a:rPr>
              <a:t/>
            </a:r>
            <a:br>
              <a:rPr lang="en-US" sz="4400" b="1" dirty="0">
                <a:latin typeface="Sylfaen" panose="010A0502050306030303" pitchFamily="18" charset="0"/>
              </a:rPr>
            </a:br>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t/>
            </a:r>
            <a:br>
              <a:rPr lang="en-US" sz="4400" b="1" dirty="0"/>
            </a:br>
            <a:endParaRPr lang="en-GB" sz="4400" dirty="0"/>
          </a:p>
        </p:txBody>
      </p:sp>
      <p:sp>
        <p:nvSpPr>
          <p:cNvPr id="6" name="TextBox 5"/>
          <p:cNvSpPr txBox="1"/>
          <p:nvPr/>
        </p:nvSpPr>
        <p:spPr>
          <a:xfrm>
            <a:off x="746234" y="171126"/>
            <a:ext cx="8282152" cy="646331"/>
          </a:xfrm>
          <a:prstGeom prst="rect">
            <a:avLst/>
          </a:prstGeom>
          <a:noFill/>
        </p:spPr>
        <p:txBody>
          <a:bodyPr wrap="square" rtlCol="0">
            <a:spAutoFit/>
          </a:bodyPr>
          <a:lstStyle/>
          <a:p>
            <a:r>
              <a:rPr lang="en-GB" sz="3600" dirty="0" smtClean="0">
                <a:solidFill>
                  <a:srgbClr val="00B050"/>
                </a:solidFill>
                <a:latin typeface="Sylfaen" panose="010A0502050306030303" pitchFamily="18" charset="0"/>
              </a:rPr>
              <a:t>Literacy and Numeracy Intervention </a:t>
            </a:r>
            <a:endParaRPr lang="en-GB" sz="3600" dirty="0">
              <a:solidFill>
                <a:srgbClr val="00B050"/>
              </a:solidFill>
              <a:latin typeface="Sylfaen" panose="010A0502050306030303" pitchFamily="18" charset="0"/>
            </a:endParaRPr>
          </a:p>
        </p:txBody>
      </p:sp>
      <p:pic>
        <p:nvPicPr>
          <p:cNvPr id="9" name="Picture 8"/>
          <p:cNvPicPr>
            <a:picLocks noChangeAspect="1"/>
          </p:cNvPicPr>
          <p:nvPr/>
        </p:nvPicPr>
        <p:blipFill>
          <a:blip r:embed="rId5"/>
          <a:stretch>
            <a:fillRect/>
          </a:stretch>
        </p:blipFill>
        <p:spPr>
          <a:xfrm>
            <a:off x="746234" y="1395084"/>
            <a:ext cx="3834215" cy="1537303"/>
          </a:xfrm>
          <a:prstGeom prst="rect">
            <a:avLst/>
          </a:prstGeom>
        </p:spPr>
      </p:pic>
      <p:sp>
        <p:nvSpPr>
          <p:cNvPr id="2" name="TextBox 1"/>
          <p:cNvSpPr txBox="1"/>
          <p:nvPr/>
        </p:nvSpPr>
        <p:spPr>
          <a:xfrm>
            <a:off x="3138311" y="3454400"/>
            <a:ext cx="7616399" cy="2585323"/>
          </a:xfrm>
          <a:prstGeom prst="rect">
            <a:avLst/>
          </a:prstGeom>
          <a:noFill/>
        </p:spPr>
        <p:txBody>
          <a:bodyPr wrap="square" rtlCol="0">
            <a:spAutoFit/>
          </a:bodyPr>
          <a:lstStyle/>
          <a:p>
            <a:pPr lvl="0"/>
            <a:r>
              <a:rPr lang="en-GB" dirty="0" smtClean="0">
                <a:latin typeface="Sylfaen" panose="010A0502050306030303" pitchFamily="18" charset="0"/>
              </a:rPr>
              <a:t>Intended Impact</a:t>
            </a:r>
          </a:p>
          <a:p>
            <a:pPr marL="342900" lvl="0" indent="-342900">
              <a:buFont typeface="+mj-lt"/>
              <a:buAutoNum type="alphaLcPeriod"/>
            </a:pPr>
            <a:r>
              <a:rPr lang="en-GB" dirty="0" smtClean="0">
                <a:latin typeface="Sylfaen" panose="010A0502050306030303" pitchFamily="18" charset="0"/>
              </a:rPr>
              <a:t>Make </a:t>
            </a:r>
            <a:r>
              <a:rPr lang="en-GB" dirty="0">
                <a:latin typeface="Sylfaen" panose="010A0502050306030303" pitchFamily="18" charset="0"/>
              </a:rPr>
              <a:t>4-5% gains for S3 Level 3 ACEL data in </a:t>
            </a:r>
            <a:r>
              <a:rPr lang="en-GB" dirty="0" smtClean="0">
                <a:latin typeface="Sylfaen" panose="010A0502050306030303" pitchFamily="18" charset="0"/>
              </a:rPr>
              <a:t>Reading, Writing, and Talking and Listening </a:t>
            </a:r>
          </a:p>
          <a:p>
            <a:pPr marL="342900" lvl="0" indent="-342900">
              <a:buFont typeface="+mj-lt"/>
              <a:buAutoNum type="alphaLcPeriod"/>
            </a:pPr>
            <a:r>
              <a:rPr lang="en-GB" dirty="0" smtClean="0">
                <a:latin typeface="Sylfaen" panose="010A0502050306030303" pitchFamily="18" charset="0"/>
              </a:rPr>
              <a:t>Make </a:t>
            </a:r>
            <a:r>
              <a:rPr lang="en-GB" dirty="0">
                <a:latin typeface="Sylfaen" panose="010A0502050306030303" pitchFamily="18" charset="0"/>
              </a:rPr>
              <a:t>2% gains for S3 Level 4 ACEL data in Reading </a:t>
            </a:r>
            <a:r>
              <a:rPr lang="en-GB" dirty="0" smtClean="0">
                <a:latin typeface="Sylfaen" panose="010A0502050306030303" pitchFamily="18" charset="0"/>
              </a:rPr>
              <a:t>Writing, and Talking and Listening </a:t>
            </a:r>
          </a:p>
          <a:p>
            <a:pPr marL="342900" lvl="0" indent="-342900">
              <a:buFont typeface="+mj-lt"/>
              <a:buAutoNum type="alphaLcPeriod"/>
            </a:pPr>
            <a:r>
              <a:rPr lang="en-GB" dirty="0" smtClean="0">
                <a:latin typeface="Sylfaen" panose="010A0502050306030303" pitchFamily="18" charset="0"/>
              </a:rPr>
              <a:t>Improve </a:t>
            </a:r>
            <a:r>
              <a:rPr lang="en-GB" dirty="0">
                <a:latin typeface="Sylfaen" panose="010A0502050306030303" pitchFamily="18" charset="0"/>
              </a:rPr>
              <a:t>reading ages, writing, and numeracy levels for targeted groups so that by the end of S3 all pupils have achieved Level 2</a:t>
            </a:r>
          </a:p>
          <a:p>
            <a:pPr marL="342900" lvl="0" indent="-342900">
              <a:buFont typeface="+mj-lt"/>
              <a:buAutoNum type="alphaLcPeriod"/>
            </a:pPr>
            <a:r>
              <a:rPr lang="en-GB" dirty="0" smtClean="0">
                <a:latin typeface="Sylfaen" panose="010A0502050306030303" pitchFamily="18" charset="0"/>
              </a:rPr>
              <a:t>Year </a:t>
            </a:r>
            <a:r>
              <a:rPr lang="en-GB" dirty="0">
                <a:latin typeface="Sylfaen" panose="010A0502050306030303" pitchFamily="18" charset="0"/>
              </a:rPr>
              <a:t>on year increases in Reading Ages for targeted groups</a:t>
            </a:r>
          </a:p>
          <a:p>
            <a:endParaRPr lang="en-GB" dirty="0"/>
          </a:p>
        </p:txBody>
      </p:sp>
    </p:spTree>
    <p:extLst>
      <p:ext uri="{BB962C8B-B14F-4D97-AF65-F5344CB8AC3E}">
        <p14:creationId xmlns:p14="http://schemas.microsoft.com/office/powerpoint/2010/main" val="1401617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Contextual Analysis: 2022-2023   </a:t>
            </a:r>
            <a:endParaRPr lang="en-US" sz="4000" b="1" dirty="0">
              <a:latin typeface="Sylfaen" panose="010A0502050306030303" pitchFamily="18" charset="0"/>
            </a:endParaRPr>
          </a:p>
        </p:txBody>
      </p:sp>
      <p:pic>
        <p:nvPicPr>
          <p:cNvPr id="1026" name="Picture 2" descr="J:\Head Teacher\HT Work\New School\Badges\new uniform\KK Academy Badge 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Content Placeholder 2"/>
          <p:cNvPicPr>
            <a:picLocks noGrp="1" noChangeAspect="1"/>
          </p:cNvPicPr>
          <p:nvPr>
            <p:ph idx="1"/>
          </p:nvPr>
        </p:nvPicPr>
        <p:blipFill>
          <a:blip r:embed="rId5"/>
          <a:stretch>
            <a:fillRect/>
          </a:stretch>
        </p:blipFill>
        <p:spPr>
          <a:xfrm>
            <a:off x="320566" y="1324933"/>
            <a:ext cx="7010400" cy="2409825"/>
          </a:xfrm>
          <a:prstGeom prst="rect">
            <a:avLst/>
          </a:prstGeom>
        </p:spPr>
      </p:pic>
      <p:pic>
        <p:nvPicPr>
          <p:cNvPr id="5" name="Picture 4"/>
          <p:cNvPicPr>
            <a:picLocks noChangeAspect="1"/>
          </p:cNvPicPr>
          <p:nvPr/>
        </p:nvPicPr>
        <p:blipFill>
          <a:blip r:embed="rId6"/>
          <a:stretch>
            <a:fillRect/>
          </a:stretch>
        </p:blipFill>
        <p:spPr>
          <a:xfrm>
            <a:off x="1842726" y="4335722"/>
            <a:ext cx="6238875" cy="1676400"/>
          </a:xfrm>
          <a:prstGeom prst="rect">
            <a:avLst/>
          </a:prstGeom>
        </p:spPr>
      </p:pic>
      <p:pic>
        <p:nvPicPr>
          <p:cNvPr id="2" name="Picture 1"/>
          <p:cNvPicPr>
            <a:picLocks noChangeAspect="1"/>
          </p:cNvPicPr>
          <p:nvPr/>
        </p:nvPicPr>
        <p:blipFill>
          <a:blip r:embed="rId7"/>
          <a:stretch>
            <a:fillRect/>
          </a:stretch>
        </p:blipFill>
        <p:spPr>
          <a:xfrm>
            <a:off x="7680158" y="1744734"/>
            <a:ext cx="4430068" cy="2387523"/>
          </a:xfrm>
          <a:prstGeom prst="rect">
            <a:avLst/>
          </a:prstGeom>
        </p:spPr>
      </p:pic>
    </p:spTree>
    <p:extLst>
      <p:ext uri="{BB962C8B-B14F-4D97-AF65-F5344CB8AC3E}">
        <p14:creationId xmlns:p14="http://schemas.microsoft.com/office/powerpoint/2010/main" val="1808090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4290" y="241222"/>
            <a:ext cx="10460420" cy="630560"/>
          </a:xfrm>
        </p:spPr>
        <p:txBody>
          <a:bodyPr>
            <a:noAutofit/>
          </a:bodyPr>
          <a:lstStyle/>
          <a:p>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latin typeface="Sylfaen" panose="010A0502050306030303" pitchFamily="18" charset="0"/>
              </a:rPr>
              <a:t/>
            </a:r>
            <a:br>
              <a:rPr lang="en-US" sz="4400" b="1" dirty="0">
                <a:latin typeface="Sylfaen" panose="010A0502050306030303" pitchFamily="18" charset="0"/>
              </a:rPr>
            </a:br>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t/>
            </a:r>
            <a:br>
              <a:rPr lang="en-US" sz="4400" b="1" dirty="0"/>
            </a:br>
            <a:endParaRPr lang="en-GB" sz="4400" dirty="0"/>
          </a:p>
        </p:txBody>
      </p:sp>
      <p:sp>
        <p:nvSpPr>
          <p:cNvPr id="6" name="TextBox 5"/>
          <p:cNvSpPr txBox="1"/>
          <p:nvPr/>
        </p:nvSpPr>
        <p:spPr>
          <a:xfrm>
            <a:off x="746234" y="171126"/>
            <a:ext cx="8282152" cy="646331"/>
          </a:xfrm>
          <a:prstGeom prst="rect">
            <a:avLst/>
          </a:prstGeom>
          <a:noFill/>
        </p:spPr>
        <p:txBody>
          <a:bodyPr wrap="square" rtlCol="0">
            <a:spAutoFit/>
          </a:bodyPr>
          <a:lstStyle/>
          <a:p>
            <a:r>
              <a:rPr lang="en-GB" sz="3600" dirty="0" smtClean="0">
                <a:solidFill>
                  <a:srgbClr val="00B050"/>
                </a:solidFill>
                <a:latin typeface="Sylfaen" panose="010A0502050306030303" pitchFamily="18" charset="0"/>
              </a:rPr>
              <a:t>Who was targeted for Intervention? </a:t>
            </a:r>
            <a:endParaRPr lang="en-GB" sz="3600" dirty="0">
              <a:solidFill>
                <a:srgbClr val="00B050"/>
              </a:solidFill>
              <a:latin typeface="Sylfaen" panose="010A0502050306030303" pitchFamily="18" charset="0"/>
            </a:endParaRPr>
          </a:p>
        </p:txBody>
      </p:sp>
      <p:sp>
        <p:nvSpPr>
          <p:cNvPr id="8" name="Content Placeholder 7"/>
          <p:cNvSpPr>
            <a:spLocks noGrp="1"/>
          </p:cNvSpPr>
          <p:nvPr>
            <p:ph idx="1"/>
          </p:nvPr>
        </p:nvSpPr>
        <p:spPr/>
        <p:txBody>
          <a:bodyPr/>
          <a:lstStyle/>
          <a:p>
            <a:r>
              <a:rPr lang="en-GB" dirty="0">
                <a:latin typeface="Sylfaen" panose="010A0502050306030303" pitchFamily="18" charset="0"/>
              </a:rPr>
              <a:t>P7 ACEL and Transition data were scrutinised to identify targeted groups. Attendance and SIMD data of this list was analysed to identify pupils with high attendance and low SIMD who would benefit from Primary Specialist. Improvements were tracked through BGE tracking and monitoring and reading ages (using Accelerated Reader</a:t>
            </a:r>
            <a:r>
              <a:rPr lang="en-GB" dirty="0" smtClean="0">
                <a:latin typeface="Sylfaen" panose="010A0502050306030303" pitchFamily="18" charset="0"/>
              </a:rPr>
              <a:t>). </a:t>
            </a:r>
          </a:p>
          <a:p>
            <a:r>
              <a:rPr lang="en-GB" dirty="0" smtClean="0">
                <a:latin typeface="Sylfaen" panose="010A0502050306030303" pitchFamily="18" charset="0"/>
              </a:rPr>
              <a:t>Additional sets created in S1 and S2 English and Maths. Pupils received input from Primary Specialist at least 3 times a week.  </a:t>
            </a:r>
            <a:endParaRPr lang="en-GB" dirty="0">
              <a:latin typeface="Sylfaen" panose="010A0502050306030303" pitchFamily="18" charset="0"/>
            </a:endParaRPr>
          </a:p>
          <a:p>
            <a:endParaRPr lang="en-GB" dirty="0"/>
          </a:p>
        </p:txBody>
      </p:sp>
    </p:spTree>
    <p:extLst>
      <p:ext uri="{BB962C8B-B14F-4D97-AF65-F5344CB8AC3E}">
        <p14:creationId xmlns:p14="http://schemas.microsoft.com/office/powerpoint/2010/main" val="1912487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4290" y="241222"/>
            <a:ext cx="10460420" cy="630560"/>
          </a:xfrm>
        </p:spPr>
        <p:txBody>
          <a:bodyPr>
            <a:noAutofit/>
          </a:bodyPr>
          <a:lstStyle/>
          <a:p>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latin typeface="Sylfaen" panose="010A0502050306030303" pitchFamily="18" charset="0"/>
              </a:rPr>
              <a:t/>
            </a:r>
            <a:br>
              <a:rPr lang="en-US" sz="4400" b="1" dirty="0">
                <a:latin typeface="Sylfaen" panose="010A0502050306030303" pitchFamily="18" charset="0"/>
              </a:rPr>
            </a:br>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t/>
            </a:r>
            <a:br>
              <a:rPr lang="en-US" sz="4400" b="1" dirty="0"/>
            </a:br>
            <a:endParaRPr lang="en-GB" sz="4400" dirty="0"/>
          </a:p>
        </p:txBody>
      </p:sp>
      <p:sp>
        <p:nvSpPr>
          <p:cNvPr id="6" name="TextBox 5"/>
          <p:cNvSpPr txBox="1"/>
          <p:nvPr/>
        </p:nvSpPr>
        <p:spPr>
          <a:xfrm>
            <a:off x="746233" y="171126"/>
            <a:ext cx="10201167" cy="523220"/>
          </a:xfrm>
          <a:prstGeom prst="rect">
            <a:avLst/>
          </a:prstGeom>
          <a:noFill/>
        </p:spPr>
        <p:txBody>
          <a:bodyPr wrap="square" rtlCol="0">
            <a:spAutoFit/>
          </a:bodyPr>
          <a:lstStyle/>
          <a:p>
            <a:r>
              <a:rPr lang="en-GB" sz="2800" b="1" dirty="0" smtClean="0">
                <a:solidFill>
                  <a:srgbClr val="00B050"/>
                </a:solidFill>
                <a:latin typeface="Sylfaen" panose="010A0502050306030303" pitchFamily="18" charset="0"/>
              </a:rPr>
              <a:t>How is Accelerated Reader used to identify pupils for intervention? </a:t>
            </a:r>
            <a:endParaRPr lang="en-GB" sz="2800" b="1" dirty="0">
              <a:solidFill>
                <a:srgbClr val="00B050"/>
              </a:solidFill>
              <a:latin typeface="Sylfaen" panose="010A0502050306030303" pitchFamily="18" charset="0"/>
            </a:endParaRPr>
          </a:p>
        </p:txBody>
      </p:sp>
      <p:sp>
        <p:nvSpPr>
          <p:cNvPr id="8" name="Content Placeholder 7"/>
          <p:cNvSpPr>
            <a:spLocks noGrp="1"/>
          </p:cNvSpPr>
          <p:nvPr>
            <p:ph idx="1"/>
          </p:nvPr>
        </p:nvSpPr>
        <p:spPr/>
        <p:txBody>
          <a:bodyPr/>
          <a:lstStyle/>
          <a:p>
            <a:r>
              <a:rPr lang="en-GB" dirty="0" smtClean="0">
                <a:latin typeface="Sylfaen" panose="010A0502050306030303" pitchFamily="18" charset="0"/>
              </a:rPr>
              <a:t>Every S1 Pupil in August takes a STAR Reader Test- this is used to help identify pupil who may require Literacy intervention</a:t>
            </a:r>
          </a:p>
          <a:p>
            <a:r>
              <a:rPr lang="en-GB" dirty="0" smtClean="0">
                <a:latin typeface="Sylfaen" panose="010A0502050306030303" pitchFamily="18" charset="0"/>
              </a:rPr>
              <a:t>STAR Reader Tests are taken termly for all S1 and S2 Pupils and Reading Ages are shared with all staff so that they can best meet the needs of learners</a:t>
            </a:r>
          </a:p>
          <a:p>
            <a:r>
              <a:rPr lang="en-GB" dirty="0" smtClean="0">
                <a:latin typeface="Sylfaen" panose="010A0502050306030303" pitchFamily="18" charset="0"/>
              </a:rPr>
              <a:t>STAR Reader Tests are used to track the progress of Literacy intervention</a:t>
            </a:r>
            <a:endParaRPr lang="en-GB" dirty="0">
              <a:latin typeface="Sylfaen" panose="010A0502050306030303" pitchFamily="18" charset="0"/>
            </a:endParaRPr>
          </a:p>
        </p:txBody>
      </p:sp>
    </p:spTree>
    <p:extLst>
      <p:ext uri="{BB962C8B-B14F-4D97-AF65-F5344CB8AC3E}">
        <p14:creationId xmlns:p14="http://schemas.microsoft.com/office/powerpoint/2010/main" val="2855094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latin typeface="Sylfaen" panose="010A0502050306030303" pitchFamily="18" charset="0"/>
              </a:rPr>
              <a:t>a + b) 2023 ACEL Data</a:t>
            </a:r>
            <a:endParaRPr lang="en-GB" dirty="0">
              <a:solidFill>
                <a:srgbClr val="00B050"/>
              </a:solidFill>
              <a:latin typeface="Sylfaen" panose="010A0502050306030303" pitchFamily="18" charset="0"/>
            </a:endParaRP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54454" y="1449530"/>
            <a:ext cx="5689709" cy="1656197"/>
          </a:xfrm>
          <a:prstGeom prst="rect">
            <a:avLst/>
          </a:prstGeom>
        </p:spPr>
      </p:pic>
      <p:pic>
        <p:nvPicPr>
          <p:cNvPr id="5" name="Picture 4"/>
          <p:cNvPicPr>
            <a:picLocks noChangeAspect="1"/>
          </p:cNvPicPr>
          <p:nvPr/>
        </p:nvPicPr>
        <p:blipFill>
          <a:blip r:embed="rId3"/>
          <a:stretch>
            <a:fillRect/>
          </a:stretch>
        </p:blipFill>
        <p:spPr>
          <a:xfrm>
            <a:off x="254454" y="4001294"/>
            <a:ext cx="5841546" cy="1763791"/>
          </a:xfrm>
          <a:prstGeom prst="rect">
            <a:avLst/>
          </a:prstGeom>
        </p:spPr>
      </p:pic>
      <p:pic>
        <p:nvPicPr>
          <p:cNvPr id="6" name="Picture 5"/>
          <p:cNvPicPr>
            <a:picLocks noChangeAspect="1"/>
          </p:cNvPicPr>
          <p:nvPr/>
        </p:nvPicPr>
        <p:blipFill>
          <a:blip r:embed="rId4"/>
          <a:stretch>
            <a:fillRect/>
          </a:stretch>
        </p:blipFill>
        <p:spPr>
          <a:xfrm>
            <a:off x="6239790" y="1646572"/>
            <a:ext cx="5697756" cy="1616609"/>
          </a:xfrm>
          <a:prstGeom prst="rect">
            <a:avLst/>
          </a:prstGeom>
        </p:spPr>
      </p:pic>
      <p:pic>
        <p:nvPicPr>
          <p:cNvPr id="7" name="Picture 6"/>
          <p:cNvPicPr>
            <a:picLocks noChangeAspect="1"/>
          </p:cNvPicPr>
          <p:nvPr/>
        </p:nvPicPr>
        <p:blipFill>
          <a:blip r:embed="rId5"/>
          <a:stretch>
            <a:fillRect/>
          </a:stretch>
        </p:blipFill>
        <p:spPr>
          <a:xfrm>
            <a:off x="6290863" y="4001294"/>
            <a:ext cx="5711898" cy="1727770"/>
          </a:xfrm>
          <a:prstGeom prst="rect">
            <a:avLst/>
          </a:prstGeom>
        </p:spPr>
      </p:pic>
      <p:sp>
        <p:nvSpPr>
          <p:cNvPr id="8" name="7-Point Star 7"/>
          <p:cNvSpPr/>
          <p:nvPr/>
        </p:nvSpPr>
        <p:spPr>
          <a:xfrm>
            <a:off x="9877778" y="891822"/>
            <a:ext cx="1794933" cy="933803"/>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32% increase in L4 W</a:t>
            </a:r>
            <a:endParaRPr lang="en-GB" dirty="0"/>
          </a:p>
        </p:txBody>
      </p:sp>
      <p:sp>
        <p:nvSpPr>
          <p:cNvPr id="9" name="7-Point Star 8"/>
          <p:cNvSpPr/>
          <p:nvPr/>
        </p:nvSpPr>
        <p:spPr>
          <a:xfrm>
            <a:off x="4651022" y="3240664"/>
            <a:ext cx="1588768" cy="1082980"/>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11% </a:t>
            </a:r>
            <a:r>
              <a:rPr lang="en-GB" sz="1200" dirty="0" smtClean="0"/>
              <a:t>increase in L4 Reading</a:t>
            </a:r>
            <a:endParaRPr lang="en-GB" sz="1200" dirty="0"/>
          </a:p>
        </p:txBody>
      </p:sp>
    </p:spTree>
    <p:extLst>
      <p:ext uri="{BB962C8B-B14F-4D97-AF65-F5344CB8AC3E}">
        <p14:creationId xmlns:p14="http://schemas.microsoft.com/office/powerpoint/2010/main" val="3481208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latin typeface="Sylfaen" panose="010A0502050306030303" pitchFamily="18" charset="0"/>
              </a:rPr>
              <a:t>Performance of Targeted Groups </a:t>
            </a:r>
            <a:endParaRPr lang="en-GB" dirty="0">
              <a:solidFill>
                <a:srgbClr val="00B050"/>
              </a:solidFill>
              <a:latin typeface="Sylfaen" panose="010A0502050306030303" pitchFamily="18" charset="0"/>
            </a:endParaRPr>
          </a:p>
        </p:txBody>
      </p:sp>
      <p:sp>
        <p:nvSpPr>
          <p:cNvPr id="4" name="Flowchart: Process 3"/>
          <p:cNvSpPr/>
          <p:nvPr/>
        </p:nvSpPr>
        <p:spPr>
          <a:xfrm>
            <a:off x="838200" y="1690688"/>
            <a:ext cx="4193628" cy="1681655"/>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For S3 pupils that received Primary Specialist intervention in S2 (100% SIMD 1-4, 38% FME): the average reading age increased from 7.9 to 11.8. The average SNSA Band was 8.0 for Reading and 8.2 for Writing which is the national average. Of the targeted pupils, the majority of those with sustained attendance achieved Level 3 in at least one area in Literacy. </a:t>
            </a:r>
          </a:p>
          <a:p>
            <a:pPr algn="ctr"/>
            <a:endParaRPr lang="en-GB" sz="1400" dirty="0"/>
          </a:p>
        </p:txBody>
      </p:sp>
      <p:sp>
        <p:nvSpPr>
          <p:cNvPr id="5" name="Flowchart: Process 4"/>
          <p:cNvSpPr/>
          <p:nvPr/>
        </p:nvSpPr>
        <p:spPr>
          <a:xfrm>
            <a:off x="838200" y="4130566"/>
            <a:ext cx="4193628" cy="1671144"/>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a:t>Current S2 pupils that have received Primary specialist intervention in S1 and S2 in Literacy (93% SIMD 1-3): The average reading age increased from 7.2 at the start of S1 to 9.6 in the middle of S2. This is an average increase of 2 years, 4 months. Out of 14 pupils targeted, 12 made gains in their reading ages. </a:t>
            </a:r>
          </a:p>
        </p:txBody>
      </p:sp>
      <p:sp>
        <p:nvSpPr>
          <p:cNvPr id="6" name="Flowchart: Process 5"/>
          <p:cNvSpPr/>
          <p:nvPr/>
        </p:nvSpPr>
        <p:spPr>
          <a:xfrm>
            <a:off x="5896303" y="1690687"/>
            <a:ext cx="4593021" cy="1681655"/>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dirty="0"/>
              <a:t>Current S1 pupils who have received intervention from August 2022 ( 100% SIMD 1-4): The average reading age increased from 7.3 to 8.3. This is an average increase of 1 year. </a:t>
            </a:r>
          </a:p>
        </p:txBody>
      </p:sp>
      <p:sp>
        <p:nvSpPr>
          <p:cNvPr id="7" name="Flowchart: Process 6"/>
          <p:cNvSpPr/>
          <p:nvPr/>
        </p:nvSpPr>
        <p:spPr>
          <a:xfrm>
            <a:off x="5696607" y="4072758"/>
            <a:ext cx="4929352" cy="1728952"/>
          </a:xfrm>
          <a:prstGeom prst="flowChart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dirty="0" smtClean="0"/>
          </a:p>
          <a:p>
            <a:r>
              <a:rPr lang="en-GB" sz="1400" dirty="0" smtClean="0"/>
              <a:t>On </a:t>
            </a:r>
            <a:r>
              <a:rPr lang="en-GB" sz="1400" dirty="0"/>
              <a:t>average S1 pupils gained six months on their reading ages in a four month period. For pupils in SIMD 1-2, the average increase was 8 months. By the middle of S2, pupils have, on average, gained a 1 year 1 month since the start of S1. This was also true for pupils in SIMD 1 and 2</a:t>
            </a:r>
          </a:p>
          <a:p>
            <a:pPr lvl="0"/>
            <a:endParaRPr lang="en-GB" dirty="0"/>
          </a:p>
        </p:txBody>
      </p:sp>
    </p:spTree>
    <p:extLst>
      <p:ext uri="{BB962C8B-B14F-4D97-AF65-F5344CB8AC3E}">
        <p14:creationId xmlns:p14="http://schemas.microsoft.com/office/powerpoint/2010/main" val="17162460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p:txBody>
          <a:bodyPr>
            <a:noAutofit/>
          </a:bodyPr>
          <a:lstStyle/>
          <a:p>
            <a:r>
              <a:rPr lang="en-US" sz="4400" b="1" dirty="0" smtClean="0">
                <a:solidFill>
                  <a:srgbClr val="E622C1"/>
                </a:solidFill>
                <a:latin typeface="Sylfaen" panose="010A0502050306030303" pitchFamily="18" charset="0"/>
              </a:rPr>
              <a:t>IMPROVING PEDAGOGY AND SKILLS</a:t>
            </a:r>
            <a:r>
              <a:rPr lang="en-US" sz="4400" b="1" dirty="0">
                <a:solidFill>
                  <a:srgbClr val="E622C1"/>
                </a:solidFill>
                <a:latin typeface="Sylfaen" panose="010A0502050306030303" pitchFamily="18" charset="0"/>
              </a:rPr>
              <a:t/>
            </a:r>
            <a:br>
              <a:rPr lang="en-US" sz="4400" b="1" dirty="0">
                <a:solidFill>
                  <a:srgbClr val="E622C1"/>
                </a:solidFill>
                <a:latin typeface="Sylfaen" panose="010A0502050306030303" pitchFamily="18" charset="0"/>
              </a:rPr>
            </a:br>
            <a:endParaRPr lang="en-GB" sz="4400" dirty="0">
              <a:solidFill>
                <a:srgbClr val="E622C1"/>
              </a:solidFill>
              <a:latin typeface="Sylfaen" panose="010A0502050306030303" pitchFamily="18" charset="0"/>
            </a:endParaRPr>
          </a:p>
        </p:txBody>
      </p:sp>
      <p:pic>
        <p:nvPicPr>
          <p:cNvPr id="2" name="Picture 1"/>
          <p:cNvPicPr>
            <a:picLocks noChangeAspect="1"/>
          </p:cNvPicPr>
          <p:nvPr/>
        </p:nvPicPr>
        <p:blipFill>
          <a:blip r:embed="rId5"/>
          <a:stretch>
            <a:fillRect/>
          </a:stretch>
        </p:blipFill>
        <p:spPr>
          <a:xfrm>
            <a:off x="5454222" y="3616031"/>
            <a:ext cx="1654185" cy="1552908"/>
          </a:xfrm>
          <a:prstGeom prst="rect">
            <a:avLst/>
          </a:prstGeom>
        </p:spPr>
      </p:pic>
    </p:spTree>
    <p:extLst>
      <p:ext uri="{BB962C8B-B14F-4D97-AF65-F5344CB8AC3E}">
        <p14:creationId xmlns:p14="http://schemas.microsoft.com/office/powerpoint/2010/main" val="4192761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72720" y="1278250"/>
            <a:ext cx="4797070" cy="1915438"/>
          </a:xfrm>
          <a:prstGeom prst="rect">
            <a:avLst/>
          </a:prstGeom>
        </p:spPr>
      </p:pic>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Autofit/>
          </a:bodyPr>
          <a:lstStyle/>
          <a:p>
            <a:r>
              <a:rPr lang="en-US" sz="4400" dirty="0">
                <a:latin typeface="Sylfaen" panose="010A0502050306030303" pitchFamily="18" charset="0"/>
              </a:rPr>
              <a:t/>
            </a:r>
            <a:br>
              <a:rPr lang="en-US" sz="4400" dirty="0">
                <a:latin typeface="Sylfaen" panose="010A0502050306030303" pitchFamily="18" charset="0"/>
              </a:rPr>
            </a:br>
            <a:endParaRPr lang="en-GB" sz="4400" dirty="0">
              <a:latin typeface="Sylfaen" panose="010A0502050306030303" pitchFamily="18" charset="0"/>
            </a:endParaRPr>
          </a:p>
        </p:txBody>
      </p:sp>
      <p:sp>
        <p:nvSpPr>
          <p:cNvPr id="9" name="TextBox 8"/>
          <p:cNvSpPr txBox="1"/>
          <p:nvPr/>
        </p:nvSpPr>
        <p:spPr>
          <a:xfrm>
            <a:off x="5458691" y="2812474"/>
            <a:ext cx="6248400" cy="2585323"/>
          </a:xfrm>
          <a:prstGeom prst="rect">
            <a:avLst/>
          </a:prstGeom>
          <a:noFill/>
        </p:spPr>
        <p:txBody>
          <a:bodyPr wrap="square" rtlCol="0">
            <a:spAutoFit/>
          </a:bodyPr>
          <a:lstStyle/>
          <a:p>
            <a:r>
              <a:rPr lang="en-GB" b="1" dirty="0" smtClean="0">
                <a:latin typeface="Sylfaen" panose="010A0502050306030303" pitchFamily="18" charset="0"/>
              </a:rPr>
              <a:t>Intended Impact: </a:t>
            </a:r>
          </a:p>
          <a:p>
            <a:endParaRPr lang="en-GB" b="1" dirty="0">
              <a:latin typeface="Sylfaen" panose="010A0502050306030303" pitchFamily="18" charset="0"/>
            </a:endParaRPr>
          </a:p>
          <a:p>
            <a:pPr marL="342900" lvl="0" indent="-342900">
              <a:buFont typeface="+mj-lt"/>
              <a:buAutoNum type="alphaLcPeriod"/>
            </a:pPr>
            <a:r>
              <a:rPr lang="en-GB" b="1" dirty="0">
                <a:latin typeface="Sylfaen" panose="010A0502050306030303" pitchFamily="18" charset="0"/>
              </a:rPr>
              <a:t>School is rated excellent in for QI 2.3- Learning, Teaching and Assessment </a:t>
            </a:r>
          </a:p>
          <a:p>
            <a:pPr marL="342900" lvl="0" indent="-342900">
              <a:buFont typeface="+mj-lt"/>
              <a:buAutoNum type="alphaLcPeriod"/>
            </a:pPr>
            <a:r>
              <a:rPr lang="en-GB" b="1" dirty="0">
                <a:latin typeface="Sylfaen" panose="010A0502050306030303" pitchFamily="18" charset="0"/>
              </a:rPr>
              <a:t>Pupil feedback consistently highlights excellent teaching and learning</a:t>
            </a:r>
          </a:p>
          <a:p>
            <a:pPr marL="342900" lvl="0" indent="-342900">
              <a:buFont typeface="+mj-lt"/>
              <a:buAutoNum type="alphaLcPeriod"/>
            </a:pPr>
            <a:r>
              <a:rPr lang="en-GB" b="1" dirty="0">
                <a:latin typeface="Sylfaen" panose="010A0502050306030303" pitchFamily="18" charset="0"/>
              </a:rPr>
              <a:t>All staff feel confident in delivering high quality teaching and learning including the use of digital technologies</a:t>
            </a:r>
          </a:p>
          <a:p>
            <a:pPr marL="342900" indent="-342900">
              <a:buFont typeface="+mj-lt"/>
              <a:buAutoNum type="alphaLcPeriod"/>
            </a:pPr>
            <a:endParaRPr lang="en-GB" dirty="0"/>
          </a:p>
        </p:txBody>
      </p:sp>
    </p:spTree>
    <p:extLst>
      <p:ext uri="{BB962C8B-B14F-4D97-AF65-F5344CB8AC3E}">
        <p14:creationId xmlns:p14="http://schemas.microsoft.com/office/powerpoint/2010/main" val="4212747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Autofit/>
          </a:bodyPr>
          <a:lstStyle/>
          <a:p>
            <a:r>
              <a:rPr lang="en-US" sz="4400" dirty="0">
                <a:latin typeface="Sylfaen" panose="010A0502050306030303" pitchFamily="18" charset="0"/>
              </a:rPr>
              <a:t/>
            </a:r>
            <a:br>
              <a:rPr lang="en-US" sz="4400" dirty="0">
                <a:latin typeface="Sylfaen" panose="010A0502050306030303" pitchFamily="18" charset="0"/>
              </a:rPr>
            </a:br>
            <a:endParaRPr lang="en-GB" sz="4400" dirty="0">
              <a:latin typeface="Sylfaen" panose="010A0502050306030303" pitchFamily="18" charset="0"/>
            </a:endParaRPr>
          </a:p>
        </p:txBody>
      </p:sp>
      <p:sp>
        <p:nvSpPr>
          <p:cNvPr id="2" name="Content Placeholder 1"/>
          <p:cNvSpPr>
            <a:spLocks noGrp="1"/>
          </p:cNvSpPr>
          <p:nvPr>
            <p:ph idx="1"/>
          </p:nvPr>
        </p:nvSpPr>
        <p:spPr>
          <a:xfrm>
            <a:off x="656206" y="1377605"/>
            <a:ext cx="10515600" cy="4351338"/>
          </a:xfrm>
        </p:spPr>
        <p:txBody>
          <a:bodyPr>
            <a:normAutofit fontScale="55000" lnSpcReduction="20000"/>
          </a:bodyPr>
          <a:lstStyle/>
          <a:p>
            <a:pPr lvl="0"/>
            <a:r>
              <a:rPr lang="en-GB" dirty="0">
                <a:latin typeface="Sylfaen" panose="010A0502050306030303" pitchFamily="18" charset="0"/>
              </a:rPr>
              <a:t>School’s self-evaluation rating is very good for session 22.23</a:t>
            </a:r>
          </a:p>
          <a:p>
            <a:pPr lvl="0"/>
            <a:r>
              <a:rPr lang="en-GB" dirty="0">
                <a:latin typeface="Sylfaen" panose="010A0502050306030303" pitchFamily="18" charset="0"/>
              </a:rPr>
              <a:t>100% of pupil feedback agreed or strongly agreed that they were given the opportunity to lead learning. </a:t>
            </a:r>
          </a:p>
          <a:p>
            <a:pPr lvl="0"/>
            <a:r>
              <a:rPr lang="en-GB" dirty="0">
                <a:latin typeface="Sylfaen" panose="010A0502050306030303" pitchFamily="18" charset="0"/>
              </a:rPr>
              <a:t>92% of pupil feedback agreed or strongly agreed that they enjoyed learning at school because their teacher uses engaging teaching strategies</a:t>
            </a:r>
          </a:p>
          <a:p>
            <a:pPr lvl="0"/>
            <a:r>
              <a:rPr lang="en-GB" dirty="0">
                <a:latin typeface="Sylfaen" panose="010A0502050306030303" pitchFamily="18" charset="0"/>
              </a:rPr>
              <a:t>93% of pupil feedback said that they were given the opportunity to influence what and how I learn through activities such as creating learning intentions and success criteria and through learner conversations. </a:t>
            </a:r>
          </a:p>
          <a:p>
            <a:pPr lvl="0"/>
            <a:r>
              <a:rPr lang="en-GB" dirty="0">
                <a:latin typeface="Sylfaen" panose="010A0502050306030303" pitchFamily="18" charset="0"/>
              </a:rPr>
              <a:t>99% of pupil feedback said that that the feedback they receive on their work helps them improve their learning</a:t>
            </a:r>
          </a:p>
          <a:p>
            <a:pPr lvl="0"/>
            <a:r>
              <a:rPr lang="en-GB" dirty="0">
                <a:latin typeface="Sylfaen" panose="010A0502050306030303" pitchFamily="18" charset="0"/>
              </a:rPr>
              <a:t>All staff trained in the </a:t>
            </a:r>
            <a:r>
              <a:rPr lang="en-GB" dirty="0" err="1">
                <a:latin typeface="Sylfaen" panose="010A0502050306030303" pitchFamily="18" charset="0"/>
              </a:rPr>
              <a:t>MetaSkills</a:t>
            </a:r>
            <a:r>
              <a:rPr lang="en-GB" dirty="0">
                <a:latin typeface="Sylfaen" panose="010A0502050306030303" pitchFamily="18" charset="0"/>
              </a:rPr>
              <a:t> 4 framework to allow a consistent understanding and approach across all subjects. A Baseline survey has been completed which will allow progress through priority to be measured and enable a more focused approach moving forward. </a:t>
            </a:r>
          </a:p>
          <a:p>
            <a:pPr lvl="0"/>
            <a:r>
              <a:rPr lang="en-GB" dirty="0">
                <a:latin typeface="Sylfaen" panose="010A0502050306030303" pitchFamily="18" charset="0"/>
              </a:rPr>
              <a:t>Learning observations evidence that tapestry techniques are being used to support learning and teaching, however, a wider variety of approaches could be trialled and used more consistently across the school. This should be a focus for next term</a:t>
            </a:r>
          </a:p>
          <a:p>
            <a:pPr lvl="0"/>
            <a:r>
              <a:rPr lang="en-GB" dirty="0">
                <a:latin typeface="Sylfaen" panose="010A0502050306030303" pitchFamily="18" charset="0"/>
              </a:rPr>
              <a:t>All Learning Facilitators have received refresher training in Tapestry</a:t>
            </a:r>
          </a:p>
          <a:p>
            <a:pPr lvl="0"/>
            <a:r>
              <a:rPr lang="en-GB" dirty="0">
                <a:latin typeface="Sylfaen" panose="010A0502050306030303" pitchFamily="18" charset="0"/>
              </a:rPr>
              <a:t>All staff have completed online Promethean Training with departmental representatives receiving more advanced training</a:t>
            </a:r>
          </a:p>
          <a:p>
            <a:pPr lvl="0"/>
            <a:r>
              <a:rPr lang="en-GB" dirty="0">
                <a:latin typeface="Sylfaen" panose="010A0502050306030303" pitchFamily="18" charset="0"/>
              </a:rPr>
              <a:t>All classroom have tapestry boxes and use of tapestry techniques is part of every departmental observation strategy</a:t>
            </a:r>
          </a:p>
          <a:p>
            <a:pPr lvl="0"/>
            <a:r>
              <a:rPr lang="en-GB" dirty="0">
                <a:latin typeface="Sylfaen" panose="010A0502050306030303" pitchFamily="18" charset="0"/>
              </a:rPr>
              <a:t>Almost all joint leaders are now fully conversant in the use of </a:t>
            </a:r>
            <a:r>
              <a:rPr lang="en-GB" dirty="0" err="1">
                <a:latin typeface="Sylfaen" panose="010A0502050306030303" pitchFamily="18" charset="0"/>
              </a:rPr>
              <a:t>iAbacus</a:t>
            </a:r>
            <a:r>
              <a:rPr lang="en-GB" dirty="0">
                <a:latin typeface="Sylfaen" panose="010A0502050306030303" pitchFamily="18" charset="0"/>
              </a:rPr>
              <a:t> to support self evaluation. Built into the Quality Assurance calendar this session are opportunities to evaluate progress through the Quality Indicators allowing for an improved cycle of action planning and evaluation. </a:t>
            </a:r>
          </a:p>
          <a:p>
            <a:endParaRPr lang="en-GB" dirty="0"/>
          </a:p>
        </p:txBody>
      </p:sp>
      <p:sp>
        <p:nvSpPr>
          <p:cNvPr id="5" name="TextBox 4"/>
          <p:cNvSpPr txBox="1"/>
          <p:nvPr/>
        </p:nvSpPr>
        <p:spPr>
          <a:xfrm>
            <a:off x="583062" y="147152"/>
            <a:ext cx="9659007" cy="769441"/>
          </a:xfrm>
          <a:prstGeom prst="rect">
            <a:avLst/>
          </a:prstGeom>
          <a:noFill/>
        </p:spPr>
        <p:txBody>
          <a:bodyPr wrap="square" rtlCol="0">
            <a:spAutoFit/>
          </a:bodyPr>
          <a:lstStyle/>
          <a:p>
            <a:r>
              <a:rPr lang="en-GB" sz="4400" b="1" dirty="0" smtClean="0">
                <a:solidFill>
                  <a:srgbClr val="E622C1"/>
                </a:solidFill>
                <a:latin typeface="Sylfaen" panose="010A0502050306030303" pitchFamily="18" charset="0"/>
              </a:rPr>
              <a:t>Impact 22.23 </a:t>
            </a:r>
            <a:endParaRPr lang="en-GB" sz="4400" b="1" dirty="0">
              <a:solidFill>
                <a:srgbClr val="E622C1"/>
              </a:solidFill>
              <a:latin typeface="Sylfaen" panose="010A0502050306030303" pitchFamily="18" charset="0"/>
            </a:endParaRPr>
          </a:p>
        </p:txBody>
      </p:sp>
    </p:spTree>
    <p:extLst>
      <p:ext uri="{BB962C8B-B14F-4D97-AF65-F5344CB8AC3E}">
        <p14:creationId xmlns:p14="http://schemas.microsoft.com/office/powerpoint/2010/main" val="571394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p:txBody>
          <a:bodyPr>
            <a:noAutofit/>
          </a:bodyPr>
          <a:lstStyle/>
          <a:p>
            <a:r>
              <a:rPr lang="en-US" sz="4400" b="1" dirty="0" smtClean="0">
                <a:solidFill>
                  <a:srgbClr val="FC1D0C"/>
                </a:solidFill>
                <a:latin typeface="Sylfaen" panose="010A0502050306030303" pitchFamily="18" charset="0"/>
              </a:rPr>
              <a:t>BUILDING POSITIVE RELATIONSHIPS</a:t>
            </a:r>
            <a:r>
              <a:rPr lang="en-US" sz="4400" b="1" dirty="0">
                <a:latin typeface="Sylfaen" panose="010A0502050306030303" pitchFamily="18" charset="0"/>
              </a:rPr>
              <a:t/>
            </a:r>
            <a:br>
              <a:rPr lang="en-US" sz="4400" b="1" dirty="0">
                <a:latin typeface="Sylfaen" panose="010A0502050306030303" pitchFamily="18" charset="0"/>
              </a:rPr>
            </a:br>
            <a:endParaRPr lang="en-GB" sz="4400" dirty="0">
              <a:latin typeface="Sylfaen" panose="010A0502050306030303" pitchFamily="18" charset="0"/>
            </a:endParaRPr>
          </a:p>
        </p:txBody>
      </p:sp>
      <p:pic>
        <p:nvPicPr>
          <p:cNvPr id="2" name="Picture 1"/>
          <p:cNvPicPr>
            <a:picLocks noChangeAspect="1"/>
          </p:cNvPicPr>
          <p:nvPr/>
        </p:nvPicPr>
        <p:blipFill>
          <a:blip r:embed="rId5"/>
          <a:stretch>
            <a:fillRect/>
          </a:stretch>
        </p:blipFill>
        <p:spPr>
          <a:xfrm>
            <a:off x="5358857" y="3616031"/>
            <a:ext cx="1710536" cy="1828958"/>
          </a:xfrm>
          <a:prstGeom prst="rect">
            <a:avLst/>
          </a:prstGeom>
        </p:spPr>
      </p:pic>
    </p:spTree>
    <p:extLst>
      <p:ext uri="{BB962C8B-B14F-4D97-AF65-F5344CB8AC3E}">
        <p14:creationId xmlns:p14="http://schemas.microsoft.com/office/powerpoint/2010/main" val="2777886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90293" y="166136"/>
            <a:ext cx="10260980" cy="600933"/>
          </a:xfrm>
        </p:spPr>
        <p:txBody>
          <a:bodyPr>
            <a:noAutofit/>
          </a:bodyPr>
          <a:lstStyle/>
          <a:p>
            <a:r>
              <a:rPr lang="en-US" sz="4400" b="1" dirty="0">
                <a:solidFill>
                  <a:srgbClr val="FC1D0C"/>
                </a:solidFill>
                <a:latin typeface="Sylfaen" panose="010A0502050306030303" pitchFamily="18" charset="0"/>
              </a:rPr>
              <a:t/>
            </a:r>
            <a:br>
              <a:rPr lang="en-US" sz="4400" b="1" dirty="0">
                <a:solidFill>
                  <a:srgbClr val="FC1D0C"/>
                </a:solidFill>
                <a:latin typeface="Sylfaen" panose="010A0502050306030303" pitchFamily="18" charset="0"/>
              </a:rPr>
            </a:br>
            <a:r>
              <a:rPr lang="en-US" b="1" dirty="0" smtClean="0">
                <a:solidFill>
                  <a:srgbClr val="FC1D0C"/>
                </a:solidFill>
                <a:latin typeface="Sylfaen" panose="010A0502050306030303" pitchFamily="18" charset="0"/>
              </a:rPr>
              <a:t>PT POSITIVE RELATIONSHIPS</a:t>
            </a:r>
            <a:endParaRPr lang="en-GB" sz="4400" dirty="0">
              <a:solidFill>
                <a:srgbClr val="FC1D0C"/>
              </a:solidFill>
              <a:latin typeface="Sylfaen" panose="010A0502050306030303" pitchFamily="18" charset="0"/>
            </a:endParaRPr>
          </a:p>
        </p:txBody>
      </p:sp>
      <p:sp>
        <p:nvSpPr>
          <p:cNvPr id="6" name="Content Placeholder 5"/>
          <p:cNvSpPr>
            <a:spLocks noGrp="1"/>
          </p:cNvSpPr>
          <p:nvPr>
            <p:ph idx="1"/>
          </p:nvPr>
        </p:nvSpPr>
        <p:spPr>
          <a:xfrm>
            <a:off x="525965" y="1235645"/>
            <a:ext cx="10515600" cy="4351338"/>
          </a:xfrm>
        </p:spPr>
        <p:txBody>
          <a:bodyPr/>
          <a:lstStyle/>
          <a:p>
            <a:r>
              <a:rPr lang="en-GB" dirty="0" smtClean="0">
                <a:latin typeface="Sylfaen" panose="010A0502050306030303" pitchFamily="18" charset="0"/>
              </a:rPr>
              <a:t>INTENDED IMPACT: </a:t>
            </a:r>
          </a:p>
          <a:p>
            <a:endParaRPr lang="en-GB" dirty="0">
              <a:latin typeface="Sylfaen" panose="010A0502050306030303" pitchFamily="18" charset="0"/>
            </a:endParaRPr>
          </a:p>
          <a:p>
            <a:pPr marL="514350" lvl="0" indent="-514350">
              <a:buFont typeface="+mj-lt"/>
              <a:buAutoNum type="alphaLcPeriod"/>
            </a:pPr>
            <a:r>
              <a:rPr lang="en-GB" dirty="0">
                <a:latin typeface="Sylfaen" panose="010A0502050306030303" pitchFamily="18" charset="0"/>
              </a:rPr>
              <a:t>Visible Consistencies used by all staff will make pupils feel safe at the school</a:t>
            </a:r>
          </a:p>
          <a:p>
            <a:pPr marL="514350" lvl="0" indent="-514350">
              <a:buFont typeface="+mj-lt"/>
              <a:buAutoNum type="alphaLcPeriod"/>
            </a:pPr>
            <a:r>
              <a:rPr lang="en-GB" dirty="0">
                <a:latin typeface="Sylfaen" panose="010A0502050306030303" pitchFamily="18" charset="0"/>
              </a:rPr>
              <a:t>Reduction in the number of behaviour referrals </a:t>
            </a:r>
          </a:p>
          <a:p>
            <a:pPr marL="514350" lvl="0" indent="-514350">
              <a:buFont typeface="+mj-lt"/>
              <a:buAutoNum type="alphaLcPeriod"/>
            </a:pPr>
            <a:r>
              <a:rPr lang="en-GB" dirty="0">
                <a:latin typeface="Sylfaen" panose="010A0502050306030303" pitchFamily="18" charset="0"/>
              </a:rPr>
              <a:t>Improved relationships in school</a:t>
            </a:r>
          </a:p>
          <a:p>
            <a:endParaRPr lang="en-GB" dirty="0"/>
          </a:p>
        </p:txBody>
      </p:sp>
    </p:spTree>
    <p:extLst>
      <p:ext uri="{BB962C8B-B14F-4D97-AF65-F5344CB8AC3E}">
        <p14:creationId xmlns:p14="http://schemas.microsoft.com/office/powerpoint/2010/main" val="4244776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90293" y="166136"/>
            <a:ext cx="10260980" cy="600933"/>
          </a:xfrm>
        </p:spPr>
        <p:txBody>
          <a:bodyPr>
            <a:noAutofit/>
          </a:bodyPr>
          <a:lstStyle/>
          <a:p>
            <a:r>
              <a:rPr lang="en-US" sz="4400" b="1" dirty="0">
                <a:solidFill>
                  <a:srgbClr val="FC1D0C"/>
                </a:solidFill>
                <a:latin typeface="Sylfaen" panose="010A0502050306030303" pitchFamily="18" charset="0"/>
              </a:rPr>
              <a:t/>
            </a:r>
            <a:br>
              <a:rPr lang="en-US" sz="4400" b="1" dirty="0">
                <a:solidFill>
                  <a:srgbClr val="FC1D0C"/>
                </a:solidFill>
                <a:latin typeface="Sylfaen" panose="010A0502050306030303" pitchFamily="18" charset="0"/>
              </a:rPr>
            </a:br>
            <a:r>
              <a:rPr lang="en-US" sz="4400" b="1" dirty="0" smtClean="0">
                <a:solidFill>
                  <a:srgbClr val="FC1D0C"/>
                </a:solidFill>
                <a:latin typeface="Sylfaen" panose="010A0502050306030303" pitchFamily="18" charset="0"/>
              </a:rPr>
              <a:t>Impact</a:t>
            </a:r>
            <a:endParaRPr lang="en-GB" sz="4400" dirty="0">
              <a:solidFill>
                <a:srgbClr val="FC1D0C"/>
              </a:solidFill>
              <a:latin typeface="Sylfaen" panose="010A0502050306030303" pitchFamily="18" charset="0"/>
            </a:endParaRPr>
          </a:p>
        </p:txBody>
      </p:sp>
      <p:sp>
        <p:nvSpPr>
          <p:cNvPr id="6" name="Content Placeholder 5"/>
          <p:cNvSpPr>
            <a:spLocks noGrp="1"/>
          </p:cNvSpPr>
          <p:nvPr>
            <p:ph idx="1"/>
          </p:nvPr>
        </p:nvSpPr>
        <p:spPr>
          <a:xfrm>
            <a:off x="525965" y="1235645"/>
            <a:ext cx="10515600" cy="4351338"/>
          </a:xfrm>
        </p:spPr>
        <p:txBody>
          <a:bodyPr>
            <a:normAutofit fontScale="85000" lnSpcReduction="10000"/>
          </a:bodyPr>
          <a:lstStyle/>
          <a:p>
            <a:endParaRPr lang="en-GB" dirty="0" smtClean="0"/>
          </a:p>
          <a:p>
            <a:pPr lvl="0"/>
            <a:r>
              <a:rPr lang="en-GB" dirty="0" smtClean="0"/>
              <a:t>a) </a:t>
            </a:r>
            <a:r>
              <a:rPr lang="en-GB" dirty="0"/>
              <a:t>98% of pupil feedback from learning observations agreed or strongly agreed that visible consistencies were used by staff and this helped them feel safe</a:t>
            </a:r>
            <a:r>
              <a:rPr lang="en-GB" dirty="0" smtClean="0"/>
              <a:t>.</a:t>
            </a:r>
          </a:p>
          <a:p>
            <a:pPr lvl="0"/>
            <a:r>
              <a:rPr lang="en-GB" dirty="0" smtClean="0"/>
              <a:t>b) </a:t>
            </a:r>
            <a:r>
              <a:rPr lang="en-GB" dirty="0"/>
              <a:t>Decrease in the number of referrals from Term 1 to Term 2, due mainly to the increased focus on particular year groups and accelerating next steps by PTs/DHTs</a:t>
            </a:r>
          </a:p>
          <a:p>
            <a:pPr lvl="0"/>
            <a:r>
              <a:rPr lang="en-GB" dirty="0" smtClean="0"/>
              <a:t>c)76</a:t>
            </a:r>
            <a:r>
              <a:rPr lang="en-GB" dirty="0"/>
              <a:t>% decrease in the number of restorative conversations related to </a:t>
            </a:r>
            <a:r>
              <a:rPr lang="en-GB" dirty="0" smtClean="0"/>
              <a:t>bullying</a:t>
            </a:r>
          </a:p>
          <a:p>
            <a:pPr lvl="0"/>
            <a:r>
              <a:rPr lang="en-GB" dirty="0" smtClean="0"/>
              <a:t>c)Statistics </a:t>
            </a:r>
            <a:r>
              <a:rPr lang="en-GB" dirty="0"/>
              <a:t>show an increase in the number of restorative conversations compared to 2021/22 session and increased </a:t>
            </a:r>
            <a:r>
              <a:rPr lang="en-GB" dirty="0" smtClean="0"/>
              <a:t> requests </a:t>
            </a:r>
            <a:r>
              <a:rPr lang="en-GB" dirty="0"/>
              <a:t>from individual pupils.  Aspire restorative conversations have been well received by the majority of pupils, helping create strong positive relationships with a variety of pupils and in year groups</a:t>
            </a:r>
          </a:p>
          <a:p>
            <a:endParaRPr lang="en-GB" dirty="0"/>
          </a:p>
        </p:txBody>
      </p:sp>
    </p:spTree>
    <p:extLst>
      <p:ext uri="{BB962C8B-B14F-4D97-AF65-F5344CB8AC3E}">
        <p14:creationId xmlns:p14="http://schemas.microsoft.com/office/powerpoint/2010/main" val="1341350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lnSpcReduction="10000"/>
          </a:bodyPr>
          <a:lstStyle/>
          <a:p>
            <a:pPr marL="0" indent="0">
              <a:buNone/>
            </a:pPr>
            <a:r>
              <a:rPr lang="en-GB" dirty="0" smtClean="0">
                <a:latin typeface="Sylfaen" panose="010A0502050306030303" pitchFamily="18" charset="0"/>
              </a:rPr>
              <a:t>Identification of KA’s PEF Targeted Cohort. This includes:</a:t>
            </a:r>
          </a:p>
          <a:p>
            <a:r>
              <a:rPr lang="en-GB" dirty="0" smtClean="0">
                <a:latin typeface="Sylfaen" panose="010A0502050306030303" pitchFamily="18" charset="0"/>
              </a:rPr>
              <a:t>SIMD 1-3 (local data highlights that those living in SIMD 3 are also at risk of poverty)</a:t>
            </a:r>
          </a:p>
          <a:p>
            <a:r>
              <a:rPr lang="en-GB" dirty="0" smtClean="0">
                <a:latin typeface="Sylfaen" panose="010A0502050306030303" pitchFamily="18" charset="0"/>
              </a:rPr>
              <a:t>CEYP</a:t>
            </a:r>
          </a:p>
          <a:p>
            <a:r>
              <a:rPr lang="en-GB" dirty="0" smtClean="0">
                <a:latin typeface="Sylfaen" panose="010A0502050306030303" pitchFamily="18" charset="0"/>
              </a:rPr>
              <a:t>FSM</a:t>
            </a:r>
          </a:p>
          <a:p>
            <a:r>
              <a:rPr lang="en-GB" dirty="0" smtClean="0">
                <a:latin typeface="Sylfaen" panose="010A0502050306030303" pitchFamily="18" charset="0"/>
              </a:rPr>
              <a:t>Ethnic Minorities</a:t>
            </a:r>
          </a:p>
          <a:p>
            <a:r>
              <a:rPr lang="en-GB" dirty="0" smtClean="0">
                <a:latin typeface="Sylfaen" panose="010A0502050306030303" pitchFamily="18" charset="0"/>
              </a:rPr>
              <a:t>Young Carers </a:t>
            </a:r>
          </a:p>
          <a:p>
            <a:r>
              <a:rPr lang="en-GB" dirty="0" smtClean="0">
                <a:latin typeface="Sylfaen" panose="010A0502050306030303" pitchFamily="18" charset="0"/>
              </a:rPr>
              <a:t>Pupils living in single parent families</a:t>
            </a:r>
          </a:p>
          <a:p>
            <a:r>
              <a:rPr lang="en-GB" dirty="0" smtClean="0">
                <a:latin typeface="Sylfaen" panose="010A0502050306030303" pitchFamily="18" charset="0"/>
              </a:rPr>
              <a:t>Pupils with 3+ siblings (where known</a:t>
            </a:r>
            <a:r>
              <a:rPr lang="en-GB" dirty="0" smtClean="0"/>
              <a:t>)</a:t>
            </a:r>
          </a:p>
        </p:txBody>
      </p:sp>
      <p:sp>
        <p:nvSpPr>
          <p:cNvPr id="3" name="TextBox 2"/>
          <p:cNvSpPr txBox="1"/>
          <p:nvPr/>
        </p:nvSpPr>
        <p:spPr>
          <a:xfrm>
            <a:off x="546538" y="166136"/>
            <a:ext cx="9270124" cy="646331"/>
          </a:xfrm>
          <a:prstGeom prst="rect">
            <a:avLst/>
          </a:prstGeom>
          <a:noFill/>
        </p:spPr>
        <p:txBody>
          <a:bodyPr wrap="square" rtlCol="0">
            <a:spAutoFit/>
          </a:bodyPr>
          <a:lstStyle/>
          <a:p>
            <a:r>
              <a:rPr lang="en-GB" sz="3600" b="1" dirty="0" smtClean="0">
                <a:latin typeface="Sylfaen" panose="010A0502050306030303" pitchFamily="18" charset="0"/>
              </a:rPr>
              <a:t>PEF TARGETED COHORT ANALYSIS</a:t>
            </a:r>
            <a:endParaRPr lang="en-GB" sz="3600" b="1" dirty="0">
              <a:latin typeface="Sylfaen" panose="010A0502050306030303" pitchFamily="18" charset="0"/>
            </a:endParaRPr>
          </a:p>
        </p:txBody>
      </p:sp>
      <p:sp>
        <p:nvSpPr>
          <p:cNvPr id="5" name="Oval Callout 4"/>
          <p:cNvSpPr/>
          <p:nvPr/>
        </p:nvSpPr>
        <p:spPr>
          <a:xfrm>
            <a:off x="6810703" y="3195145"/>
            <a:ext cx="4014952" cy="1944414"/>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PEF TARGETED COHORT SHARED WITH ALL STAFF AND IS A FOCUS FOR ALL PUPIL EVALUATION OF PEF INTERVENTIONS</a:t>
            </a:r>
            <a:endParaRPr lang="en-GB" dirty="0"/>
          </a:p>
        </p:txBody>
      </p:sp>
    </p:spTree>
    <p:extLst>
      <p:ext uri="{BB962C8B-B14F-4D97-AF65-F5344CB8AC3E}">
        <p14:creationId xmlns:p14="http://schemas.microsoft.com/office/powerpoint/2010/main" val="3141104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p:txBody>
          <a:bodyPr>
            <a:noAutofit/>
          </a:bodyPr>
          <a:lstStyle/>
          <a:p>
            <a:r>
              <a:rPr lang="en-US" sz="4400" b="1" dirty="0" smtClean="0">
                <a:solidFill>
                  <a:srgbClr val="4A01FF"/>
                </a:solidFill>
                <a:latin typeface="Sylfaen" panose="010A0502050306030303" pitchFamily="18" charset="0"/>
              </a:rPr>
              <a:t>IMPROVING WELLBEING </a:t>
            </a:r>
            <a:r>
              <a:rPr lang="en-US" sz="4400" b="1" dirty="0">
                <a:latin typeface="Sylfaen" panose="010A0502050306030303" pitchFamily="18" charset="0"/>
              </a:rPr>
              <a:t/>
            </a:r>
            <a:br>
              <a:rPr lang="en-US" sz="4400" b="1" dirty="0">
                <a:latin typeface="Sylfaen" panose="010A0502050306030303" pitchFamily="18" charset="0"/>
              </a:rPr>
            </a:br>
            <a:endParaRPr lang="en-GB" sz="4400" dirty="0">
              <a:latin typeface="Sylfaen" panose="010A0502050306030303" pitchFamily="18" charset="0"/>
            </a:endParaRPr>
          </a:p>
        </p:txBody>
      </p:sp>
      <p:pic>
        <p:nvPicPr>
          <p:cNvPr id="6" name="Picture 5"/>
          <p:cNvPicPr>
            <a:picLocks noChangeAspect="1"/>
          </p:cNvPicPr>
          <p:nvPr/>
        </p:nvPicPr>
        <p:blipFill>
          <a:blip r:embed="rId5"/>
          <a:stretch>
            <a:fillRect/>
          </a:stretch>
        </p:blipFill>
        <p:spPr>
          <a:xfrm>
            <a:off x="4839094" y="3436784"/>
            <a:ext cx="2022764" cy="2207947"/>
          </a:xfrm>
          <a:prstGeom prst="rect">
            <a:avLst/>
          </a:prstGeom>
        </p:spPr>
      </p:pic>
    </p:spTree>
    <p:extLst>
      <p:ext uri="{BB962C8B-B14F-4D97-AF65-F5344CB8AC3E}">
        <p14:creationId xmlns:p14="http://schemas.microsoft.com/office/powerpoint/2010/main" val="30073901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90293" y="166136"/>
            <a:ext cx="10260980" cy="600933"/>
          </a:xfrm>
        </p:spPr>
        <p:txBody>
          <a:bodyPr>
            <a:noAutofit/>
          </a:bodyPr>
          <a:lstStyle/>
          <a:p>
            <a:r>
              <a:rPr lang="en-GB" sz="4400" dirty="0" smtClean="0">
                <a:solidFill>
                  <a:srgbClr val="4A01FF"/>
                </a:solidFill>
                <a:latin typeface="Sylfaen" panose="010A0502050306030303" pitchFamily="18" charset="0"/>
              </a:rPr>
              <a:t>Expansion of Connect Support Hub</a:t>
            </a:r>
            <a:endParaRPr lang="en-GB" sz="4400" dirty="0">
              <a:solidFill>
                <a:srgbClr val="4A01FF"/>
              </a:solidFill>
              <a:latin typeface="Sylfaen" panose="010A0502050306030303" pitchFamily="18" charset="0"/>
            </a:endParaRPr>
          </a:p>
        </p:txBody>
      </p:sp>
      <p:sp>
        <p:nvSpPr>
          <p:cNvPr id="7" name="TextBox 6"/>
          <p:cNvSpPr txBox="1"/>
          <p:nvPr/>
        </p:nvSpPr>
        <p:spPr>
          <a:xfrm>
            <a:off x="4839094" y="3238337"/>
            <a:ext cx="6151418" cy="2800767"/>
          </a:xfrm>
          <a:prstGeom prst="rect">
            <a:avLst/>
          </a:prstGeom>
          <a:noFill/>
        </p:spPr>
        <p:txBody>
          <a:bodyPr wrap="square" rtlCol="0">
            <a:spAutoFit/>
          </a:bodyPr>
          <a:lstStyle/>
          <a:p>
            <a:r>
              <a:rPr lang="en-GB" sz="1600" b="1" dirty="0" smtClean="0">
                <a:latin typeface="Sylfaen" panose="010A0502050306030303" pitchFamily="18" charset="0"/>
              </a:rPr>
              <a:t>Intended Impact:</a:t>
            </a:r>
          </a:p>
          <a:p>
            <a:endParaRPr lang="en-GB" sz="1600" b="1" dirty="0">
              <a:latin typeface="Sylfaen" panose="010A0502050306030303" pitchFamily="18" charset="0"/>
            </a:endParaRPr>
          </a:p>
          <a:p>
            <a:pPr marL="342900" lvl="0" indent="-342900">
              <a:buFont typeface="+mj-lt"/>
              <a:buAutoNum type="alphaLcPeriod"/>
            </a:pPr>
            <a:r>
              <a:rPr lang="en-GB" sz="1600" b="1" dirty="0">
                <a:latin typeface="Sylfaen" panose="010A0502050306030303" pitchFamily="18" charset="0"/>
              </a:rPr>
              <a:t>To support a flexible and integrated curriculum for pupils who attend the Inclusion Hub/ Connect Hub, there will be additional staffing allocated which will enable pupils who are on a flexible timetable to be taught by a subject specialist</a:t>
            </a:r>
            <a:r>
              <a:rPr lang="en-GB" sz="1600" b="1" dirty="0" smtClean="0">
                <a:latin typeface="Sylfaen" panose="010A0502050306030303" pitchFamily="18" charset="0"/>
              </a:rPr>
              <a:t>. </a:t>
            </a:r>
            <a:endParaRPr lang="en-GB" sz="1600" b="1" dirty="0">
              <a:latin typeface="Sylfaen" panose="010A0502050306030303" pitchFamily="18" charset="0"/>
            </a:endParaRPr>
          </a:p>
          <a:p>
            <a:pPr marL="342900" lvl="0" indent="-342900">
              <a:buFont typeface="+mj-lt"/>
              <a:buAutoNum type="alphaLcPeriod"/>
            </a:pPr>
            <a:r>
              <a:rPr lang="en-GB" sz="1600" b="1" dirty="0">
                <a:latin typeface="Sylfaen" panose="010A0502050306030303" pitchFamily="18" charset="0"/>
              </a:rPr>
              <a:t>Increased number of pupils who are able to access the Connect Resource</a:t>
            </a:r>
          </a:p>
          <a:p>
            <a:pPr marL="342900" lvl="0" indent="-342900">
              <a:buFont typeface="+mj-lt"/>
              <a:buAutoNum type="alphaLcPeriod"/>
            </a:pPr>
            <a:r>
              <a:rPr lang="en-GB" sz="1600" b="1" dirty="0">
                <a:latin typeface="Sylfaen" panose="010A0502050306030303" pitchFamily="18" charset="0"/>
              </a:rPr>
              <a:t>Increased number of pupils accessing timetabled classes</a:t>
            </a:r>
          </a:p>
          <a:p>
            <a:pPr marL="342900" lvl="0" indent="-342900">
              <a:buFont typeface="+mj-lt"/>
              <a:buAutoNum type="alphaLcPeriod"/>
            </a:pPr>
            <a:r>
              <a:rPr lang="en-GB" sz="1600" b="1" dirty="0">
                <a:latin typeface="Sylfaen" panose="010A0502050306030303" pitchFamily="18" charset="0"/>
              </a:rPr>
              <a:t>Improved pupil </a:t>
            </a:r>
            <a:r>
              <a:rPr lang="en-GB" sz="1600" b="1" dirty="0" smtClean="0">
                <a:latin typeface="Sylfaen" panose="010A0502050306030303" pitchFamily="18" charset="0"/>
              </a:rPr>
              <a:t>wellbeing of those pupils accessing Connect</a:t>
            </a:r>
            <a:endParaRPr lang="en-GB" sz="1600" b="1" dirty="0">
              <a:latin typeface="Sylfaen" panose="010A0502050306030303" pitchFamily="18" charset="0"/>
            </a:endParaRPr>
          </a:p>
          <a:p>
            <a:pPr marL="342900" indent="-342900">
              <a:buFont typeface="+mj-lt"/>
              <a:buAutoNum type="alphaLcPeriod"/>
            </a:pPr>
            <a:r>
              <a:rPr lang="en-GB" sz="1600" b="1" dirty="0">
                <a:latin typeface="Sylfaen" panose="010A0502050306030303" pitchFamily="18" charset="0"/>
              </a:rPr>
              <a:t>Improved pupil </a:t>
            </a:r>
            <a:r>
              <a:rPr lang="en-GB" sz="1600" b="1" dirty="0" smtClean="0">
                <a:latin typeface="Sylfaen" panose="010A0502050306030303" pitchFamily="18" charset="0"/>
              </a:rPr>
              <a:t>attendance from those accessing Connect</a:t>
            </a:r>
            <a:endParaRPr lang="en-GB" sz="1600" b="1" dirty="0">
              <a:latin typeface="Sylfaen" panose="010A0502050306030303" pitchFamily="18" charset="0"/>
            </a:endParaRPr>
          </a:p>
        </p:txBody>
      </p:sp>
      <p:pic>
        <p:nvPicPr>
          <p:cNvPr id="8" name="Picture 7"/>
          <p:cNvPicPr>
            <a:picLocks noChangeAspect="1"/>
          </p:cNvPicPr>
          <p:nvPr/>
        </p:nvPicPr>
        <p:blipFill>
          <a:blip r:embed="rId5"/>
          <a:stretch>
            <a:fillRect/>
          </a:stretch>
        </p:blipFill>
        <p:spPr>
          <a:xfrm>
            <a:off x="390293" y="1105111"/>
            <a:ext cx="3793115" cy="1852156"/>
          </a:xfrm>
          <a:prstGeom prst="rect">
            <a:avLst/>
          </a:prstGeom>
        </p:spPr>
      </p:pic>
    </p:spTree>
    <p:extLst>
      <p:ext uri="{BB962C8B-B14F-4D97-AF65-F5344CB8AC3E}">
        <p14:creationId xmlns:p14="http://schemas.microsoft.com/office/powerpoint/2010/main" val="12002193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90293" y="166136"/>
            <a:ext cx="10260980" cy="600933"/>
          </a:xfrm>
        </p:spPr>
        <p:txBody>
          <a:bodyPr>
            <a:noAutofit/>
          </a:bodyPr>
          <a:lstStyle/>
          <a:p>
            <a:r>
              <a:rPr lang="en-GB" sz="4400" dirty="0" smtClean="0">
                <a:solidFill>
                  <a:srgbClr val="4A01FF"/>
                </a:solidFill>
                <a:latin typeface="Sylfaen" panose="010A0502050306030303" pitchFamily="18" charset="0"/>
              </a:rPr>
              <a:t>What is the Connect Support Hub?</a:t>
            </a:r>
            <a:endParaRPr lang="en-GB" sz="4400" dirty="0">
              <a:solidFill>
                <a:srgbClr val="4A01FF"/>
              </a:solidFill>
              <a:latin typeface="Sylfaen" panose="010A0502050306030303" pitchFamily="18" charset="0"/>
            </a:endParaRPr>
          </a:p>
        </p:txBody>
      </p:sp>
      <p:pic>
        <p:nvPicPr>
          <p:cNvPr id="5" name="Picture 4"/>
          <p:cNvPicPr>
            <a:picLocks noChangeAspect="1"/>
          </p:cNvPicPr>
          <p:nvPr/>
        </p:nvPicPr>
        <p:blipFill>
          <a:blip r:embed="rId5"/>
          <a:stretch>
            <a:fillRect/>
          </a:stretch>
        </p:blipFill>
        <p:spPr>
          <a:xfrm>
            <a:off x="172720" y="1093998"/>
            <a:ext cx="6741380" cy="2591311"/>
          </a:xfrm>
          <a:prstGeom prst="rect">
            <a:avLst/>
          </a:prstGeom>
        </p:spPr>
      </p:pic>
      <p:pic>
        <p:nvPicPr>
          <p:cNvPr id="6" name="Picture 5"/>
          <p:cNvPicPr>
            <a:picLocks noChangeAspect="1"/>
          </p:cNvPicPr>
          <p:nvPr/>
        </p:nvPicPr>
        <p:blipFill>
          <a:blip r:embed="rId6"/>
          <a:stretch>
            <a:fillRect/>
          </a:stretch>
        </p:blipFill>
        <p:spPr>
          <a:xfrm>
            <a:off x="5629708" y="3599066"/>
            <a:ext cx="6086475" cy="2571750"/>
          </a:xfrm>
          <a:prstGeom prst="rect">
            <a:avLst/>
          </a:prstGeom>
        </p:spPr>
      </p:pic>
    </p:spTree>
    <p:extLst>
      <p:ext uri="{BB962C8B-B14F-4D97-AF65-F5344CB8AC3E}">
        <p14:creationId xmlns:p14="http://schemas.microsoft.com/office/powerpoint/2010/main" val="2396314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7873" y="284943"/>
            <a:ext cx="10515600" cy="506657"/>
          </a:xfrm>
        </p:spPr>
        <p:txBody>
          <a:bodyPr>
            <a:noAutofit/>
          </a:bodyPr>
          <a:lstStyle/>
          <a:p>
            <a:r>
              <a:rPr lang="en-GB" sz="4400" dirty="0" smtClean="0">
                <a:solidFill>
                  <a:srgbClr val="4A01FF"/>
                </a:solidFill>
                <a:latin typeface="Sylfaen" panose="010A0502050306030303" pitchFamily="18" charset="0"/>
              </a:rPr>
              <a:t>Impact 22.23</a:t>
            </a:r>
            <a:endParaRPr lang="en-GB" sz="4400" dirty="0">
              <a:solidFill>
                <a:srgbClr val="4A01FF"/>
              </a:solidFill>
              <a:latin typeface="Sylfaen" panose="010A0502050306030303" pitchFamily="18" charset="0"/>
            </a:endParaRPr>
          </a:p>
        </p:txBody>
      </p:sp>
      <p:sp>
        <p:nvSpPr>
          <p:cNvPr id="2" name="Content Placeholder 1"/>
          <p:cNvSpPr>
            <a:spLocks noGrp="1"/>
          </p:cNvSpPr>
          <p:nvPr>
            <p:ph idx="1"/>
          </p:nvPr>
        </p:nvSpPr>
        <p:spPr/>
        <p:txBody>
          <a:bodyPr>
            <a:normAutofit fontScale="92500" lnSpcReduction="20000"/>
          </a:bodyPr>
          <a:lstStyle/>
          <a:p>
            <a:pPr marL="514350" lvl="0" indent="-514350">
              <a:buFont typeface="+mj-lt"/>
              <a:buAutoNum type="alphaLcPeriod"/>
            </a:pPr>
            <a:r>
              <a:rPr lang="en-GB" dirty="0">
                <a:latin typeface="Sylfaen" panose="010A0502050306030303" pitchFamily="18" charset="0"/>
              </a:rPr>
              <a:t>Appointment of PT Targeted Support in Oct 2023 has led to the creation of small groups in order to improve transition</a:t>
            </a:r>
          </a:p>
          <a:p>
            <a:pPr marL="514350" lvl="0" indent="-514350">
              <a:buFont typeface="+mj-lt"/>
              <a:buAutoNum type="alphaLcPeriod"/>
            </a:pPr>
            <a:r>
              <a:rPr lang="en-GB" dirty="0">
                <a:latin typeface="Sylfaen" panose="010A0502050306030303" pitchFamily="18" charset="0"/>
              </a:rPr>
              <a:t>The appointment of additional staff has enabled the number of pupils accessing Connect to increase. The Connect resource is now able to support over 50 active referrals. </a:t>
            </a:r>
          </a:p>
          <a:p>
            <a:pPr marL="514350" lvl="0" indent="-514350">
              <a:buFont typeface="+mj-lt"/>
              <a:buAutoNum type="alphaLcPeriod"/>
            </a:pPr>
            <a:r>
              <a:rPr lang="en-GB" dirty="0">
                <a:latin typeface="Sylfaen" panose="010A0502050306030303" pitchFamily="18" charset="0"/>
              </a:rPr>
              <a:t>Almost all pupils accessing the Connect Hub are back in at least one timetabled class</a:t>
            </a:r>
          </a:p>
          <a:p>
            <a:pPr marL="514350" lvl="0" indent="-514350">
              <a:buFont typeface="+mj-lt"/>
              <a:buAutoNum type="alphaLcPeriod"/>
            </a:pPr>
            <a:r>
              <a:rPr lang="en-GB" dirty="0">
                <a:latin typeface="Sylfaen" panose="010A0502050306030303" pitchFamily="18" charset="0"/>
              </a:rPr>
              <a:t>Almost all pupils accessing the Connect Support Hub have said that it has supported them attend school. </a:t>
            </a:r>
          </a:p>
          <a:p>
            <a:pPr marL="514350" lvl="0" indent="-514350">
              <a:buFont typeface="+mj-lt"/>
              <a:buAutoNum type="alphaLcPeriod"/>
            </a:pPr>
            <a:r>
              <a:rPr lang="en-GB" dirty="0">
                <a:latin typeface="Sylfaen" panose="010A0502050306030303" pitchFamily="18" charset="0"/>
              </a:rPr>
              <a:t>Almost all pupils who have accessed the support hub have had improved attendance </a:t>
            </a:r>
            <a:r>
              <a:rPr lang="en-GB" dirty="0" smtClean="0">
                <a:latin typeface="Sylfaen" panose="010A0502050306030303" pitchFamily="18" charset="0"/>
              </a:rPr>
              <a:t>(but </a:t>
            </a:r>
            <a:r>
              <a:rPr lang="en-GB" dirty="0">
                <a:latin typeface="Sylfaen" panose="010A0502050306030303" pitchFamily="18" charset="0"/>
              </a:rPr>
              <a:t>this is not always </a:t>
            </a:r>
            <a:r>
              <a:rPr lang="en-GB" dirty="0" smtClean="0">
                <a:latin typeface="Sylfaen" panose="010A0502050306030303" pitchFamily="18" charset="0"/>
              </a:rPr>
              <a:t>sustained) </a:t>
            </a:r>
            <a:r>
              <a:rPr lang="en-GB" dirty="0">
                <a:latin typeface="Sylfaen" panose="010A0502050306030303" pitchFamily="18" charset="0"/>
              </a:rPr>
              <a:t>as they transition back to timetabled classes</a:t>
            </a:r>
            <a:r>
              <a:rPr lang="en-GB" dirty="0"/>
              <a:t>. </a:t>
            </a:r>
          </a:p>
          <a:p>
            <a:endParaRPr lang="en-GB" dirty="0"/>
          </a:p>
        </p:txBody>
      </p:sp>
    </p:spTree>
    <p:extLst>
      <p:ext uri="{BB962C8B-B14F-4D97-AF65-F5344CB8AC3E}">
        <p14:creationId xmlns:p14="http://schemas.microsoft.com/office/powerpoint/2010/main" val="18300268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p:txBody>
          <a:bodyPr>
            <a:noAutofit/>
          </a:bodyPr>
          <a:lstStyle/>
          <a:p>
            <a:r>
              <a:rPr lang="en-US" sz="4400" b="1" dirty="0" smtClean="0">
                <a:solidFill>
                  <a:schemeClr val="accent2">
                    <a:lumMod val="60000"/>
                    <a:lumOff val="40000"/>
                  </a:schemeClr>
                </a:solidFill>
                <a:latin typeface="Sylfaen" panose="010A0502050306030303" pitchFamily="18" charset="0"/>
              </a:rPr>
              <a:t>INCREASE PARENTAL ENGAGEMNENT </a:t>
            </a:r>
            <a:r>
              <a:rPr lang="en-US" sz="4400" b="1" dirty="0">
                <a:latin typeface="Sylfaen" panose="010A0502050306030303" pitchFamily="18" charset="0"/>
              </a:rPr>
              <a:t/>
            </a:r>
            <a:br>
              <a:rPr lang="en-US" sz="4400" b="1" dirty="0">
                <a:latin typeface="Sylfaen" panose="010A0502050306030303" pitchFamily="18" charset="0"/>
              </a:rPr>
            </a:br>
            <a:endParaRPr lang="en-GB" sz="4400" dirty="0">
              <a:latin typeface="Sylfaen" panose="010A0502050306030303" pitchFamily="18" charset="0"/>
            </a:endParaRPr>
          </a:p>
        </p:txBody>
      </p:sp>
      <p:pic>
        <p:nvPicPr>
          <p:cNvPr id="2" name="Picture 1"/>
          <p:cNvPicPr>
            <a:picLocks noChangeAspect="1"/>
          </p:cNvPicPr>
          <p:nvPr/>
        </p:nvPicPr>
        <p:blipFill>
          <a:blip r:embed="rId5"/>
          <a:stretch>
            <a:fillRect/>
          </a:stretch>
        </p:blipFill>
        <p:spPr>
          <a:xfrm>
            <a:off x="4708757" y="3293834"/>
            <a:ext cx="2166352" cy="2166352"/>
          </a:xfrm>
          <a:prstGeom prst="rect">
            <a:avLst/>
          </a:prstGeom>
        </p:spPr>
      </p:pic>
    </p:spTree>
    <p:extLst>
      <p:ext uri="{BB962C8B-B14F-4D97-AF65-F5344CB8AC3E}">
        <p14:creationId xmlns:p14="http://schemas.microsoft.com/office/powerpoint/2010/main" val="21904821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5"/>
          <a:stretch>
            <a:fillRect/>
          </a:stretch>
        </p:blipFill>
        <p:spPr>
          <a:xfrm>
            <a:off x="544657" y="1305300"/>
            <a:ext cx="4249016" cy="1567740"/>
          </a:xfrm>
          <a:prstGeom prst="rect">
            <a:avLst/>
          </a:prstGeom>
        </p:spPr>
      </p:pic>
      <p:sp>
        <p:nvSpPr>
          <p:cNvPr id="6" name="TextBox 5"/>
          <p:cNvSpPr txBox="1"/>
          <p:nvPr/>
        </p:nvSpPr>
        <p:spPr>
          <a:xfrm>
            <a:off x="4793673" y="3408218"/>
            <a:ext cx="6913418" cy="2862322"/>
          </a:xfrm>
          <a:prstGeom prst="rect">
            <a:avLst/>
          </a:prstGeom>
          <a:noFill/>
        </p:spPr>
        <p:txBody>
          <a:bodyPr wrap="square" rtlCol="0">
            <a:spAutoFit/>
          </a:bodyPr>
          <a:lstStyle/>
          <a:p>
            <a:r>
              <a:rPr lang="en-GB" b="1" dirty="0" smtClean="0">
                <a:latin typeface="Sylfaen" panose="010A0502050306030303" pitchFamily="18" charset="0"/>
              </a:rPr>
              <a:t>Intended Impact:</a:t>
            </a:r>
          </a:p>
          <a:p>
            <a:pPr marL="342900" indent="-342900">
              <a:buFont typeface="+mj-lt"/>
              <a:buAutoNum type="alphaLcPeriod"/>
            </a:pPr>
            <a:endParaRPr lang="en-GB" b="1" dirty="0">
              <a:latin typeface="Sylfaen" panose="010A0502050306030303" pitchFamily="18" charset="0"/>
            </a:endParaRPr>
          </a:p>
          <a:p>
            <a:pPr marL="342900" lvl="0" indent="-342900">
              <a:buFont typeface="+mj-lt"/>
              <a:buAutoNum type="alphaLcPeriod"/>
            </a:pPr>
            <a:r>
              <a:rPr lang="en-GB" dirty="0">
                <a:latin typeface="Sylfaen" panose="010A0502050306030303" pitchFamily="18" charset="0"/>
              </a:rPr>
              <a:t>Increase in attendance at Parents’ Evenings with no attendance gap between SIMD 1-3 and SIMD 4-10</a:t>
            </a:r>
          </a:p>
          <a:p>
            <a:pPr marL="342900" lvl="0" indent="-342900">
              <a:buFont typeface="+mj-lt"/>
              <a:buAutoNum type="alphaLcPeriod"/>
            </a:pPr>
            <a:r>
              <a:rPr lang="en-GB" dirty="0">
                <a:latin typeface="Sylfaen" panose="010A0502050306030303" pitchFamily="18" charset="0"/>
              </a:rPr>
              <a:t>Almost all parents signed up to Satchel One and regularly engaging with app </a:t>
            </a:r>
          </a:p>
          <a:p>
            <a:pPr marL="342900" lvl="0" indent="-342900">
              <a:buFont typeface="+mj-lt"/>
              <a:buAutoNum type="alphaLcPeriod"/>
            </a:pPr>
            <a:r>
              <a:rPr lang="en-GB" dirty="0">
                <a:latin typeface="Sylfaen" panose="010A0502050306030303" pitchFamily="18" charset="0"/>
              </a:rPr>
              <a:t>Attendance of all targeted parents/carers at Enhanced Primary Transition Programme. Feedback from parents/carers will be positive and pupils will have over 80% attendance in S1. </a:t>
            </a:r>
          </a:p>
          <a:p>
            <a:endParaRPr lang="en-GB" b="1" dirty="0">
              <a:latin typeface="Sylfaen" panose="010A0502050306030303" pitchFamily="18" charset="0"/>
            </a:endParaRPr>
          </a:p>
        </p:txBody>
      </p:sp>
    </p:spTree>
    <p:extLst>
      <p:ext uri="{BB962C8B-B14F-4D97-AF65-F5344CB8AC3E}">
        <p14:creationId xmlns:p14="http://schemas.microsoft.com/office/powerpoint/2010/main" val="23675751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7873" y="284943"/>
            <a:ext cx="10515600" cy="506657"/>
          </a:xfrm>
        </p:spPr>
        <p:txBody>
          <a:bodyPr>
            <a:noAutofit/>
          </a:bodyPr>
          <a:lstStyle/>
          <a:p>
            <a:r>
              <a:rPr lang="en-GB" sz="2800" dirty="0" err="1" smtClean="0">
                <a:solidFill>
                  <a:schemeClr val="accent2">
                    <a:lumMod val="60000"/>
                    <a:lumOff val="40000"/>
                  </a:schemeClr>
                </a:solidFill>
                <a:latin typeface="Sylfaen" panose="010A0502050306030303" pitchFamily="18" charset="0"/>
              </a:rPr>
              <a:t>a+b</a:t>
            </a:r>
            <a:r>
              <a:rPr lang="en-GB" sz="2800" dirty="0" smtClean="0">
                <a:solidFill>
                  <a:schemeClr val="accent2">
                    <a:lumMod val="60000"/>
                    <a:lumOff val="40000"/>
                  </a:schemeClr>
                </a:solidFill>
                <a:latin typeface="Sylfaen" panose="010A0502050306030303" pitchFamily="18" charset="0"/>
              </a:rPr>
              <a:t>) Attendance at Parents’ Evenings and Satchel One Uptake</a:t>
            </a:r>
            <a:endParaRPr lang="en-GB" sz="2800" dirty="0">
              <a:solidFill>
                <a:schemeClr val="accent2">
                  <a:lumMod val="60000"/>
                  <a:lumOff val="40000"/>
                </a:schemeClr>
              </a:solidFill>
              <a:latin typeface="Sylfaen" panose="010A0502050306030303" pitchFamily="18" charset="0"/>
            </a:endParaRPr>
          </a:p>
        </p:txBody>
      </p:sp>
      <p:pic>
        <p:nvPicPr>
          <p:cNvPr id="7" name="Picture 6"/>
          <p:cNvPicPr>
            <a:picLocks noChangeAspect="1"/>
          </p:cNvPicPr>
          <p:nvPr/>
        </p:nvPicPr>
        <p:blipFill>
          <a:blip r:embed="rId5"/>
          <a:stretch>
            <a:fillRect/>
          </a:stretch>
        </p:blipFill>
        <p:spPr>
          <a:xfrm>
            <a:off x="172720" y="1177637"/>
            <a:ext cx="7734276" cy="3519934"/>
          </a:xfrm>
          <a:prstGeom prst="rect">
            <a:avLst/>
          </a:prstGeom>
        </p:spPr>
      </p:pic>
      <p:sp>
        <p:nvSpPr>
          <p:cNvPr id="2" name="Explosion 2 1"/>
          <p:cNvSpPr/>
          <p:nvPr/>
        </p:nvSpPr>
        <p:spPr>
          <a:xfrm>
            <a:off x="8714260" y="3117273"/>
            <a:ext cx="3110807" cy="2618509"/>
          </a:xfrm>
          <a:prstGeom prst="irregularSeal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805 Parents Signed Up</a:t>
            </a:r>
            <a:endParaRPr lang="en-GB" dirty="0"/>
          </a:p>
        </p:txBody>
      </p:sp>
    </p:spTree>
    <p:extLst>
      <p:ext uri="{BB962C8B-B14F-4D97-AF65-F5344CB8AC3E}">
        <p14:creationId xmlns:p14="http://schemas.microsoft.com/office/powerpoint/2010/main" val="4244473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7873" y="284943"/>
            <a:ext cx="10515600" cy="506657"/>
          </a:xfrm>
        </p:spPr>
        <p:txBody>
          <a:bodyPr>
            <a:noAutofit/>
          </a:bodyPr>
          <a:lstStyle/>
          <a:p>
            <a:r>
              <a:rPr lang="en-GB" sz="2800" dirty="0" smtClean="0">
                <a:solidFill>
                  <a:schemeClr val="accent2">
                    <a:lumMod val="60000"/>
                    <a:lumOff val="40000"/>
                  </a:schemeClr>
                </a:solidFill>
                <a:latin typeface="Sylfaen" panose="010A0502050306030303" pitchFamily="18" charset="0"/>
              </a:rPr>
              <a:t>c) Enhanced Primary Transition</a:t>
            </a:r>
            <a:endParaRPr lang="en-GB" sz="2800" dirty="0">
              <a:solidFill>
                <a:schemeClr val="accent2">
                  <a:lumMod val="60000"/>
                  <a:lumOff val="40000"/>
                </a:schemeClr>
              </a:solidFill>
              <a:latin typeface="Sylfaen" panose="010A0502050306030303" pitchFamily="18" charset="0"/>
            </a:endParaRPr>
          </a:p>
        </p:txBody>
      </p:sp>
      <p:sp>
        <p:nvSpPr>
          <p:cNvPr id="5" name="TextBox 4"/>
          <p:cNvSpPr txBox="1"/>
          <p:nvPr/>
        </p:nvSpPr>
        <p:spPr>
          <a:xfrm>
            <a:off x="609600" y="1551709"/>
            <a:ext cx="10363200" cy="4401205"/>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latin typeface="Sylfaen" panose="010A0502050306030303" pitchFamily="18" charset="0"/>
              </a:rPr>
              <a:t>25 Families involved in Enhanced Transition Programme with the 88% of families attending majority of the </a:t>
            </a:r>
            <a:r>
              <a:rPr lang="en-GB" sz="2800" dirty="0" smtClean="0">
                <a:latin typeface="Sylfaen" panose="010A0502050306030303" pitchFamily="18" charset="0"/>
              </a:rPr>
              <a:t>sessions.</a:t>
            </a:r>
          </a:p>
          <a:p>
            <a:pPr marL="285750" lvl="0" indent="-285750">
              <a:buFont typeface="Arial" panose="020B0604020202020204" pitchFamily="34" charset="0"/>
              <a:buChar char="•"/>
            </a:pPr>
            <a:r>
              <a:rPr lang="en-GB" sz="2800" dirty="0" smtClean="0">
                <a:latin typeface="Sylfaen" panose="010A0502050306030303" pitchFamily="18" charset="0"/>
              </a:rPr>
              <a:t> </a:t>
            </a:r>
            <a:r>
              <a:rPr lang="en-GB" sz="2800" dirty="0">
                <a:latin typeface="Sylfaen" panose="010A0502050306030303" pitchFamily="18" charset="0"/>
              </a:rPr>
              <a:t>A</a:t>
            </a:r>
            <a:r>
              <a:rPr lang="en-GB" sz="2800" dirty="0" smtClean="0">
                <a:latin typeface="Sylfaen" panose="010A0502050306030303" pitchFamily="18" charset="0"/>
              </a:rPr>
              <a:t>lmost </a:t>
            </a:r>
            <a:r>
              <a:rPr lang="en-GB" sz="2800" dirty="0">
                <a:latin typeface="Sylfaen" panose="010A0502050306030303" pitchFamily="18" charset="0"/>
              </a:rPr>
              <a:t>all young people stating they felt more confident about starting Kilmarnock Academy</a:t>
            </a:r>
            <a:r>
              <a:rPr lang="en-GB" sz="2800" dirty="0" smtClean="0">
                <a:latin typeface="Sylfaen" panose="010A0502050306030303" pitchFamily="18" charset="0"/>
              </a:rPr>
              <a:t>.</a:t>
            </a:r>
          </a:p>
          <a:p>
            <a:pPr marL="285750" lvl="0" indent="-285750">
              <a:buFont typeface="Arial" panose="020B0604020202020204" pitchFamily="34" charset="0"/>
              <a:buChar char="•"/>
            </a:pPr>
            <a:r>
              <a:rPr lang="en-GB" sz="2800" dirty="0" smtClean="0">
                <a:latin typeface="Sylfaen" panose="010A0502050306030303" pitchFamily="18" charset="0"/>
              </a:rPr>
              <a:t> </a:t>
            </a:r>
            <a:r>
              <a:rPr lang="en-GB" sz="2800" dirty="0">
                <a:latin typeface="Sylfaen" panose="010A0502050306030303" pitchFamily="18" charset="0"/>
              </a:rPr>
              <a:t>The majority of parents involved stating they would wish to participate in further parental engagement programmes</a:t>
            </a:r>
          </a:p>
          <a:p>
            <a:pPr marL="285750" lvl="0" indent="-285750">
              <a:buFont typeface="Arial" panose="020B0604020202020204" pitchFamily="34" charset="0"/>
              <a:buChar char="•"/>
            </a:pPr>
            <a:r>
              <a:rPr lang="en-GB" sz="2800" dirty="0">
                <a:latin typeface="Sylfaen" panose="010A0502050306030303" pitchFamily="18" charset="0"/>
              </a:rPr>
              <a:t>The average S1 attendance for those in the programme was 80.84%. 11/25 pupils have Out of 25 families- 18 attended S1 Parents’ Evening (72%). </a:t>
            </a:r>
          </a:p>
          <a:p>
            <a:endParaRPr lang="en-GB" sz="2800" dirty="0"/>
          </a:p>
        </p:txBody>
      </p:sp>
    </p:spTree>
    <p:extLst>
      <p:ext uri="{BB962C8B-B14F-4D97-AF65-F5344CB8AC3E}">
        <p14:creationId xmlns:p14="http://schemas.microsoft.com/office/powerpoint/2010/main" val="34922046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a:xfrm>
            <a:off x="1524000" y="2258436"/>
            <a:ext cx="9144000" cy="2618364"/>
          </a:xfrm>
        </p:spPr>
        <p:txBody>
          <a:bodyPr>
            <a:noAutofit/>
          </a:bodyPr>
          <a:lstStyle/>
          <a:p>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latin typeface="Sylfaen" panose="010A0502050306030303" pitchFamily="18" charset="0"/>
              </a:rPr>
              <a:t/>
            </a:r>
            <a:br>
              <a:rPr lang="en-US" sz="4400" b="1" dirty="0">
                <a:latin typeface="Sylfaen" panose="010A0502050306030303" pitchFamily="18" charset="0"/>
              </a:rPr>
            </a:br>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a:latin typeface="Sylfaen" panose="010A0502050306030303" pitchFamily="18" charset="0"/>
              </a:rPr>
              <a:t/>
            </a:r>
            <a:br>
              <a:rPr lang="en-US" sz="4400" b="1" dirty="0">
                <a:latin typeface="Sylfaen" panose="010A0502050306030303" pitchFamily="18" charset="0"/>
              </a:rPr>
            </a:br>
            <a:r>
              <a:rPr lang="en-US" sz="4400" b="1" dirty="0" smtClean="0">
                <a:latin typeface="Sylfaen" panose="010A0502050306030303" pitchFamily="18" charset="0"/>
              </a:rPr>
              <a:t/>
            </a:r>
            <a:br>
              <a:rPr lang="en-US" sz="4400" b="1" dirty="0" smtClean="0">
                <a:latin typeface="Sylfaen" panose="010A0502050306030303" pitchFamily="18" charset="0"/>
              </a:rPr>
            </a:br>
            <a:r>
              <a:rPr lang="en-US" sz="4400" b="1" dirty="0" smtClean="0">
                <a:solidFill>
                  <a:srgbClr val="002060"/>
                </a:solidFill>
                <a:latin typeface="Sylfaen" panose="010A0502050306030303" pitchFamily="18" charset="0"/>
              </a:rPr>
              <a:t>Cost of the School Day:</a:t>
            </a:r>
            <a:br>
              <a:rPr lang="en-US" sz="4400" b="1" dirty="0" smtClean="0">
                <a:solidFill>
                  <a:srgbClr val="002060"/>
                </a:solidFill>
                <a:latin typeface="Sylfaen" panose="010A0502050306030303" pitchFamily="18" charset="0"/>
              </a:rPr>
            </a:br>
            <a:r>
              <a:rPr lang="en-US" sz="4400" b="1" dirty="0">
                <a:solidFill>
                  <a:srgbClr val="002060"/>
                </a:solidFill>
                <a:latin typeface="Sylfaen" panose="010A0502050306030303" pitchFamily="18" charset="0"/>
              </a:rPr>
              <a:t/>
            </a:r>
            <a:br>
              <a:rPr lang="en-US" sz="4400" b="1" dirty="0">
                <a:solidFill>
                  <a:srgbClr val="002060"/>
                </a:solidFill>
                <a:latin typeface="Sylfaen" panose="010A0502050306030303" pitchFamily="18" charset="0"/>
              </a:rPr>
            </a:br>
            <a:r>
              <a:rPr lang="en-US" sz="4400" b="1" dirty="0" smtClean="0">
                <a:solidFill>
                  <a:srgbClr val="002060"/>
                </a:solidFill>
                <a:latin typeface="Sylfaen" panose="010A0502050306030303" pitchFamily="18" charset="0"/>
              </a:rPr>
              <a:t>Addressing Equity and Tackling Poverty</a:t>
            </a:r>
            <a:r>
              <a:rPr lang="en-US" sz="4400" b="1" dirty="0">
                <a:latin typeface="Sylfaen" panose="010A0502050306030303" pitchFamily="18" charset="0"/>
              </a:rPr>
              <a:t/>
            </a:r>
            <a:br>
              <a:rPr lang="en-US" sz="4400" b="1" dirty="0">
                <a:latin typeface="Sylfaen" panose="010A0502050306030303" pitchFamily="18" charset="0"/>
              </a:rPr>
            </a:br>
            <a:endParaRPr lang="en-GB" sz="4400" dirty="0">
              <a:latin typeface="Sylfaen" panose="010A0502050306030303" pitchFamily="18" charset="0"/>
            </a:endParaRPr>
          </a:p>
        </p:txBody>
      </p:sp>
    </p:spTree>
    <p:extLst>
      <p:ext uri="{BB962C8B-B14F-4D97-AF65-F5344CB8AC3E}">
        <p14:creationId xmlns:p14="http://schemas.microsoft.com/office/powerpoint/2010/main" val="30987221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297873" y="284943"/>
            <a:ext cx="10515600" cy="506657"/>
          </a:xfrm>
        </p:spPr>
        <p:txBody>
          <a:bodyPr>
            <a:noAutofit/>
          </a:bodyPr>
          <a:lstStyle/>
          <a:p>
            <a:r>
              <a:rPr lang="en-GB" sz="2800" b="1" dirty="0" smtClean="0">
                <a:solidFill>
                  <a:srgbClr val="002060"/>
                </a:solidFill>
                <a:latin typeface="Sylfaen" panose="010A0502050306030303" pitchFamily="18" charset="0"/>
              </a:rPr>
              <a:t>Addressing the Cost of Living Crisis</a:t>
            </a:r>
            <a:endParaRPr lang="en-GB" sz="2800" b="1" dirty="0">
              <a:solidFill>
                <a:srgbClr val="002060"/>
              </a:solidFill>
              <a:latin typeface="Sylfaen" panose="010A0502050306030303" pitchFamily="18" charset="0"/>
            </a:endParaRPr>
          </a:p>
        </p:txBody>
      </p:sp>
      <p:sp>
        <p:nvSpPr>
          <p:cNvPr id="5" name="TextBox 4"/>
          <p:cNvSpPr txBox="1"/>
          <p:nvPr/>
        </p:nvSpPr>
        <p:spPr>
          <a:xfrm>
            <a:off x="609600" y="1551709"/>
            <a:ext cx="10363200" cy="3570208"/>
          </a:xfrm>
          <a:prstGeom prst="rect">
            <a:avLst/>
          </a:prstGeom>
          <a:noFill/>
        </p:spPr>
        <p:txBody>
          <a:bodyPr wrap="square" rtlCol="0">
            <a:spAutoFit/>
          </a:bodyPr>
          <a:lstStyle/>
          <a:p>
            <a:pPr marL="285750" lvl="0" indent="-285750">
              <a:buFont typeface="Arial" panose="020B0604020202020204" pitchFamily="34" charset="0"/>
              <a:buChar char="•"/>
            </a:pPr>
            <a:r>
              <a:rPr lang="en-GB" dirty="0">
                <a:latin typeface="Sylfaen" panose="010A0502050306030303" pitchFamily="18" charset="0"/>
              </a:rPr>
              <a:t>In line with the Scottish Government’s Poverty Plan, the school launched KA Cares which seeks to address the cost of living crisis. 120 parents responded to The Cost of the School Day survey which identified potential barriers to learning. In response to feedback, the school created a Cost of the School Day page on the school blog which collated all relevant information relating to access to financial support. </a:t>
            </a:r>
          </a:p>
          <a:p>
            <a:pPr marL="285750" lvl="0" indent="-285750">
              <a:buFont typeface="Arial" panose="020B0604020202020204" pitchFamily="34" charset="0"/>
              <a:buChar char="•"/>
            </a:pPr>
            <a:r>
              <a:rPr lang="en-GB" dirty="0">
                <a:latin typeface="Sylfaen" panose="010A0502050306030303" pitchFamily="18" charset="0"/>
              </a:rPr>
              <a:t>In order to reduce barriers to learning relating to poverty (and to promote sustainability), the school ran a summer pop up shop for school uniform and a campus wide KA Cares event working in partnership with Vibrant Communities and the Financial Inclusion Team. The event provided winter clothing and financial support to families to help with the cost of living crisis. </a:t>
            </a:r>
          </a:p>
          <a:p>
            <a:pPr marL="285750" lvl="0" indent="-285750">
              <a:buFont typeface="Arial" panose="020B0604020202020204" pitchFamily="34" charset="0"/>
              <a:buChar char="•"/>
            </a:pPr>
            <a:r>
              <a:rPr lang="en-GB" dirty="0" smtClean="0">
                <a:latin typeface="Sylfaen" panose="010A0502050306030303" pitchFamily="18" charset="0"/>
              </a:rPr>
              <a:t>Pupil </a:t>
            </a:r>
            <a:r>
              <a:rPr lang="en-GB" dirty="0">
                <a:latin typeface="Sylfaen" panose="010A0502050306030303" pitchFamily="18" charset="0"/>
              </a:rPr>
              <a:t>Feedback highlights that the majority of young people feels that the school provides appropriate resources in relation to the school day. </a:t>
            </a:r>
          </a:p>
          <a:p>
            <a:endParaRPr lang="en-GB" sz="2800" dirty="0"/>
          </a:p>
        </p:txBody>
      </p:sp>
    </p:spTree>
    <p:extLst>
      <p:ext uri="{BB962C8B-B14F-4D97-AF65-F5344CB8AC3E}">
        <p14:creationId xmlns:p14="http://schemas.microsoft.com/office/powerpoint/2010/main" val="528648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CONSULTATION: GATHERING VIEWS</a:t>
            </a:r>
            <a:r>
              <a:rPr lang="en-US" sz="4000" b="1" dirty="0" smtClean="0">
                <a:solidFill>
                  <a:srgbClr val="FF0000"/>
                </a:solidFill>
              </a:rPr>
              <a:t> </a:t>
            </a:r>
            <a:endParaRPr lang="en-US" sz="4000" b="1" dirty="0">
              <a:solidFill>
                <a:srgbClr val="FF0000"/>
              </a:solidFill>
            </a:endParaRPr>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2858" y="906412"/>
            <a:ext cx="11665899" cy="1107996"/>
          </a:xfrm>
          <a:prstGeom prst="rect">
            <a:avLst/>
          </a:prstGeom>
        </p:spPr>
        <p:txBody>
          <a:bodyPr wrap="square" anchor="t">
            <a:spAutoFit/>
          </a:bodyPr>
          <a:lstStyle/>
          <a:p>
            <a:pPr lvl="1"/>
            <a:endParaRPr lang="en-GB" dirty="0">
              <a:latin typeface="Calibri"/>
              <a:ea typeface="Times New Roman" panose="02020603050405020304" pitchFamily="18" charset="0"/>
              <a:cs typeface="Calibri"/>
            </a:endParaRPr>
          </a:p>
          <a:p>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517962" y="1390895"/>
            <a:ext cx="8286197" cy="1867312"/>
          </a:xfrm>
          <a:prstGeom prst="rect">
            <a:avLst/>
          </a:prstGeom>
        </p:spPr>
      </p:pic>
      <p:sp>
        <p:nvSpPr>
          <p:cNvPr id="3" name="TextBox 2"/>
          <p:cNvSpPr txBox="1"/>
          <p:nvPr/>
        </p:nvSpPr>
        <p:spPr>
          <a:xfrm>
            <a:off x="2333297" y="3920359"/>
            <a:ext cx="8145517" cy="1508105"/>
          </a:xfrm>
          <a:prstGeom prst="rect">
            <a:avLst/>
          </a:prstGeom>
          <a:noFill/>
        </p:spPr>
        <p:txBody>
          <a:bodyPr wrap="square" rtlCol="0">
            <a:spAutoFit/>
          </a:bodyPr>
          <a:lstStyle/>
          <a:p>
            <a:r>
              <a:rPr lang="en-GB" b="1" dirty="0" smtClean="0">
                <a:latin typeface="Sylfaen" panose="010A0502050306030303" pitchFamily="18" charset="0"/>
              </a:rPr>
              <a:t>23.24 Consultation Process</a:t>
            </a:r>
          </a:p>
          <a:p>
            <a:r>
              <a:rPr lang="en-GB" b="1" dirty="0" smtClean="0">
                <a:latin typeface="Sylfaen" panose="010A0502050306030303" pitchFamily="18" charset="0"/>
              </a:rPr>
              <a:t> </a:t>
            </a:r>
            <a:r>
              <a:rPr lang="en-GB" sz="1400" dirty="0" smtClean="0">
                <a:latin typeface="Sylfaen" panose="010A0502050306030303" pitchFamily="18" charset="0"/>
              </a:rPr>
              <a:t>Same consultation as above but with the introduction of Pupil Participatory Budgeting and formation of Cost of The School Day Group. £5000 of PEF Budget allocated to pupils who came up with four ideas for spend. All pupils had the opportunity to vote on their preferred option. </a:t>
            </a:r>
          </a:p>
          <a:p>
            <a:r>
              <a:rPr lang="en-GB" sz="1400" dirty="0" smtClean="0">
                <a:latin typeface="Sylfaen" panose="010A0502050306030303" pitchFamily="18" charset="0"/>
              </a:rPr>
              <a:t>There was an expansion of PEF consultation with Parents/Careers through introduction of e-form at Parents’ Evenings </a:t>
            </a:r>
            <a:endParaRPr lang="en-GB" sz="1400" dirty="0">
              <a:latin typeface="Sylfaen" panose="010A0502050306030303" pitchFamily="18" charset="0"/>
            </a:endParaRPr>
          </a:p>
        </p:txBody>
      </p:sp>
    </p:spTree>
    <p:extLst>
      <p:ext uri="{BB962C8B-B14F-4D97-AF65-F5344CB8AC3E}">
        <p14:creationId xmlns:p14="http://schemas.microsoft.com/office/powerpoint/2010/main" val="1231943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17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02060"/>
                </a:solidFill>
                <a:latin typeface="Sylfaen" panose="010A0502050306030303" pitchFamily="18" charset="0"/>
              </a:rPr>
              <a:t>#</a:t>
            </a:r>
            <a:r>
              <a:rPr lang="en-US" sz="4000" b="1" dirty="0" err="1" smtClean="0">
                <a:solidFill>
                  <a:srgbClr val="002060"/>
                </a:solidFill>
                <a:latin typeface="Sylfaen" panose="010A0502050306030303" pitchFamily="18" charset="0"/>
              </a:rPr>
              <a:t>KACares</a:t>
            </a:r>
            <a:endParaRPr lang="en-US" sz="4000" b="1" dirty="0">
              <a:solidFill>
                <a:srgbClr val="002060"/>
              </a:solidFill>
              <a:latin typeface="Sylfaen" panose="010A0502050306030303" pitchFamily="18" charset="0"/>
            </a:endParaRPr>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normAutofit/>
          </a:bodyPr>
          <a:lstStyle/>
          <a:p>
            <a:r>
              <a:rPr lang="en-GB" dirty="0" smtClean="0">
                <a:solidFill>
                  <a:srgbClr val="002060"/>
                </a:solidFill>
                <a:latin typeface="Sylfaen" panose="010A0502050306030303" pitchFamily="18" charset="0"/>
              </a:rPr>
              <a:t>#</a:t>
            </a:r>
            <a:r>
              <a:rPr lang="en-GB" dirty="0" err="1" smtClean="0">
                <a:solidFill>
                  <a:srgbClr val="002060"/>
                </a:solidFill>
                <a:latin typeface="Sylfaen" panose="010A0502050306030303" pitchFamily="18" charset="0"/>
              </a:rPr>
              <a:t>KACares</a:t>
            </a:r>
            <a:r>
              <a:rPr lang="en-GB" dirty="0" smtClean="0">
                <a:solidFill>
                  <a:srgbClr val="002060"/>
                </a:solidFill>
                <a:latin typeface="Sylfaen" panose="010A0502050306030303" pitchFamily="18" charset="0"/>
              </a:rPr>
              <a:t> – PEF Funded initiatives that address equity and wellbeing within the school. </a:t>
            </a:r>
            <a:endParaRPr lang="en-GB" dirty="0">
              <a:solidFill>
                <a:srgbClr val="002060"/>
              </a:solidFill>
              <a:latin typeface="Sylfaen" panose="010A0502050306030303" pitchFamily="18" charset="0"/>
            </a:endParaRPr>
          </a:p>
          <a:p>
            <a:r>
              <a:rPr lang="en-GB" dirty="0" smtClean="0">
                <a:solidFill>
                  <a:srgbClr val="002060"/>
                </a:solidFill>
                <a:latin typeface="Sylfaen" panose="010A0502050306030303" pitchFamily="18" charset="0"/>
              </a:rPr>
              <a:t>#</a:t>
            </a:r>
            <a:r>
              <a:rPr lang="en-GB" dirty="0" err="1" smtClean="0">
                <a:solidFill>
                  <a:srgbClr val="002060"/>
                </a:solidFill>
                <a:latin typeface="Sylfaen" panose="010A0502050306030303" pitchFamily="18" charset="0"/>
              </a:rPr>
              <a:t>KACampusCares</a:t>
            </a:r>
            <a:r>
              <a:rPr lang="en-GB" dirty="0" smtClean="0">
                <a:solidFill>
                  <a:srgbClr val="002060"/>
                </a:solidFill>
                <a:latin typeface="Sylfaen" panose="010A0502050306030303" pitchFamily="18" charset="0"/>
              </a:rPr>
              <a:t>- Joint Campus initiatives to support the school community. This has included the Winter Clothing Drives and S1 Backpack Initiative</a:t>
            </a:r>
          </a:p>
          <a:p>
            <a:r>
              <a:rPr lang="en-GB" dirty="0" smtClean="0">
                <a:solidFill>
                  <a:srgbClr val="002060"/>
                </a:solidFill>
                <a:latin typeface="Sylfaen" panose="010A0502050306030303" pitchFamily="18" charset="0"/>
              </a:rPr>
              <a:t>#</a:t>
            </a:r>
            <a:r>
              <a:rPr lang="en-GB" dirty="0" err="1" smtClean="0">
                <a:solidFill>
                  <a:srgbClr val="002060"/>
                </a:solidFill>
                <a:latin typeface="Sylfaen" panose="010A0502050306030303" pitchFamily="18" charset="0"/>
              </a:rPr>
              <a:t>KACommunityCares</a:t>
            </a:r>
            <a:r>
              <a:rPr lang="en-GB" dirty="0" smtClean="0">
                <a:solidFill>
                  <a:srgbClr val="002060"/>
                </a:solidFill>
                <a:latin typeface="Sylfaen" panose="010A0502050306030303" pitchFamily="18" charset="0"/>
              </a:rPr>
              <a:t>- Working with partners and the wider community to support young people; their families; and the wider community. </a:t>
            </a:r>
            <a:endParaRPr lang="en-GB" dirty="0">
              <a:solidFill>
                <a:srgbClr val="002060"/>
              </a:solidFill>
              <a:latin typeface="Sylfaen" panose="010A0502050306030303" pitchFamily="18" charset="0"/>
            </a:endParaRPr>
          </a:p>
          <a:p>
            <a:endParaRPr lang="en-GB" dirty="0" smtClean="0"/>
          </a:p>
        </p:txBody>
      </p:sp>
    </p:spTree>
    <p:extLst>
      <p:ext uri="{BB962C8B-B14F-4D97-AF65-F5344CB8AC3E}">
        <p14:creationId xmlns:p14="http://schemas.microsoft.com/office/powerpoint/2010/main" val="1836428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New Priorities: 23.24</a:t>
            </a:r>
            <a:endParaRPr lang="en-US" sz="4000" b="1" dirty="0">
              <a:latin typeface="Sylfaen" panose="010A0502050306030303" pitchFamily="18" charset="0"/>
            </a:endParaRPr>
          </a:p>
        </p:txBody>
      </p:sp>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12478" y="927434"/>
            <a:ext cx="11414643" cy="2000548"/>
          </a:xfrm>
          <a:prstGeom prst="rect">
            <a:avLst/>
          </a:prstGeom>
        </p:spPr>
        <p:txBody>
          <a:bodyPr wrap="square">
            <a:spAutoFit/>
          </a:bodyPr>
          <a:lstStyle/>
          <a:p>
            <a:endParaRPr lang="en-GB" sz="3200" dirty="0" smtClean="0">
              <a:latin typeface="Times New Roman" panose="02020603050405020304" pitchFamily="18" charset="0"/>
              <a:ea typeface="Times New Roman" panose="02020603050405020304" pitchFamily="18" charset="0"/>
            </a:endParaRPr>
          </a:p>
          <a:p>
            <a:endParaRPr lang="en-GB" sz="2000" b="1" u="sng"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a:latin typeface="Times New Roman" panose="02020603050405020304" pitchFamily="18" charset="0"/>
              <a:ea typeface="Times New Roman" panose="02020603050405020304" pitchFamily="18" charset="0"/>
            </a:endParaRPr>
          </a:p>
          <a:p>
            <a:endParaRPr lang="en-GB" sz="1200" dirty="0" smtClean="0">
              <a:latin typeface="Times New Roman" panose="02020603050405020304" pitchFamily="18" charset="0"/>
              <a:ea typeface="Times New Roman" panose="02020603050405020304" pitchFamily="18" charset="0"/>
            </a:endParaRPr>
          </a:p>
        </p:txBody>
      </p:sp>
      <p:pic>
        <p:nvPicPr>
          <p:cNvPr id="10" name="Picture 2" descr="J:\Head Teacher\HT Work\New School\Badges\new uniform\KK Academy Badge propo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1498431273"/>
              </p:ext>
            </p:extLst>
          </p:nvPr>
        </p:nvGraphicFramePr>
        <p:xfrm>
          <a:off x="1782619" y="944461"/>
          <a:ext cx="7793970" cy="5288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Rectangle 1"/>
          <p:cNvSpPr/>
          <p:nvPr/>
        </p:nvSpPr>
        <p:spPr>
          <a:xfrm>
            <a:off x="8445895" y="5279685"/>
            <a:ext cx="3933825" cy="646331"/>
          </a:xfrm>
          <a:prstGeom prst="rect">
            <a:avLst/>
          </a:prstGeom>
        </p:spPr>
        <p:txBody>
          <a:bodyPr wrap="square">
            <a:spAutoFit/>
          </a:bodyPr>
          <a:lstStyle/>
          <a:p>
            <a:r>
              <a:rPr lang="en-GB" dirty="0" smtClean="0">
                <a:hlinkClick r:id="rId10"/>
              </a:rPr>
              <a:t>KA 23.24 Improvement Plan</a:t>
            </a:r>
            <a:endParaRPr lang="en-GB" dirty="0" smtClean="0"/>
          </a:p>
          <a:p>
            <a:endParaRPr lang="en-GB" dirty="0"/>
          </a:p>
        </p:txBody>
      </p:sp>
    </p:spTree>
    <p:extLst>
      <p:ext uri="{BB962C8B-B14F-4D97-AF65-F5344CB8AC3E}">
        <p14:creationId xmlns:p14="http://schemas.microsoft.com/office/powerpoint/2010/main" val="27402222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Moving Forward: Actions for 23.24</a:t>
            </a:r>
            <a:endParaRPr lang="en-US" sz="4000" b="1" dirty="0">
              <a:latin typeface="Sylfaen" panose="010A0502050306030303" pitchFamily="18" charset="0"/>
            </a:endParaRPr>
          </a:p>
        </p:txBody>
      </p:sp>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12478" y="927434"/>
            <a:ext cx="11414643" cy="2000548"/>
          </a:xfrm>
          <a:prstGeom prst="rect">
            <a:avLst/>
          </a:prstGeom>
        </p:spPr>
        <p:txBody>
          <a:bodyPr wrap="square">
            <a:spAutoFit/>
          </a:bodyPr>
          <a:lstStyle/>
          <a:p>
            <a:endParaRPr lang="en-GB" sz="3200" dirty="0" smtClean="0">
              <a:latin typeface="Times New Roman" panose="02020603050405020304" pitchFamily="18" charset="0"/>
              <a:ea typeface="Times New Roman" panose="02020603050405020304" pitchFamily="18" charset="0"/>
            </a:endParaRPr>
          </a:p>
          <a:p>
            <a:endParaRPr lang="en-GB" sz="2000" b="1" u="sng"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a:latin typeface="Times New Roman" panose="02020603050405020304" pitchFamily="18" charset="0"/>
              <a:ea typeface="Times New Roman" panose="02020603050405020304" pitchFamily="18" charset="0"/>
            </a:endParaRPr>
          </a:p>
          <a:p>
            <a:endParaRPr lang="en-GB" sz="1200" dirty="0" smtClean="0">
              <a:latin typeface="Times New Roman" panose="02020603050405020304" pitchFamily="18" charset="0"/>
              <a:ea typeface="Times New Roman" panose="02020603050405020304" pitchFamily="18" charset="0"/>
            </a:endParaRPr>
          </a:p>
        </p:txBody>
      </p:sp>
      <p:pic>
        <p:nvPicPr>
          <p:cNvPr id="10" name="Picture 2" descr="J:\Head Teacher\HT Work\New School\Badges\new uniform\KK Academy Badge propo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700088" y="1543050"/>
            <a:ext cx="4029075" cy="17002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More interrogation of the impact on intervention on the PEF Targeted Cohort – all quantitative and qualitative data must consider this</a:t>
            </a:r>
            <a:endParaRPr lang="en-GB" dirty="0"/>
          </a:p>
        </p:txBody>
      </p:sp>
      <p:sp>
        <p:nvSpPr>
          <p:cNvPr id="7" name="Rounded Rectangular Callout 6"/>
          <p:cNvSpPr/>
          <p:nvPr/>
        </p:nvSpPr>
        <p:spPr>
          <a:xfrm>
            <a:off x="6057901" y="1543050"/>
            <a:ext cx="4514850" cy="17002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Increase Parental Consultation by including PEF in Parental Feedback forms issued at Parents’ Evenings </a:t>
            </a:r>
            <a:endParaRPr lang="en-GB" dirty="0"/>
          </a:p>
        </p:txBody>
      </p:sp>
      <p:sp>
        <p:nvSpPr>
          <p:cNvPr id="8" name="Rounded Rectangular Callout 7"/>
          <p:cNvSpPr/>
          <p:nvPr/>
        </p:nvSpPr>
        <p:spPr>
          <a:xfrm>
            <a:off x="3014663" y="4114800"/>
            <a:ext cx="4729162" cy="147161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Utilise Support of Financial Inclusion Officer and Child Poverty Action Scotland</a:t>
            </a:r>
            <a:endParaRPr lang="en-GB" dirty="0"/>
          </a:p>
        </p:txBody>
      </p:sp>
    </p:spTree>
    <p:extLst>
      <p:ext uri="{BB962C8B-B14F-4D97-AF65-F5344CB8AC3E}">
        <p14:creationId xmlns:p14="http://schemas.microsoft.com/office/powerpoint/2010/main" val="3581456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Identified Interventions: 22.23 PEF Plan </a:t>
            </a:r>
            <a:endParaRPr lang="en-US" sz="4000" b="1" dirty="0">
              <a:latin typeface="Sylfaen" panose="010A0502050306030303" pitchFamily="18" charset="0"/>
            </a:endParaRPr>
          </a:p>
        </p:txBody>
      </p:sp>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12478" y="927434"/>
            <a:ext cx="11414643" cy="2000548"/>
          </a:xfrm>
          <a:prstGeom prst="rect">
            <a:avLst/>
          </a:prstGeom>
        </p:spPr>
        <p:txBody>
          <a:bodyPr wrap="square">
            <a:spAutoFit/>
          </a:bodyPr>
          <a:lstStyle/>
          <a:p>
            <a:endParaRPr lang="en-GB" sz="3200" dirty="0" smtClean="0">
              <a:latin typeface="Times New Roman" panose="02020603050405020304" pitchFamily="18" charset="0"/>
              <a:ea typeface="Times New Roman" panose="02020603050405020304" pitchFamily="18" charset="0"/>
            </a:endParaRPr>
          </a:p>
          <a:p>
            <a:endParaRPr lang="en-GB" sz="2000" b="1" u="sng"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a:latin typeface="Times New Roman" panose="02020603050405020304" pitchFamily="18" charset="0"/>
              <a:ea typeface="Times New Roman" panose="02020603050405020304" pitchFamily="18" charset="0"/>
            </a:endParaRPr>
          </a:p>
          <a:p>
            <a:endParaRPr lang="en-GB" sz="1200" dirty="0" smtClean="0">
              <a:latin typeface="Times New Roman" panose="02020603050405020304" pitchFamily="18" charset="0"/>
              <a:ea typeface="Times New Roman" panose="02020603050405020304" pitchFamily="18" charset="0"/>
            </a:endParaRPr>
          </a:p>
        </p:txBody>
      </p:sp>
      <p:pic>
        <p:nvPicPr>
          <p:cNvPr id="10" name="Picture 2" descr="J:\Head Teacher\HT Work\New School\Badges\new uniform\KK Academy Badge propos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p:cNvGraphicFramePr/>
          <p:nvPr>
            <p:extLst>
              <p:ext uri="{D42A27DB-BD31-4B8C-83A1-F6EECF244321}">
                <p14:modId xmlns:p14="http://schemas.microsoft.com/office/powerpoint/2010/main" val="1483303645"/>
              </p:ext>
            </p:extLst>
          </p:nvPr>
        </p:nvGraphicFramePr>
        <p:xfrm>
          <a:off x="1782619" y="944461"/>
          <a:ext cx="7793970" cy="528815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5513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a:t>
            </a:r>
            <a:r>
              <a:rPr lang="en-US" sz="4000" b="1" dirty="0" err="1" smtClean="0">
                <a:latin typeface="Sylfaen" panose="010A0502050306030303" pitchFamily="18" charset="0"/>
              </a:rPr>
              <a:t>KACares</a:t>
            </a:r>
            <a:r>
              <a:rPr lang="en-US" sz="4000" b="1" dirty="0" smtClean="0">
                <a:latin typeface="Sylfaen" panose="010A0502050306030303" pitchFamily="18" charset="0"/>
              </a:rPr>
              <a:t>: Cost of the School Day</a:t>
            </a:r>
            <a:endParaRPr lang="en-US" sz="4000" b="1" dirty="0">
              <a:latin typeface="Sylfaen" panose="010A0502050306030303" pitchFamily="18" charset="0"/>
            </a:endParaRPr>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52858" y="906412"/>
            <a:ext cx="11665899" cy="2154436"/>
          </a:xfrm>
          <a:prstGeom prst="rect">
            <a:avLst/>
          </a:prstGeom>
        </p:spPr>
        <p:txBody>
          <a:bodyPr wrap="square" anchor="t">
            <a:spAutoFit/>
          </a:bodyPr>
          <a:lstStyle/>
          <a:p>
            <a:pPr marL="800100" lvl="1" indent="-342900">
              <a:buFont typeface="Arial" panose="020B0604020202020204" pitchFamily="34" charset="0"/>
              <a:buChar char="•"/>
            </a:pP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GB" dirty="0">
              <a:latin typeface="Calibri"/>
              <a:ea typeface="Times New Roman" panose="02020603050405020304" pitchFamily="18" charset="0"/>
              <a:cs typeface="Calibri"/>
            </a:endParaRPr>
          </a:p>
          <a:p>
            <a:pPr marL="800100" lvl="1" indent="-34290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p:txBody>
          <a:bodyPr>
            <a:normAutofit fontScale="85000" lnSpcReduction="10000"/>
          </a:bodyPr>
          <a:lstStyle/>
          <a:p>
            <a:r>
              <a:rPr lang="en-GB" dirty="0" smtClean="0">
                <a:latin typeface="Sylfaen" panose="010A0502050306030303" pitchFamily="18" charset="0"/>
              </a:rPr>
              <a:t>Each KA PEF Plan sets aside a budget to address the Cost of the School Day:</a:t>
            </a:r>
          </a:p>
          <a:p>
            <a:pPr marL="0" indent="0">
              <a:buNone/>
            </a:pPr>
            <a:endParaRPr lang="en-GB" dirty="0">
              <a:latin typeface="Sylfaen" panose="010A0502050306030303" pitchFamily="18" charset="0"/>
            </a:endParaRPr>
          </a:p>
          <a:p>
            <a:r>
              <a:rPr lang="en-GB" b="1" i="1" dirty="0">
                <a:latin typeface="Sylfaen" panose="010A0502050306030303" pitchFamily="18" charset="0"/>
              </a:rPr>
              <a:t>“</a:t>
            </a:r>
            <a:r>
              <a:rPr lang="en-GB" i="1" dirty="0">
                <a:latin typeface="Sylfaen" panose="010A0502050306030303" pitchFamily="18" charset="0"/>
              </a:rPr>
              <a:t>There is a clear link been family income and educational attainment (Cooper and Stewart, 2013). Specific impacts of income on education outcomes include parents’ ability to pay for resources (e.g. childcare, educational resources (e.g. computers, internet access), transport costs and extra-curricular activities) (White, 2018). Participating in out of-school activities has been evidenced to be associated with positive educational outcomes and children from </a:t>
            </a:r>
            <a:r>
              <a:rPr lang="en-GB" i="1" dirty="0" err="1">
                <a:latin typeface="Sylfaen" panose="010A0502050306030303" pitchFamily="18" charset="0"/>
              </a:rPr>
              <a:t>lowincome</a:t>
            </a:r>
            <a:r>
              <a:rPr lang="en-GB" i="1" dirty="0">
                <a:latin typeface="Sylfaen" panose="010A0502050306030303" pitchFamily="18" charset="0"/>
              </a:rPr>
              <a:t> households are markedly less likely to take part in organised out-of-school activities (</a:t>
            </a:r>
            <a:r>
              <a:rPr lang="en-GB" i="1" dirty="0" err="1">
                <a:latin typeface="Sylfaen" panose="010A0502050306030303" pitchFamily="18" charset="0"/>
              </a:rPr>
              <a:t>Chanfreau</a:t>
            </a:r>
            <a:r>
              <a:rPr lang="en-GB" i="1" dirty="0">
                <a:latin typeface="Sylfaen" panose="010A0502050306030303" pitchFamily="18" charset="0"/>
              </a:rPr>
              <a:t> et al., 2016).”-</a:t>
            </a:r>
            <a:r>
              <a:rPr lang="en-GB" dirty="0">
                <a:latin typeface="Sylfaen" panose="010A0502050306030303" pitchFamily="18" charset="0"/>
              </a:rPr>
              <a:t> Poverty Related Attainment Gap- A Review of Evidence</a:t>
            </a:r>
          </a:p>
          <a:p>
            <a:r>
              <a:rPr lang="en-GB" dirty="0" smtClean="0">
                <a:latin typeface="Sylfaen" panose="010A0502050306030303" pitchFamily="18" charset="0"/>
              </a:rPr>
              <a:t>In KA 34</a:t>
            </a:r>
            <a:r>
              <a:rPr lang="en-GB" dirty="0">
                <a:latin typeface="Sylfaen" panose="010A0502050306030303" pitchFamily="18" charset="0"/>
              </a:rPr>
              <a:t>% of pupils in SIMD 1-2, 21% of young people are in receipt of FSM</a:t>
            </a:r>
          </a:p>
        </p:txBody>
      </p:sp>
    </p:spTree>
    <p:extLst>
      <p:ext uri="{BB962C8B-B14F-4D97-AF65-F5344CB8AC3E}">
        <p14:creationId xmlns:p14="http://schemas.microsoft.com/office/powerpoint/2010/main" val="1644023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Sylfaen" panose="010A0502050306030303" pitchFamily="18" charset="0"/>
              </a:rPr>
              <a:t>KA PEF PLAN AND SCHOOL IMPROVEMENT</a:t>
            </a:r>
            <a:endParaRPr lang="en-US" sz="4000" b="1" dirty="0">
              <a:latin typeface="Sylfaen" panose="010A0502050306030303" pitchFamily="18" charset="0"/>
            </a:endParaRPr>
          </a:p>
        </p:txBody>
      </p:sp>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12478" y="927434"/>
            <a:ext cx="11414643" cy="2000548"/>
          </a:xfrm>
          <a:prstGeom prst="rect">
            <a:avLst/>
          </a:prstGeom>
        </p:spPr>
        <p:txBody>
          <a:bodyPr wrap="square">
            <a:spAutoFit/>
          </a:bodyPr>
          <a:lstStyle/>
          <a:p>
            <a:endParaRPr lang="en-GB" sz="3200" dirty="0" smtClean="0">
              <a:latin typeface="Times New Roman" panose="02020603050405020304" pitchFamily="18" charset="0"/>
              <a:ea typeface="Times New Roman" panose="02020603050405020304" pitchFamily="18" charset="0"/>
            </a:endParaRPr>
          </a:p>
          <a:p>
            <a:endParaRPr lang="en-GB" sz="2000" b="1" u="sng"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smtClean="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sz="2000" dirty="0">
              <a:latin typeface="Times New Roman" panose="02020603050405020304" pitchFamily="18" charset="0"/>
              <a:ea typeface="Times New Roman" panose="02020603050405020304" pitchFamily="18" charset="0"/>
            </a:endParaRPr>
          </a:p>
          <a:p>
            <a:endParaRPr lang="en-GB" sz="1200" dirty="0" smtClean="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172720" y="944461"/>
            <a:ext cx="7860278" cy="3008758"/>
          </a:xfrm>
          <a:prstGeom prst="rect">
            <a:avLst/>
          </a:prstGeom>
        </p:spPr>
      </p:pic>
      <p:sp>
        <p:nvSpPr>
          <p:cNvPr id="6" name="Left Arrow 5"/>
          <p:cNvSpPr/>
          <p:nvPr/>
        </p:nvSpPr>
        <p:spPr>
          <a:xfrm>
            <a:off x="8032998" y="1382023"/>
            <a:ext cx="3153104" cy="18077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23.24 PEF NOW HAS OWN SECTION IN SIP</a:t>
            </a:r>
            <a:endParaRPr lang="en-GB" dirty="0"/>
          </a:p>
        </p:txBody>
      </p:sp>
      <p:pic>
        <p:nvPicPr>
          <p:cNvPr id="7" name="Picture 6"/>
          <p:cNvPicPr>
            <a:picLocks noChangeAspect="1"/>
          </p:cNvPicPr>
          <p:nvPr/>
        </p:nvPicPr>
        <p:blipFill>
          <a:blip r:embed="rId5"/>
          <a:stretch>
            <a:fillRect/>
          </a:stretch>
        </p:blipFill>
        <p:spPr>
          <a:xfrm>
            <a:off x="6246101" y="3970246"/>
            <a:ext cx="5604970" cy="2087618"/>
          </a:xfrm>
          <a:prstGeom prst="rect">
            <a:avLst/>
          </a:prstGeom>
        </p:spPr>
      </p:pic>
      <p:sp>
        <p:nvSpPr>
          <p:cNvPr id="8" name="Right Arrow 7"/>
          <p:cNvSpPr/>
          <p:nvPr/>
        </p:nvSpPr>
        <p:spPr>
          <a:xfrm>
            <a:off x="1282262" y="4498428"/>
            <a:ext cx="3556832" cy="1135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PEF EVALUATION IN THE 22.23 S&amp;Q</a:t>
            </a:r>
            <a:endParaRPr lang="en-GB" dirty="0"/>
          </a:p>
        </p:txBody>
      </p:sp>
    </p:spTree>
    <p:extLst>
      <p:ext uri="{BB962C8B-B14F-4D97-AF65-F5344CB8AC3E}">
        <p14:creationId xmlns:p14="http://schemas.microsoft.com/office/powerpoint/2010/main" val="240881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9" y="166136"/>
            <a:ext cx="9474990" cy="7612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b="1" dirty="0"/>
          </a:p>
        </p:txBody>
      </p:sp>
      <p:pic>
        <p:nvPicPr>
          <p:cNvPr id="1026" name="Picture 2" descr="J:\Head Teacher\HT Work\New School\Badges\new uniform\KK Academy Badge propos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1806" y="5925"/>
            <a:ext cx="646333" cy="92150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172720" y="910406"/>
            <a:ext cx="116941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90483" r="50000"/>
          <a:stretch/>
        </p:blipFill>
        <p:spPr bwMode="auto">
          <a:xfrm>
            <a:off x="0" y="6215587"/>
            <a:ext cx="12192000" cy="64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ctrTitle"/>
          </p:nvPr>
        </p:nvSpPr>
        <p:spPr/>
        <p:txBody>
          <a:bodyPr>
            <a:noAutofit/>
          </a:bodyPr>
          <a:lstStyle/>
          <a:p>
            <a:r>
              <a:rPr lang="en-US" sz="4400" b="1" dirty="0" smtClean="0">
                <a:latin typeface="Sylfaen" panose="010A0502050306030303" pitchFamily="18" charset="0"/>
              </a:rPr>
              <a:t>22.23:  EVALUATION OF IMPACT</a:t>
            </a:r>
            <a:r>
              <a:rPr lang="en-US" sz="4400" b="1" dirty="0"/>
              <a:t/>
            </a:r>
            <a:br>
              <a:rPr lang="en-US" sz="4400" b="1" dirty="0"/>
            </a:br>
            <a:endParaRPr lang="en-GB" sz="4400" dirty="0"/>
          </a:p>
        </p:txBody>
      </p:sp>
      <p:sp>
        <p:nvSpPr>
          <p:cNvPr id="5" name="Subtitle 4"/>
          <p:cNvSpPr>
            <a:spLocks noGrp="1"/>
          </p:cNvSpPr>
          <p:nvPr>
            <p:ph type="subTitle" idx="1"/>
          </p:nvPr>
        </p:nvSpPr>
        <p:spPr/>
        <p:txBody>
          <a:bodyPr/>
          <a:lstStyle/>
          <a:p>
            <a:r>
              <a:rPr lang="en-GB" dirty="0">
                <a:hlinkClick r:id="rId5"/>
              </a:rPr>
              <a:t>Evaluation of PEF 22.23 (1).docx</a:t>
            </a:r>
            <a:endParaRPr lang="en-GB" dirty="0"/>
          </a:p>
          <a:p>
            <a:endParaRPr lang="en-GB" dirty="0"/>
          </a:p>
        </p:txBody>
      </p:sp>
    </p:spTree>
    <p:extLst>
      <p:ext uri="{BB962C8B-B14F-4D97-AF65-F5344CB8AC3E}">
        <p14:creationId xmlns:p14="http://schemas.microsoft.com/office/powerpoint/2010/main" val="400633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6826</TotalTime>
  <Words>3261</Words>
  <Application>Microsoft Office PowerPoint</Application>
  <PresentationFormat>Widescreen</PresentationFormat>
  <Paragraphs>374</Paragraphs>
  <Slides>52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Calibri Light</vt:lpstr>
      <vt:lpstr>Sylfaen</vt:lpstr>
      <vt:lpstr>Times New Roman</vt:lpstr>
      <vt:lpstr>Office Theme</vt:lpstr>
      <vt:lpstr>Kilmarnock Academy: Pupil Equity Fund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22.23:  EVALUATION OF IMPACT </vt:lpstr>
      <vt:lpstr>CLOSING THE GAP: IMPROVE ATTAINMENT FOR MOST DISADVANTAGED LEARNERS </vt:lpstr>
      <vt:lpstr>PowerPoint Presentation</vt:lpstr>
      <vt:lpstr>a) Insight 2023: S5 COHORT 3+ @L6 </vt:lpstr>
      <vt:lpstr>b) Insight 2023: Number of Pupils achieving 3+A at Higher- S5 Cohort</vt:lpstr>
      <vt:lpstr>c) Insight 2023: S4 COHORT 5+ @L5</vt:lpstr>
      <vt:lpstr>d) Insight 2023: Number of Pupils achieving 3+A at National 5- S4 Cohort</vt:lpstr>
      <vt:lpstr>e) Insight 2023: S4 Top 20%</vt:lpstr>
      <vt:lpstr>f) Insight 2023: S5 Top 20%</vt:lpstr>
      <vt:lpstr>Capturing Attainment and Closing the Gap</vt:lpstr>
      <vt:lpstr>How do we Capture Attainment? </vt:lpstr>
      <vt:lpstr>Intended Impact</vt:lpstr>
      <vt:lpstr>a) Insight Feb 2023: Leavers achieving 5+L3 NQs</vt:lpstr>
      <vt:lpstr>b) Insight Feb 2023: Leavers Achieving L4 Literacy and Numeracy</vt:lpstr>
      <vt:lpstr>c) Insight Feb 2023: Leavers Achieving L5 Literacy and Numeracy</vt:lpstr>
      <vt:lpstr>d) Insight Feb 2023: Leavers’ Improving Attainment for All</vt:lpstr>
      <vt:lpstr>d) Insight September 2023</vt:lpstr>
      <vt:lpstr>d) Insight Feb 2023: Attainment v Deprivation</vt:lpstr>
      <vt:lpstr>d) Insight Sept 2023: Attainment v Deprivation</vt:lpstr>
      <vt:lpstr>   CLOSING THE GAP: RAISING ATTAINMENT IN LITERACY AND NUMERACY </vt:lpstr>
      <vt:lpstr>    </vt:lpstr>
      <vt:lpstr>    </vt:lpstr>
      <vt:lpstr>    </vt:lpstr>
      <vt:lpstr>a + b) 2023 ACEL Data</vt:lpstr>
      <vt:lpstr>Performance of Targeted Groups </vt:lpstr>
      <vt:lpstr>IMPROVING PEDAGOGY AND SKILLS </vt:lpstr>
      <vt:lpstr> </vt:lpstr>
      <vt:lpstr> </vt:lpstr>
      <vt:lpstr>BUILDING POSITIVE RELATIONSHIPS </vt:lpstr>
      <vt:lpstr> PT POSITIVE RELATIONSHIPS</vt:lpstr>
      <vt:lpstr> Impact</vt:lpstr>
      <vt:lpstr>IMPROVING WELLBEING  </vt:lpstr>
      <vt:lpstr>Expansion of Connect Support Hub</vt:lpstr>
      <vt:lpstr>What is the Connect Support Hub?</vt:lpstr>
      <vt:lpstr>Impact 22.23</vt:lpstr>
      <vt:lpstr>INCREASE PARENTAL ENGAGEMNENT  </vt:lpstr>
      <vt:lpstr>PowerPoint Presentation</vt:lpstr>
      <vt:lpstr>a+b) Attendance at Parents’ Evenings and Satchel One Uptake</vt:lpstr>
      <vt:lpstr>c) Enhanced Primary Transition</vt:lpstr>
      <vt:lpstr>      Cost of the School Day:  Addressing Equity and Tackling Poverty </vt:lpstr>
      <vt:lpstr>Addressing the Cost of Living Crisis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Rose</dc:creator>
  <cp:lastModifiedBy>C. O'Neil</cp:lastModifiedBy>
  <cp:revision>573</cp:revision>
  <cp:lastPrinted>2017-06-14T17:15:15Z</cp:lastPrinted>
  <dcterms:created xsi:type="dcterms:W3CDTF">2017-01-05T17:36:35Z</dcterms:created>
  <dcterms:modified xsi:type="dcterms:W3CDTF">2023-11-15T17:03:04Z</dcterms:modified>
</cp:coreProperties>
</file>