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9EFFAD-9AE1-4B53-AB60-717E15256C90}" v="1156" dt="2023-04-06T18:52:32.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9024CD-FA17-4D09-BD29-4287DBAD26C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AC6E030-C53C-475C-99F4-9F7C12EB2C93}">
      <dgm:prSet/>
      <dgm:spPr/>
      <dgm:t>
        <a:bodyPr/>
        <a:lstStyle/>
        <a:p>
          <a:r>
            <a:rPr lang="en-US" dirty="0"/>
            <a:t>Links to financial education</a:t>
          </a:r>
        </a:p>
      </dgm:t>
    </dgm:pt>
    <dgm:pt modelId="{6B44A97D-49FA-4D74-8BC4-3B0963166973}" type="parTrans" cxnId="{0BC28977-E796-406A-842B-6DE399EEC0F4}">
      <dgm:prSet/>
      <dgm:spPr/>
      <dgm:t>
        <a:bodyPr/>
        <a:lstStyle/>
        <a:p>
          <a:endParaRPr lang="en-US"/>
        </a:p>
      </dgm:t>
    </dgm:pt>
    <dgm:pt modelId="{98FB3387-B862-4FFE-91DA-ECAE2DB652EB}" type="sibTrans" cxnId="{0BC28977-E796-406A-842B-6DE399EEC0F4}">
      <dgm:prSet/>
      <dgm:spPr/>
      <dgm:t>
        <a:bodyPr/>
        <a:lstStyle/>
        <a:p>
          <a:endParaRPr lang="en-US"/>
        </a:p>
      </dgm:t>
    </dgm:pt>
    <dgm:pt modelId="{F246EA6C-D4DE-45E8-893A-78DB3D250E5F}">
      <dgm:prSet/>
      <dgm:spPr/>
      <dgm:t>
        <a:bodyPr/>
        <a:lstStyle/>
        <a:p>
          <a:r>
            <a:rPr lang="en-US" dirty="0"/>
            <a:t>Classes were asked to give costs for the projects they were nominating</a:t>
          </a:r>
        </a:p>
      </dgm:t>
    </dgm:pt>
    <dgm:pt modelId="{DBD15238-2693-412F-963A-D86ECCAA4536}" type="parTrans" cxnId="{ED5DADA2-869D-4E92-82D9-E7166D1DBB54}">
      <dgm:prSet/>
      <dgm:spPr/>
      <dgm:t>
        <a:bodyPr/>
        <a:lstStyle/>
        <a:p>
          <a:endParaRPr lang="en-US"/>
        </a:p>
      </dgm:t>
    </dgm:pt>
    <dgm:pt modelId="{94F940E3-A8C0-4960-92CF-28709BE31ACB}" type="sibTrans" cxnId="{ED5DADA2-869D-4E92-82D9-E7166D1DBB54}">
      <dgm:prSet/>
      <dgm:spPr/>
      <dgm:t>
        <a:bodyPr/>
        <a:lstStyle/>
        <a:p>
          <a:endParaRPr lang="en-US"/>
        </a:p>
      </dgm:t>
    </dgm:pt>
    <dgm:pt modelId="{2D21E201-C1D9-4FC3-8B1D-69AE848C7D6A}">
      <dgm:prSet phldr="0"/>
      <dgm:spPr/>
      <dgm:t>
        <a:bodyPr/>
        <a:lstStyle/>
        <a:p>
          <a:pPr rtl="0"/>
          <a:r>
            <a:rPr lang="en-US" dirty="0">
              <a:latin typeface="Calibri Light" panose="020F0302020204030204"/>
            </a:rPr>
            <a:t>Data handling during the voting process</a:t>
          </a:r>
        </a:p>
      </dgm:t>
    </dgm:pt>
    <dgm:pt modelId="{96A3FDBD-81F2-42EC-AEA9-563726695DDC}" type="parTrans" cxnId="{EBA10BB0-837A-4601-B4DA-C52BF5D9EB3A}">
      <dgm:prSet/>
      <dgm:spPr/>
    </dgm:pt>
    <dgm:pt modelId="{B223D04F-7E13-457A-9FAB-A5D908592E41}" type="sibTrans" cxnId="{EBA10BB0-837A-4601-B4DA-C52BF5D9EB3A}">
      <dgm:prSet/>
      <dgm:spPr/>
    </dgm:pt>
    <dgm:pt modelId="{CA528169-2D0C-4B5A-9F84-C404CA44E423}" type="pres">
      <dgm:prSet presAssocID="{3B9024CD-FA17-4D09-BD29-4287DBAD26C2}" presName="hierChild1" presStyleCnt="0">
        <dgm:presLayoutVars>
          <dgm:chPref val="1"/>
          <dgm:dir/>
          <dgm:animOne val="branch"/>
          <dgm:animLvl val="lvl"/>
          <dgm:resizeHandles/>
        </dgm:presLayoutVars>
      </dgm:prSet>
      <dgm:spPr/>
    </dgm:pt>
    <dgm:pt modelId="{19AF990E-B36E-412F-86F6-5E69CAC3462D}" type="pres">
      <dgm:prSet presAssocID="{2AC6E030-C53C-475C-99F4-9F7C12EB2C93}" presName="hierRoot1" presStyleCnt="0"/>
      <dgm:spPr/>
    </dgm:pt>
    <dgm:pt modelId="{E73A78F5-9782-4397-BBA7-EF08513F2A52}" type="pres">
      <dgm:prSet presAssocID="{2AC6E030-C53C-475C-99F4-9F7C12EB2C93}" presName="composite" presStyleCnt="0"/>
      <dgm:spPr/>
    </dgm:pt>
    <dgm:pt modelId="{B1861C33-397A-4E23-8A79-4D5C7D2CC1D7}" type="pres">
      <dgm:prSet presAssocID="{2AC6E030-C53C-475C-99F4-9F7C12EB2C93}" presName="background" presStyleLbl="node0" presStyleIdx="0" presStyleCnt="3"/>
      <dgm:spPr/>
    </dgm:pt>
    <dgm:pt modelId="{1C09B122-799D-4D16-A56A-DD0AA6CACA3B}" type="pres">
      <dgm:prSet presAssocID="{2AC6E030-C53C-475C-99F4-9F7C12EB2C93}" presName="text" presStyleLbl="fgAcc0" presStyleIdx="0" presStyleCnt="3">
        <dgm:presLayoutVars>
          <dgm:chPref val="3"/>
        </dgm:presLayoutVars>
      </dgm:prSet>
      <dgm:spPr/>
    </dgm:pt>
    <dgm:pt modelId="{71AF3E77-E839-4A34-9319-392B32DE2F64}" type="pres">
      <dgm:prSet presAssocID="{2AC6E030-C53C-475C-99F4-9F7C12EB2C93}" presName="hierChild2" presStyleCnt="0"/>
      <dgm:spPr/>
    </dgm:pt>
    <dgm:pt modelId="{2E2EF1B5-8961-4DA1-878A-BD6FCECE8EA8}" type="pres">
      <dgm:prSet presAssocID="{F246EA6C-D4DE-45E8-893A-78DB3D250E5F}" presName="hierRoot1" presStyleCnt="0"/>
      <dgm:spPr/>
    </dgm:pt>
    <dgm:pt modelId="{AEEB6E5A-DAF0-45C7-9623-7B7AFF825AE0}" type="pres">
      <dgm:prSet presAssocID="{F246EA6C-D4DE-45E8-893A-78DB3D250E5F}" presName="composite" presStyleCnt="0"/>
      <dgm:spPr/>
    </dgm:pt>
    <dgm:pt modelId="{9EC4FD1F-A252-49AA-A953-5140D8A05778}" type="pres">
      <dgm:prSet presAssocID="{F246EA6C-D4DE-45E8-893A-78DB3D250E5F}" presName="background" presStyleLbl="node0" presStyleIdx="1" presStyleCnt="3"/>
      <dgm:spPr/>
    </dgm:pt>
    <dgm:pt modelId="{3812CCC2-6859-435D-A5C6-0BED9A8CF61D}" type="pres">
      <dgm:prSet presAssocID="{F246EA6C-D4DE-45E8-893A-78DB3D250E5F}" presName="text" presStyleLbl="fgAcc0" presStyleIdx="1" presStyleCnt="3">
        <dgm:presLayoutVars>
          <dgm:chPref val="3"/>
        </dgm:presLayoutVars>
      </dgm:prSet>
      <dgm:spPr/>
    </dgm:pt>
    <dgm:pt modelId="{041F0311-A612-41A2-AA81-1FED68586CBD}" type="pres">
      <dgm:prSet presAssocID="{F246EA6C-D4DE-45E8-893A-78DB3D250E5F}" presName="hierChild2" presStyleCnt="0"/>
      <dgm:spPr/>
    </dgm:pt>
    <dgm:pt modelId="{592B4B93-8CC0-4F89-94D7-E9E4CE32305A}" type="pres">
      <dgm:prSet presAssocID="{2D21E201-C1D9-4FC3-8B1D-69AE848C7D6A}" presName="hierRoot1" presStyleCnt="0"/>
      <dgm:spPr/>
    </dgm:pt>
    <dgm:pt modelId="{2D6E4ACB-2D24-45A6-A8E7-CE708114BD74}" type="pres">
      <dgm:prSet presAssocID="{2D21E201-C1D9-4FC3-8B1D-69AE848C7D6A}" presName="composite" presStyleCnt="0"/>
      <dgm:spPr/>
    </dgm:pt>
    <dgm:pt modelId="{EEFEB4AE-6BF1-4DF5-9387-7F6CF831BF00}" type="pres">
      <dgm:prSet presAssocID="{2D21E201-C1D9-4FC3-8B1D-69AE848C7D6A}" presName="background" presStyleLbl="node0" presStyleIdx="2" presStyleCnt="3"/>
      <dgm:spPr/>
    </dgm:pt>
    <dgm:pt modelId="{DF8E992A-2F6E-495F-B544-7F70A8631E56}" type="pres">
      <dgm:prSet presAssocID="{2D21E201-C1D9-4FC3-8B1D-69AE848C7D6A}" presName="text" presStyleLbl="fgAcc0" presStyleIdx="2" presStyleCnt="3">
        <dgm:presLayoutVars>
          <dgm:chPref val="3"/>
        </dgm:presLayoutVars>
      </dgm:prSet>
      <dgm:spPr/>
    </dgm:pt>
    <dgm:pt modelId="{A7437CF0-36FF-41A3-8EE1-95AD3C0D8CE5}" type="pres">
      <dgm:prSet presAssocID="{2D21E201-C1D9-4FC3-8B1D-69AE848C7D6A}" presName="hierChild2" presStyleCnt="0"/>
      <dgm:spPr/>
    </dgm:pt>
  </dgm:ptLst>
  <dgm:cxnLst>
    <dgm:cxn modelId="{4F9E900C-4090-4916-A753-24E93D432E71}" type="presOf" srcId="{F246EA6C-D4DE-45E8-893A-78DB3D250E5F}" destId="{3812CCC2-6859-435D-A5C6-0BED9A8CF61D}" srcOrd="0" destOrd="0" presId="urn:microsoft.com/office/officeart/2005/8/layout/hierarchy1"/>
    <dgm:cxn modelId="{CCD3FC27-61D2-4FC8-B479-49D96B36F5D4}" type="presOf" srcId="{3B9024CD-FA17-4D09-BD29-4287DBAD26C2}" destId="{CA528169-2D0C-4B5A-9F84-C404CA44E423}" srcOrd="0" destOrd="0" presId="urn:microsoft.com/office/officeart/2005/8/layout/hierarchy1"/>
    <dgm:cxn modelId="{0BC28977-E796-406A-842B-6DE399EEC0F4}" srcId="{3B9024CD-FA17-4D09-BD29-4287DBAD26C2}" destId="{2AC6E030-C53C-475C-99F4-9F7C12EB2C93}" srcOrd="0" destOrd="0" parTransId="{6B44A97D-49FA-4D74-8BC4-3B0963166973}" sibTransId="{98FB3387-B862-4FFE-91DA-ECAE2DB652EB}"/>
    <dgm:cxn modelId="{ED5DADA2-869D-4E92-82D9-E7166D1DBB54}" srcId="{3B9024CD-FA17-4D09-BD29-4287DBAD26C2}" destId="{F246EA6C-D4DE-45E8-893A-78DB3D250E5F}" srcOrd="1" destOrd="0" parTransId="{DBD15238-2693-412F-963A-D86ECCAA4536}" sibTransId="{94F940E3-A8C0-4960-92CF-28709BE31ACB}"/>
    <dgm:cxn modelId="{EBA10BB0-837A-4601-B4DA-C52BF5D9EB3A}" srcId="{3B9024CD-FA17-4D09-BD29-4287DBAD26C2}" destId="{2D21E201-C1D9-4FC3-8B1D-69AE848C7D6A}" srcOrd="2" destOrd="0" parTransId="{96A3FDBD-81F2-42EC-AEA9-563726695DDC}" sibTransId="{B223D04F-7E13-457A-9FAB-A5D908592E41}"/>
    <dgm:cxn modelId="{07600DBF-2011-4E54-A1C4-9742F373BBC3}" type="presOf" srcId="{2D21E201-C1D9-4FC3-8B1D-69AE848C7D6A}" destId="{DF8E992A-2F6E-495F-B544-7F70A8631E56}" srcOrd="0" destOrd="0" presId="urn:microsoft.com/office/officeart/2005/8/layout/hierarchy1"/>
    <dgm:cxn modelId="{958807F3-5C16-4057-B6EC-1B5EFF8DC002}" type="presOf" srcId="{2AC6E030-C53C-475C-99F4-9F7C12EB2C93}" destId="{1C09B122-799D-4D16-A56A-DD0AA6CACA3B}" srcOrd="0" destOrd="0" presId="urn:microsoft.com/office/officeart/2005/8/layout/hierarchy1"/>
    <dgm:cxn modelId="{28AAE02D-24F7-438C-B3FB-6FAECB5EA7C5}" type="presParOf" srcId="{CA528169-2D0C-4B5A-9F84-C404CA44E423}" destId="{19AF990E-B36E-412F-86F6-5E69CAC3462D}" srcOrd="0" destOrd="0" presId="urn:microsoft.com/office/officeart/2005/8/layout/hierarchy1"/>
    <dgm:cxn modelId="{8F7EBF39-E21C-4E5B-9D41-A2F6DDB5EC19}" type="presParOf" srcId="{19AF990E-B36E-412F-86F6-5E69CAC3462D}" destId="{E73A78F5-9782-4397-BBA7-EF08513F2A52}" srcOrd="0" destOrd="0" presId="urn:microsoft.com/office/officeart/2005/8/layout/hierarchy1"/>
    <dgm:cxn modelId="{C7ED8BD9-53D7-41B5-9CDD-E77D4EBBD6C1}" type="presParOf" srcId="{E73A78F5-9782-4397-BBA7-EF08513F2A52}" destId="{B1861C33-397A-4E23-8A79-4D5C7D2CC1D7}" srcOrd="0" destOrd="0" presId="urn:microsoft.com/office/officeart/2005/8/layout/hierarchy1"/>
    <dgm:cxn modelId="{A26644B7-36BB-4259-B093-A18E6D2C0F3D}" type="presParOf" srcId="{E73A78F5-9782-4397-BBA7-EF08513F2A52}" destId="{1C09B122-799D-4D16-A56A-DD0AA6CACA3B}" srcOrd="1" destOrd="0" presId="urn:microsoft.com/office/officeart/2005/8/layout/hierarchy1"/>
    <dgm:cxn modelId="{F314FD2F-04B3-4C76-9921-53308BACBD14}" type="presParOf" srcId="{19AF990E-B36E-412F-86F6-5E69CAC3462D}" destId="{71AF3E77-E839-4A34-9319-392B32DE2F64}" srcOrd="1" destOrd="0" presId="urn:microsoft.com/office/officeart/2005/8/layout/hierarchy1"/>
    <dgm:cxn modelId="{BCBB78F8-166C-4D36-A831-BEE1A2A11E00}" type="presParOf" srcId="{CA528169-2D0C-4B5A-9F84-C404CA44E423}" destId="{2E2EF1B5-8961-4DA1-878A-BD6FCECE8EA8}" srcOrd="1" destOrd="0" presId="urn:microsoft.com/office/officeart/2005/8/layout/hierarchy1"/>
    <dgm:cxn modelId="{688A7BA7-2615-4236-9451-680142DEC002}" type="presParOf" srcId="{2E2EF1B5-8961-4DA1-878A-BD6FCECE8EA8}" destId="{AEEB6E5A-DAF0-45C7-9623-7B7AFF825AE0}" srcOrd="0" destOrd="0" presId="urn:microsoft.com/office/officeart/2005/8/layout/hierarchy1"/>
    <dgm:cxn modelId="{D635BAD7-B786-4EFD-A709-AA85F1B0901D}" type="presParOf" srcId="{AEEB6E5A-DAF0-45C7-9623-7B7AFF825AE0}" destId="{9EC4FD1F-A252-49AA-A953-5140D8A05778}" srcOrd="0" destOrd="0" presId="urn:microsoft.com/office/officeart/2005/8/layout/hierarchy1"/>
    <dgm:cxn modelId="{5FA028E3-3E60-4D67-8312-C46B8204BE0F}" type="presParOf" srcId="{AEEB6E5A-DAF0-45C7-9623-7B7AFF825AE0}" destId="{3812CCC2-6859-435D-A5C6-0BED9A8CF61D}" srcOrd="1" destOrd="0" presId="urn:microsoft.com/office/officeart/2005/8/layout/hierarchy1"/>
    <dgm:cxn modelId="{1B64D017-2F06-4A89-97A0-939CDD720CA0}" type="presParOf" srcId="{2E2EF1B5-8961-4DA1-878A-BD6FCECE8EA8}" destId="{041F0311-A612-41A2-AA81-1FED68586CBD}" srcOrd="1" destOrd="0" presId="urn:microsoft.com/office/officeart/2005/8/layout/hierarchy1"/>
    <dgm:cxn modelId="{54234184-E751-4D28-9E99-31C6BC6E1097}" type="presParOf" srcId="{CA528169-2D0C-4B5A-9F84-C404CA44E423}" destId="{592B4B93-8CC0-4F89-94D7-E9E4CE32305A}" srcOrd="2" destOrd="0" presId="urn:microsoft.com/office/officeart/2005/8/layout/hierarchy1"/>
    <dgm:cxn modelId="{4EE089AE-AE2A-428E-AB8B-F517DBD048B3}" type="presParOf" srcId="{592B4B93-8CC0-4F89-94D7-E9E4CE32305A}" destId="{2D6E4ACB-2D24-45A6-A8E7-CE708114BD74}" srcOrd="0" destOrd="0" presId="urn:microsoft.com/office/officeart/2005/8/layout/hierarchy1"/>
    <dgm:cxn modelId="{8C2F9C03-AF1D-4C3C-B168-E9D888ED8D4C}" type="presParOf" srcId="{2D6E4ACB-2D24-45A6-A8E7-CE708114BD74}" destId="{EEFEB4AE-6BF1-4DF5-9387-7F6CF831BF00}" srcOrd="0" destOrd="0" presId="urn:microsoft.com/office/officeart/2005/8/layout/hierarchy1"/>
    <dgm:cxn modelId="{4A3A7F37-1859-4140-946D-B478B8554C62}" type="presParOf" srcId="{2D6E4ACB-2D24-45A6-A8E7-CE708114BD74}" destId="{DF8E992A-2F6E-495F-B544-7F70A8631E56}" srcOrd="1" destOrd="0" presId="urn:microsoft.com/office/officeart/2005/8/layout/hierarchy1"/>
    <dgm:cxn modelId="{DC6ADFD6-AEFF-435E-944B-190F54DA176E}" type="presParOf" srcId="{592B4B93-8CC0-4F89-94D7-E9E4CE32305A}" destId="{A7437CF0-36FF-41A3-8EE1-95AD3C0D8CE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61C33-397A-4E23-8A79-4D5C7D2CC1D7}">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9B122-799D-4D16-A56A-DD0AA6CACA3B}">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Links to financial education</a:t>
          </a:r>
        </a:p>
      </dsp:txBody>
      <dsp:txXfrm>
        <a:off x="378614" y="886531"/>
        <a:ext cx="2810360" cy="1744948"/>
      </dsp:txXfrm>
    </dsp:sp>
    <dsp:sp modelId="{9EC4FD1F-A252-49AA-A953-5140D8A05778}">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2CCC2-6859-435D-A5C6-0BED9A8CF61D}">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Classes were asked to give costs for the projects they were nominating</a:t>
          </a:r>
        </a:p>
      </dsp:txBody>
      <dsp:txXfrm>
        <a:off x="3946203" y="886531"/>
        <a:ext cx="2810360" cy="1744948"/>
      </dsp:txXfrm>
    </dsp:sp>
    <dsp:sp modelId="{EEFEB4AE-6BF1-4DF5-9387-7F6CF831BF00}">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E992A-2F6E-495F-B544-7F70A8631E56}">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Calibri Light" panose="020F0302020204030204"/>
            </a:rPr>
            <a:t>Data handling during the voting process</a:t>
          </a:r>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35EBD-24BC-4461-8FFF-A24D81AA2E17}" type="datetimeFigureOut">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F8CC5-64CE-48B8-A2C0-63694BFADD69}" type="slidenum">
              <a:t>‹#›</a:t>
            </a:fld>
            <a:endParaRPr lang="en-US"/>
          </a:p>
        </p:txBody>
      </p:sp>
    </p:spTree>
    <p:extLst>
      <p:ext uri="{BB962C8B-B14F-4D97-AF65-F5344CB8AC3E}">
        <p14:creationId xmlns:p14="http://schemas.microsoft.com/office/powerpoint/2010/main" val="431415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start off today, I'd like to hand over to some of the Pupil Council who would like to tell you a bit about our PB journey.</a:t>
            </a:r>
          </a:p>
        </p:txBody>
      </p:sp>
      <p:sp>
        <p:nvSpPr>
          <p:cNvPr id="4" name="Slide Number Placeholder 3"/>
          <p:cNvSpPr>
            <a:spLocks noGrp="1"/>
          </p:cNvSpPr>
          <p:nvPr>
            <p:ph type="sldNum" sz="quarter" idx="5"/>
          </p:nvPr>
        </p:nvSpPr>
        <p:spPr/>
        <p:txBody>
          <a:bodyPr/>
          <a:lstStyle/>
          <a:p>
            <a:fld id="{9DFF8CC5-64CE-48B8-A2C0-63694BFADD69}" type="slidenum">
              <a:t>1</a:t>
            </a:fld>
            <a:endParaRPr lang="en-US"/>
          </a:p>
        </p:txBody>
      </p:sp>
    </p:spTree>
    <p:extLst>
      <p:ext uri="{BB962C8B-B14F-4D97-AF65-F5344CB8AC3E}">
        <p14:creationId xmlns:p14="http://schemas.microsoft.com/office/powerpoint/2010/main" val="32637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been fortunate as a school to benefit from funds that have come in to our local community. This was especially welcome as this happened as we were trying to get back to some sort of normality. The Outdoor Classroom project was one of the projects voted for by our pupils. The development of our Outdoor Classroom was led by the P5/6 class. We focused on ensuring there were resources for outdoor learning; outdoor literacy and numeracy activities. Our parents were really keen to get involved and a highlight of this project was the afternoon the parents came along to work with the P5/6 class to build all the planters and get the area ready for the children to use. We ran a competition to name the area and the winner was 'Doon View'</a:t>
            </a:r>
          </a:p>
        </p:txBody>
      </p:sp>
      <p:sp>
        <p:nvSpPr>
          <p:cNvPr id="4" name="Slide Number Placeholder 3"/>
          <p:cNvSpPr>
            <a:spLocks noGrp="1"/>
          </p:cNvSpPr>
          <p:nvPr>
            <p:ph type="sldNum" sz="quarter" idx="5"/>
          </p:nvPr>
        </p:nvSpPr>
        <p:spPr/>
        <p:txBody>
          <a:bodyPr/>
          <a:lstStyle/>
          <a:p>
            <a:fld id="{9DFF8CC5-64CE-48B8-A2C0-63694BFADD69}" type="slidenum">
              <a:t>2</a:t>
            </a:fld>
            <a:endParaRPr lang="en-US"/>
          </a:p>
        </p:txBody>
      </p:sp>
    </p:spTree>
    <p:extLst>
      <p:ext uri="{BB962C8B-B14F-4D97-AF65-F5344CB8AC3E}">
        <p14:creationId xmlns:p14="http://schemas.microsoft.com/office/powerpoint/2010/main" val="378462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During the nomination process, the children were encouraged to cost out the projects they were nominating, helping us develop financial education at the appropriate level for each class. There will be some data handling work to develop from the voting process we've just gone through.</a:t>
            </a:r>
          </a:p>
        </p:txBody>
      </p:sp>
      <p:sp>
        <p:nvSpPr>
          <p:cNvPr id="4" name="Slide Number Placeholder 3"/>
          <p:cNvSpPr>
            <a:spLocks noGrp="1"/>
          </p:cNvSpPr>
          <p:nvPr>
            <p:ph type="sldNum" sz="quarter" idx="5"/>
          </p:nvPr>
        </p:nvSpPr>
        <p:spPr/>
        <p:txBody>
          <a:bodyPr/>
          <a:lstStyle/>
          <a:p>
            <a:fld id="{9DFF8CC5-64CE-48B8-A2C0-63694BFADD69}" type="slidenum">
              <a:t>3</a:t>
            </a:fld>
            <a:endParaRPr lang="en-US"/>
          </a:p>
        </p:txBody>
      </p:sp>
    </p:spTree>
    <p:extLst>
      <p:ext uri="{BB962C8B-B14F-4D97-AF65-F5344CB8AC3E}">
        <p14:creationId xmlns:p14="http://schemas.microsoft.com/office/powerpoint/2010/main" val="167453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was lots of literacy involved in the nomination and voting process. From the class and group discussions to having a real life context for persuasive writing. There was </a:t>
            </a:r>
            <a:r>
              <a:rPr lang="en-US" dirty="0" err="1">
                <a:cs typeface="Calibri"/>
              </a:rPr>
              <a:t>was</a:t>
            </a:r>
            <a:r>
              <a:rPr lang="en-US" dirty="0">
                <a:cs typeface="Calibri"/>
              </a:rPr>
              <a:t> lots of debate happening.</a:t>
            </a:r>
          </a:p>
        </p:txBody>
      </p:sp>
      <p:sp>
        <p:nvSpPr>
          <p:cNvPr id="4" name="Slide Number Placeholder 3"/>
          <p:cNvSpPr>
            <a:spLocks noGrp="1"/>
          </p:cNvSpPr>
          <p:nvPr>
            <p:ph type="sldNum" sz="quarter" idx="5"/>
          </p:nvPr>
        </p:nvSpPr>
        <p:spPr/>
        <p:txBody>
          <a:bodyPr/>
          <a:lstStyle/>
          <a:p>
            <a:fld id="{9DFF8CC5-64CE-48B8-A2C0-63694BFADD69}" type="slidenum">
              <a:t>4</a:t>
            </a:fld>
            <a:endParaRPr lang="en-US"/>
          </a:p>
        </p:txBody>
      </p:sp>
    </p:spTree>
    <p:extLst>
      <p:ext uri="{BB962C8B-B14F-4D97-AF65-F5344CB8AC3E}">
        <p14:creationId xmlns:p14="http://schemas.microsoft.com/office/powerpoint/2010/main" val="179351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development of these areas of literacy and numeracy seemed to happen as a result to the PB process rather than be planned in a progressive way. This is something that we need to be aware of as we move into the planning and carrying out of the project so that we can measure the impact of planned interventions.</a:t>
            </a:r>
          </a:p>
          <a:p>
            <a:r>
              <a:rPr lang="en-US" dirty="0">
                <a:cs typeface="Calibri"/>
              </a:rPr>
              <a:t>It was also difficult to explain the purpose of PEF funds in a way that children and parents understood. There was a tendency to suggest lots of nice things – extras almost. I've learned that it will be up to us to work with the stakeholders to design the winning projects in a way that they can deliver the extras while having the focus on raising attainment and narrowing the poverty related attainment gap.</a:t>
            </a:r>
          </a:p>
          <a:p>
            <a:r>
              <a:rPr lang="en-US" dirty="0">
                <a:cs typeface="Calibri"/>
              </a:rPr>
              <a:t>It will take working the voting, planning, implementing and evaluating cycle to develop a greater understanding amongst our stakeholders.</a:t>
            </a:r>
          </a:p>
        </p:txBody>
      </p:sp>
      <p:sp>
        <p:nvSpPr>
          <p:cNvPr id="4" name="Slide Number Placeholder 3"/>
          <p:cNvSpPr>
            <a:spLocks noGrp="1"/>
          </p:cNvSpPr>
          <p:nvPr>
            <p:ph type="sldNum" sz="quarter" idx="5"/>
          </p:nvPr>
        </p:nvSpPr>
        <p:spPr/>
        <p:txBody>
          <a:bodyPr/>
          <a:lstStyle/>
          <a:p>
            <a:fld id="{9DFF8CC5-64CE-48B8-A2C0-63694BFADD69}" type="slidenum">
              <a:t>5</a:t>
            </a:fld>
            <a:endParaRPr lang="en-US"/>
          </a:p>
        </p:txBody>
      </p:sp>
    </p:spTree>
    <p:extLst>
      <p:ext uri="{BB962C8B-B14F-4D97-AF65-F5344CB8AC3E}">
        <p14:creationId xmlns:p14="http://schemas.microsoft.com/office/powerpoint/2010/main" val="1727958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try to help pupils understand the potential uses of PEF, I shared the Cost of the School Day toolkit. We discussed some of the initiatives there and they could see that we already do some of these things. This led to a discussion about homework. Homework being returned since returning from lockdown has been a bit erratic. The pupils were aware of this perhaps through discussions they had had with their teachers and this was where the idea for homework packs came from. This was something we'd done successfully during lockdown where resource packs were located in the local shop for families to collect resources from home learning. From the children's experiences this had been a good thing. Unsurprisingly parents didn't vote </a:t>
            </a:r>
            <a:r>
              <a:rPr lang="en-US" dirty="0" err="1">
                <a:cs typeface="Calibri"/>
              </a:rPr>
              <a:t>overwhemingly</a:t>
            </a:r>
            <a:r>
              <a:rPr lang="en-US" dirty="0">
                <a:cs typeface="Calibri"/>
              </a:rPr>
              <a:t> for this project but the children and teachers did. In moving on from lockdown, we have perhaps moved away from a source of support that children would like. Using PEF funds in this way will allow us to measure the impact of having these resources more accessible for families. Dexter's Learning Squad – our Inclusive Schools group will be leading this project.</a:t>
            </a:r>
          </a:p>
        </p:txBody>
      </p:sp>
      <p:sp>
        <p:nvSpPr>
          <p:cNvPr id="4" name="Slide Number Placeholder 3"/>
          <p:cNvSpPr>
            <a:spLocks noGrp="1"/>
          </p:cNvSpPr>
          <p:nvPr>
            <p:ph type="sldNum" sz="quarter" idx="5"/>
          </p:nvPr>
        </p:nvSpPr>
        <p:spPr/>
        <p:txBody>
          <a:bodyPr/>
          <a:lstStyle/>
          <a:p>
            <a:fld id="{9DFF8CC5-64CE-48B8-A2C0-63694BFADD69}" type="slidenum">
              <a:t>6</a:t>
            </a:fld>
            <a:endParaRPr lang="en-US"/>
          </a:p>
        </p:txBody>
      </p:sp>
    </p:spTree>
    <p:extLst>
      <p:ext uri="{BB962C8B-B14F-4D97-AF65-F5344CB8AC3E}">
        <p14:creationId xmlns:p14="http://schemas.microsoft.com/office/powerpoint/2010/main" val="101573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this project was first selected, I was concerned how can we design this in such a way to have a focus on raising attainment and closing the poverty related attainment gap. Through discussion with the pupil council, we have designed a project outline to ensure we are developing the 4 contexts for learning in the curriculum. The next step will be to work with the staff team to ensure progression in the learning and ensure the learning activities are age and stage appropriate. Our pupil groups will also have a voice in this process too.</a:t>
            </a:r>
          </a:p>
        </p:txBody>
      </p:sp>
      <p:sp>
        <p:nvSpPr>
          <p:cNvPr id="4" name="Slide Number Placeholder 3"/>
          <p:cNvSpPr>
            <a:spLocks noGrp="1"/>
          </p:cNvSpPr>
          <p:nvPr>
            <p:ph type="sldNum" sz="quarter" idx="5"/>
          </p:nvPr>
        </p:nvSpPr>
        <p:spPr/>
        <p:txBody>
          <a:bodyPr/>
          <a:lstStyle/>
          <a:p>
            <a:fld id="{9DFF8CC5-64CE-48B8-A2C0-63694BFADD69}" type="slidenum">
              <a:t>7</a:t>
            </a:fld>
            <a:endParaRPr lang="en-US"/>
          </a:p>
        </p:txBody>
      </p:sp>
    </p:spTree>
    <p:extLst>
      <p:ext uri="{BB962C8B-B14F-4D97-AF65-F5344CB8AC3E}">
        <p14:creationId xmlns:p14="http://schemas.microsoft.com/office/powerpoint/2010/main" val="211082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the overview the we created together.</a:t>
            </a:r>
          </a:p>
        </p:txBody>
      </p:sp>
      <p:sp>
        <p:nvSpPr>
          <p:cNvPr id="4" name="Slide Number Placeholder 3"/>
          <p:cNvSpPr>
            <a:spLocks noGrp="1"/>
          </p:cNvSpPr>
          <p:nvPr>
            <p:ph type="sldNum" sz="quarter" idx="5"/>
          </p:nvPr>
        </p:nvSpPr>
        <p:spPr/>
        <p:txBody>
          <a:bodyPr/>
          <a:lstStyle/>
          <a:p>
            <a:fld id="{9DFF8CC5-64CE-48B8-A2C0-63694BFADD69}" type="slidenum">
              <a:t>8</a:t>
            </a:fld>
            <a:endParaRPr lang="en-US"/>
          </a:p>
        </p:txBody>
      </p:sp>
    </p:spTree>
    <p:extLst>
      <p:ext uri="{BB962C8B-B14F-4D97-AF65-F5344CB8AC3E}">
        <p14:creationId xmlns:p14="http://schemas.microsoft.com/office/powerpoint/2010/main" val="2581557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Of the 4 main pillars of the UNCRC, this process will help us develop 3 of them and it </a:t>
            </a:r>
            <a:r>
              <a:rPr lang="en-US" dirty="0" err="1">
                <a:cs typeface="Calibri"/>
              </a:rPr>
              <a:t>definitley</a:t>
            </a:r>
            <a:r>
              <a:rPr lang="en-US" dirty="0">
                <a:cs typeface="Calibri"/>
              </a:rPr>
              <a:t> allows meaningful pupil and parental voice to happen but I think my Pupil Council sum it up perfectly.</a:t>
            </a:r>
          </a:p>
        </p:txBody>
      </p:sp>
      <p:sp>
        <p:nvSpPr>
          <p:cNvPr id="4" name="Slide Number Placeholder 3"/>
          <p:cNvSpPr>
            <a:spLocks noGrp="1"/>
          </p:cNvSpPr>
          <p:nvPr>
            <p:ph type="sldNum" sz="quarter" idx="5"/>
          </p:nvPr>
        </p:nvSpPr>
        <p:spPr/>
        <p:txBody>
          <a:bodyPr/>
          <a:lstStyle/>
          <a:p>
            <a:fld id="{9DFF8CC5-64CE-48B8-A2C0-63694BFADD69}" type="slidenum">
              <a:t>9</a:t>
            </a:fld>
            <a:endParaRPr lang="en-US"/>
          </a:p>
        </p:txBody>
      </p:sp>
    </p:spTree>
    <p:extLst>
      <p:ext uri="{BB962C8B-B14F-4D97-AF65-F5344CB8AC3E}">
        <p14:creationId xmlns:p14="http://schemas.microsoft.com/office/powerpoint/2010/main" val="74538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13810" y="3023754"/>
            <a:ext cx="4900144" cy="2736965"/>
          </a:xfrm>
        </p:spPr>
        <p:txBody>
          <a:bodyPr anchor="t">
            <a:normAutofit/>
          </a:bodyPr>
          <a:lstStyle/>
          <a:p>
            <a:pPr algn="l"/>
            <a:r>
              <a:rPr lang="en-US" sz="5400">
                <a:cs typeface="Calibri Light"/>
              </a:rPr>
              <a:t>Dalmellington PS and ECC</a:t>
            </a:r>
            <a:endParaRPr lang="en-US" sz="5400"/>
          </a:p>
        </p:txBody>
      </p:sp>
      <p:sp>
        <p:nvSpPr>
          <p:cNvPr id="3" name="Subtitle 2"/>
          <p:cNvSpPr>
            <a:spLocks noGrp="1"/>
          </p:cNvSpPr>
          <p:nvPr>
            <p:ph type="subTitle" idx="1"/>
          </p:nvPr>
        </p:nvSpPr>
        <p:spPr>
          <a:xfrm>
            <a:off x="1113809" y="1016076"/>
            <a:ext cx="4900143" cy="1709849"/>
          </a:xfrm>
        </p:spPr>
        <p:txBody>
          <a:bodyPr vert="horz" lIns="91440" tIns="45720" rIns="91440" bIns="45720" rtlCol="0" anchor="b">
            <a:normAutofit/>
          </a:bodyPr>
          <a:lstStyle/>
          <a:p>
            <a:pPr algn="l"/>
            <a:r>
              <a:rPr lang="en-US" sz="2000">
                <a:cs typeface="Calibri"/>
              </a:rPr>
              <a:t>PB Funding 2023-2024</a:t>
            </a:r>
            <a:endParaRPr lang="en-US" sz="2000"/>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company name&#10;&#10;Description automatically generated">
            <a:extLst>
              <a:ext uri="{FF2B5EF4-FFF2-40B4-BE49-F238E27FC236}">
                <a16:creationId xmlns:a16="http://schemas.microsoft.com/office/drawing/2014/main" id="{D234E4F8-2FFE-C733-7BCB-35095C8E2FBC}"/>
              </a:ext>
            </a:extLst>
          </p:cNvPr>
          <p:cNvPicPr>
            <a:picLocks noChangeAspect="1"/>
          </p:cNvPicPr>
          <p:nvPr/>
        </p:nvPicPr>
        <p:blipFill>
          <a:blip r:embed="rId3"/>
          <a:stretch>
            <a:fillRect/>
          </a:stretch>
        </p:blipFill>
        <p:spPr>
          <a:xfrm>
            <a:off x="8096283" y="471748"/>
            <a:ext cx="2360606" cy="2552007"/>
          </a:xfrm>
          <a:prstGeom prst="rect">
            <a:avLst/>
          </a:prstGeom>
        </p:spPr>
      </p:pic>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 company name&#10;&#10;Description automatically generated">
            <a:extLst>
              <a:ext uri="{FF2B5EF4-FFF2-40B4-BE49-F238E27FC236}">
                <a16:creationId xmlns:a16="http://schemas.microsoft.com/office/drawing/2014/main" id="{09144569-3DF5-729A-8BA3-C3916C5F665C}"/>
              </a:ext>
            </a:extLst>
          </p:cNvPr>
          <p:cNvPicPr>
            <a:picLocks noChangeAspect="1"/>
          </p:cNvPicPr>
          <p:nvPr/>
        </p:nvPicPr>
        <p:blipFill>
          <a:blip r:embed="rId4"/>
          <a:stretch>
            <a:fillRect/>
          </a:stretch>
        </p:blipFill>
        <p:spPr>
          <a:xfrm>
            <a:off x="7114162" y="3914270"/>
            <a:ext cx="4324849" cy="207592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EB708185-20C0-40F2-8F2D-8EB9E34B3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8" name="Rectangle 57">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60">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BBBE1C-A720-591A-5939-6A3520253C6D}"/>
              </a:ext>
            </a:extLst>
          </p:cNvPr>
          <p:cNvSpPr>
            <a:spLocks noGrp="1"/>
          </p:cNvSpPr>
          <p:nvPr>
            <p:ph type="title"/>
          </p:nvPr>
        </p:nvSpPr>
        <p:spPr>
          <a:xfrm>
            <a:off x="1057025" y="922644"/>
            <a:ext cx="5040285" cy="1169585"/>
          </a:xfrm>
        </p:spPr>
        <p:txBody>
          <a:bodyPr vert="horz" lIns="91440" tIns="45720" rIns="91440" bIns="45720" rtlCol="0" anchor="b">
            <a:normAutofit/>
          </a:bodyPr>
          <a:lstStyle/>
          <a:p>
            <a:r>
              <a:rPr lang="en-US" sz="3700" kern="1200">
                <a:latin typeface="+mj-lt"/>
                <a:ea typeface="+mj-ea"/>
                <a:cs typeface="+mj-cs"/>
              </a:rPr>
              <a:t>Impact of previous PB initiatives</a:t>
            </a:r>
          </a:p>
        </p:txBody>
      </p:sp>
      <p:sp>
        <p:nvSpPr>
          <p:cNvPr id="63" name="Rectangle 6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96C84B-D21F-9953-241A-072351B67D60}"/>
              </a:ext>
            </a:extLst>
          </p:cNvPr>
          <p:cNvSpPr>
            <a:spLocks noGrp="1"/>
          </p:cNvSpPr>
          <p:nvPr>
            <p:ph idx="1"/>
          </p:nvPr>
        </p:nvSpPr>
        <p:spPr>
          <a:xfrm>
            <a:off x="1055715" y="2508105"/>
            <a:ext cx="5040285" cy="3632493"/>
          </a:xfrm>
        </p:spPr>
        <p:txBody>
          <a:bodyPr vert="horz" lIns="91440" tIns="45720" rIns="91440" bIns="45720" rtlCol="0" anchor="ctr">
            <a:normAutofit/>
          </a:bodyPr>
          <a:lstStyle/>
          <a:p>
            <a:pPr marL="0" indent="0">
              <a:buNone/>
            </a:pPr>
            <a:r>
              <a:rPr lang="en-US" sz="2000" kern="1200">
                <a:latin typeface="+mn-lt"/>
                <a:ea typeface="+mn-ea"/>
                <a:cs typeface="+mn-cs"/>
              </a:rPr>
              <a:t>Outdoor Classroom – Doon View</a:t>
            </a:r>
          </a:p>
          <a:p>
            <a:pPr marL="0" indent="0">
              <a:buNone/>
            </a:pPr>
            <a:r>
              <a:rPr lang="en-US" sz="2000">
                <a:cs typeface="Calibri"/>
              </a:rPr>
              <a:t>Inter-disciplinary learning project led by P5/6</a:t>
            </a:r>
          </a:p>
          <a:p>
            <a:pPr marL="0" indent="0">
              <a:buNone/>
            </a:pPr>
            <a:r>
              <a:rPr lang="en-US" sz="2000">
                <a:cs typeface="Calibri"/>
              </a:rPr>
              <a:t>Focus on literacy and numeracy outdoor resources</a:t>
            </a:r>
          </a:p>
          <a:p>
            <a:pPr marL="0" indent="0">
              <a:buNone/>
            </a:pPr>
            <a:r>
              <a:rPr lang="en-US" sz="2000">
                <a:cs typeface="Calibri"/>
              </a:rPr>
              <a:t>Parental Engagement</a:t>
            </a:r>
          </a:p>
        </p:txBody>
      </p:sp>
      <p:pic>
        <p:nvPicPr>
          <p:cNvPr id="6" name="Picture 6" descr="A picture containing building, living, furniture, porch&#10;&#10;Description automatically generated">
            <a:extLst>
              <a:ext uri="{FF2B5EF4-FFF2-40B4-BE49-F238E27FC236}">
                <a16:creationId xmlns:a16="http://schemas.microsoft.com/office/drawing/2014/main" id="{AD282AC9-EB02-384A-A8CA-AE1F0F7074E7}"/>
              </a:ext>
            </a:extLst>
          </p:cNvPr>
          <p:cNvPicPr>
            <a:picLocks noChangeAspect="1"/>
          </p:cNvPicPr>
          <p:nvPr/>
        </p:nvPicPr>
        <p:blipFill rotWithShape="1">
          <a:blip r:embed="rId3"/>
          <a:srcRect l="4439" r="16069" b="-7"/>
          <a:stretch/>
        </p:blipFill>
        <p:spPr>
          <a:xfrm>
            <a:off x="6946666" y="774285"/>
            <a:ext cx="2112264" cy="1999673"/>
          </a:xfrm>
          <a:prstGeom prst="rect">
            <a:avLst/>
          </a:prstGeom>
        </p:spPr>
      </p:pic>
      <p:pic>
        <p:nvPicPr>
          <p:cNvPr id="7" name="Picture 7" descr="A picture containing text, ground, floor&#10;&#10;Description automatically generated">
            <a:extLst>
              <a:ext uri="{FF2B5EF4-FFF2-40B4-BE49-F238E27FC236}">
                <a16:creationId xmlns:a16="http://schemas.microsoft.com/office/drawing/2014/main" id="{2E21A853-9648-ABCF-543C-79F62D91B8A8}"/>
              </a:ext>
            </a:extLst>
          </p:cNvPr>
          <p:cNvPicPr>
            <a:picLocks noChangeAspect="1"/>
          </p:cNvPicPr>
          <p:nvPr/>
        </p:nvPicPr>
        <p:blipFill rotWithShape="1">
          <a:blip r:embed="rId4"/>
          <a:srcRect l="6777" r="14005" b="6"/>
          <a:stretch/>
        </p:blipFill>
        <p:spPr>
          <a:xfrm>
            <a:off x="9223523" y="774285"/>
            <a:ext cx="2112264" cy="1999673"/>
          </a:xfrm>
          <a:prstGeom prst="rect">
            <a:avLst/>
          </a:prstGeom>
        </p:spPr>
      </p:pic>
      <p:pic>
        <p:nvPicPr>
          <p:cNvPr id="5" name="Picture 5">
            <a:extLst>
              <a:ext uri="{FF2B5EF4-FFF2-40B4-BE49-F238E27FC236}">
                <a16:creationId xmlns:a16="http://schemas.microsoft.com/office/drawing/2014/main" id="{000EB025-B068-60FD-00F1-BD655E53643F}"/>
              </a:ext>
            </a:extLst>
          </p:cNvPr>
          <p:cNvPicPr>
            <a:picLocks noChangeAspect="1"/>
          </p:cNvPicPr>
          <p:nvPr/>
        </p:nvPicPr>
        <p:blipFill rotWithShape="1">
          <a:blip r:embed="rId5"/>
          <a:srcRect t="822" r="2" b="1882"/>
          <a:stretch/>
        </p:blipFill>
        <p:spPr>
          <a:xfrm>
            <a:off x="6946667" y="2942704"/>
            <a:ext cx="4389120" cy="3213543"/>
          </a:xfrm>
          <a:prstGeom prst="rect">
            <a:avLst/>
          </a:prstGeom>
        </p:spPr>
      </p:pic>
    </p:spTree>
    <p:extLst>
      <p:ext uri="{BB962C8B-B14F-4D97-AF65-F5344CB8AC3E}">
        <p14:creationId xmlns:p14="http://schemas.microsoft.com/office/powerpoint/2010/main" val="317063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D85B45-C2C4-9A92-BAC9-90D3EB9B683D}"/>
              </a:ext>
            </a:extLst>
          </p:cNvPr>
          <p:cNvSpPr>
            <a:spLocks noGrp="1"/>
          </p:cNvSpPr>
          <p:nvPr>
            <p:ph type="title"/>
          </p:nvPr>
        </p:nvSpPr>
        <p:spPr>
          <a:xfrm>
            <a:off x="1043631" y="809898"/>
            <a:ext cx="10173010" cy="1554480"/>
          </a:xfrm>
        </p:spPr>
        <p:txBody>
          <a:bodyPr anchor="ctr">
            <a:normAutofit/>
          </a:bodyPr>
          <a:lstStyle/>
          <a:p>
            <a:r>
              <a:rPr lang="en-US" sz="4800">
                <a:cs typeface="Calibri Light"/>
              </a:rPr>
              <a:t>Nomination process </a:t>
            </a:r>
            <a:endParaRPr lang="en-US" sz="4800"/>
          </a:p>
        </p:txBody>
      </p:sp>
      <p:cxnSp>
        <p:nvCxnSpPr>
          <p:cNvPr id="36" name="Straight Connector 3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AB98E18-0CD7-15E4-05CA-C6ECA83257E8}"/>
              </a:ext>
            </a:extLst>
          </p:cNvPr>
          <p:cNvGraphicFramePr>
            <a:graphicFrameLocks noGrp="1"/>
          </p:cNvGraphicFramePr>
          <p:nvPr>
            <p:ph idx="1"/>
            <p:extLst>
              <p:ext uri="{D42A27DB-BD31-4B8C-83A1-F6EECF244321}">
                <p14:modId xmlns:p14="http://schemas.microsoft.com/office/powerpoint/2010/main" val="316876712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553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95E1FD92-31B9-4273-BECA-D837FFFC5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4AF04E-B5ED-A9EA-E799-7416C77C8A5B}"/>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a:solidFill>
                  <a:schemeClr val="tx1"/>
                </a:solidFill>
                <a:latin typeface="+mj-lt"/>
                <a:ea typeface="+mj-ea"/>
                <a:cs typeface="+mj-cs"/>
              </a:rPr>
              <a:t>Voting Process – developing the literacy curriculum</a:t>
            </a:r>
          </a:p>
        </p:txBody>
      </p:sp>
      <p:sp>
        <p:nvSpPr>
          <p:cNvPr id="56" name="Rectangle 5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30" descr="Text, letter&#10;&#10;Description automatically generated">
            <a:extLst>
              <a:ext uri="{FF2B5EF4-FFF2-40B4-BE49-F238E27FC236}">
                <a16:creationId xmlns:a16="http://schemas.microsoft.com/office/drawing/2014/main" id="{B40F2951-3E53-BB80-E427-5A234F48C390}"/>
              </a:ext>
            </a:extLst>
          </p:cNvPr>
          <p:cNvPicPr>
            <a:picLocks noChangeAspect="1"/>
          </p:cNvPicPr>
          <p:nvPr/>
        </p:nvPicPr>
        <p:blipFill rotWithShape="1">
          <a:blip r:embed="rId3"/>
          <a:srcRect t="25284" r="-2" b="23453"/>
          <a:stretch/>
        </p:blipFill>
        <p:spPr>
          <a:xfrm>
            <a:off x="561862" y="883463"/>
            <a:ext cx="3719192" cy="2542032"/>
          </a:xfrm>
          <a:prstGeom prst="rect">
            <a:avLst/>
          </a:prstGeom>
        </p:spPr>
      </p:pic>
      <p:pic>
        <p:nvPicPr>
          <p:cNvPr id="41" name="Picture 41" descr="Map&#10;&#10;Description automatically generated">
            <a:extLst>
              <a:ext uri="{FF2B5EF4-FFF2-40B4-BE49-F238E27FC236}">
                <a16:creationId xmlns:a16="http://schemas.microsoft.com/office/drawing/2014/main" id="{956D378B-7652-7A74-2244-3A7E320E0DA6}"/>
              </a:ext>
            </a:extLst>
          </p:cNvPr>
          <p:cNvPicPr>
            <a:picLocks noChangeAspect="1"/>
          </p:cNvPicPr>
          <p:nvPr/>
        </p:nvPicPr>
        <p:blipFill rotWithShape="1">
          <a:blip r:embed="rId4"/>
          <a:srcRect t="24203" r="-3" b="24567"/>
          <a:stretch/>
        </p:blipFill>
        <p:spPr>
          <a:xfrm>
            <a:off x="4416141" y="883463"/>
            <a:ext cx="3721608" cy="2542032"/>
          </a:xfrm>
          <a:prstGeom prst="rect">
            <a:avLst/>
          </a:prstGeom>
        </p:spPr>
      </p:pic>
      <p:pic>
        <p:nvPicPr>
          <p:cNvPr id="40" name="Picture 40" descr="Text, letter&#10;&#10;Description automatically generated">
            <a:extLst>
              <a:ext uri="{FF2B5EF4-FFF2-40B4-BE49-F238E27FC236}">
                <a16:creationId xmlns:a16="http://schemas.microsoft.com/office/drawing/2014/main" id="{7EFDB388-6D53-961A-FEB7-3FABADE4082B}"/>
              </a:ext>
            </a:extLst>
          </p:cNvPr>
          <p:cNvPicPr>
            <a:picLocks noGrp="1" noChangeAspect="1"/>
          </p:cNvPicPr>
          <p:nvPr>
            <p:ph idx="1"/>
          </p:nvPr>
        </p:nvPicPr>
        <p:blipFill rotWithShape="1">
          <a:blip r:embed="rId5"/>
          <a:srcRect t="37216" r="-2" b="11521"/>
          <a:stretch/>
        </p:blipFill>
        <p:spPr>
          <a:xfrm>
            <a:off x="556436" y="3548347"/>
            <a:ext cx="3719192" cy="2542032"/>
          </a:xfrm>
          <a:prstGeom prst="rect">
            <a:avLst/>
          </a:prstGeom>
        </p:spPr>
      </p:pic>
      <p:pic>
        <p:nvPicPr>
          <p:cNvPr id="42" name="Picture 42">
            <a:extLst>
              <a:ext uri="{FF2B5EF4-FFF2-40B4-BE49-F238E27FC236}">
                <a16:creationId xmlns:a16="http://schemas.microsoft.com/office/drawing/2014/main" id="{5697C30B-5F4C-4853-3715-5247299F0F67}"/>
              </a:ext>
            </a:extLst>
          </p:cNvPr>
          <p:cNvPicPr>
            <a:picLocks noChangeAspect="1"/>
          </p:cNvPicPr>
          <p:nvPr/>
        </p:nvPicPr>
        <p:blipFill rotWithShape="1">
          <a:blip r:embed="rId6"/>
          <a:srcRect t="16785" r="-3" b="31985"/>
          <a:stretch/>
        </p:blipFill>
        <p:spPr>
          <a:xfrm>
            <a:off x="4416141" y="3548348"/>
            <a:ext cx="3721608" cy="2542032"/>
          </a:xfrm>
          <a:prstGeom prst="rect">
            <a:avLst/>
          </a:prstGeom>
        </p:spPr>
      </p:pic>
      <p:sp>
        <p:nvSpPr>
          <p:cNvPr id="60" name="Rectangle 59">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79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F457D-1B8E-F705-D94C-F0B87C894173}"/>
              </a:ext>
            </a:extLst>
          </p:cNvPr>
          <p:cNvSpPr>
            <a:spLocks noGrp="1"/>
          </p:cNvSpPr>
          <p:nvPr>
            <p:ph type="title"/>
          </p:nvPr>
        </p:nvSpPr>
        <p:spPr>
          <a:xfrm>
            <a:off x="7239014" y="525982"/>
            <a:ext cx="4282983" cy="1200361"/>
          </a:xfrm>
        </p:spPr>
        <p:txBody>
          <a:bodyPr anchor="b">
            <a:normAutofit/>
          </a:bodyPr>
          <a:lstStyle/>
          <a:p>
            <a:r>
              <a:rPr lang="en-US" sz="3600" dirty="0">
                <a:cs typeface="Calibri Light"/>
              </a:rPr>
              <a:t>Difficulties</a:t>
            </a:r>
          </a:p>
        </p:txBody>
      </p:sp>
      <p:sp>
        <p:nvSpPr>
          <p:cNvPr id="13" name="Rectangle 1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FC3727F7-C6DE-5AF4-C65B-D6910A383640}"/>
              </a:ext>
            </a:extLst>
          </p:cNvPr>
          <p:cNvPicPr>
            <a:picLocks noChangeAspect="1"/>
          </p:cNvPicPr>
          <p:nvPr/>
        </p:nvPicPr>
        <p:blipFill rotWithShape="1">
          <a:blip r:embed="rId3"/>
          <a:srcRect l="12263" r="8559"/>
          <a:stretch/>
        </p:blipFill>
        <p:spPr>
          <a:xfrm>
            <a:off x="576244" y="650494"/>
            <a:ext cx="5628018" cy="5324142"/>
          </a:xfrm>
          <a:prstGeom prst="rect">
            <a:avLst/>
          </a:prstGeom>
        </p:spPr>
      </p:pic>
      <p:sp>
        <p:nvSpPr>
          <p:cNvPr id="17" name="Rectangle 1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82C3A047-15AB-0684-3315-112B8A3341E5}"/>
              </a:ext>
            </a:extLst>
          </p:cNvPr>
          <p:cNvSpPr>
            <a:spLocks noGrp="1"/>
          </p:cNvSpPr>
          <p:nvPr>
            <p:ph idx="1"/>
          </p:nvPr>
        </p:nvSpPr>
        <p:spPr>
          <a:xfrm>
            <a:off x="7239012" y="2031101"/>
            <a:ext cx="4282984" cy="3511943"/>
          </a:xfrm>
        </p:spPr>
        <p:txBody>
          <a:bodyPr anchor="ctr">
            <a:normAutofit/>
          </a:bodyPr>
          <a:lstStyle/>
          <a:p>
            <a:r>
              <a:rPr lang="en-US" sz="1800" dirty="0">
                <a:cs typeface="Calibri"/>
              </a:rPr>
              <a:t>The literacy and numeracy tasks developed from the PB process </a:t>
            </a:r>
            <a:endParaRPr lang="en-US" dirty="0"/>
          </a:p>
          <a:p>
            <a:r>
              <a:rPr lang="en-US" sz="1800" dirty="0">
                <a:cs typeface="Calibri"/>
              </a:rPr>
              <a:t>Wish list of nice things to have v. interventions which can have a direct impact on raising attainment</a:t>
            </a:r>
            <a:endParaRPr lang="en-US" dirty="0">
              <a:cs typeface="Calibri"/>
            </a:endParaRPr>
          </a:p>
        </p:txBody>
      </p:sp>
      <p:sp>
        <p:nvSpPr>
          <p:cNvPr id="19" name="Rectangle 1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92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88F20-A43F-8D47-04E3-59F1C159949C}"/>
              </a:ext>
            </a:extLst>
          </p:cNvPr>
          <p:cNvSpPr>
            <a:spLocks noGrp="1"/>
          </p:cNvSpPr>
          <p:nvPr>
            <p:ph type="title"/>
          </p:nvPr>
        </p:nvSpPr>
        <p:spPr>
          <a:xfrm>
            <a:off x="589560" y="856180"/>
            <a:ext cx="5279408" cy="1128068"/>
          </a:xfrm>
        </p:spPr>
        <p:txBody>
          <a:bodyPr vert="horz" lIns="91440" tIns="45720" rIns="91440" bIns="45720" rtlCol="0" anchor="ctr">
            <a:normAutofit/>
          </a:bodyPr>
          <a:lstStyle/>
          <a:p>
            <a:r>
              <a:rPr lang="en-US" sz="3700"/>
              <a:t>Pupil Nominated Homework Packs</a:t>
            </a:r>
          </a:p>
          <a:p>
            <a:endParaRPr lang="en-US" sz="3700">
              <a:cs typeface="Calibri Light"/>
            </a:endParaRPr>
          </a:p>
        </p:txBody>
      </p:sp>
      <p:grpSp>
        <p:nvGrpSpPr>
          <p:cNvPr id="45" name="Group 4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6" name="Rectangle 4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7">
            <a:extLst>
              <a:ext uri="{FF2B5EF4-FFF2-40B4-BE49-F238E27FC236}">
                <a16:creationId xmlns:a16="http://schemas.microsoft.com/office/drawing/2014/main" id="{D78FCB10-3A44-4BB3-BDE2-5EB05691316A}"/>
              </a:ext>
            </a:extLst>
          </p:cNvPr>
          <p:cNvSpPr>
            <a:spLocks noGrp="1"/>
          </p:cNvSpPr>
          <p:nvPr>
            <p:ph idx="1"/>
          </p:nvPr>
        </p:nvSpPr>
        <p:spPr>
          <a:xfrm>
            <a:off x="590719" y="2330505"/>
            <a:ext cx="5278066" cy="3979585"/>
          </a:xfrm>
        </p:spPr>
        <p:txBody>
          <a:bodyPr anchor="ctr">
            <a:normAutofit/>
          </a:bodyPr>
          <a:lstStyle/>
          <a:p>
            <a:endParaRPr lang="en-US" sz="2000"/>
          </a:p>
        </p:txBody>
      </p:sp>
      <p:sp>
        <p:nvSpPr>
          <p:cNvPr id="51" name="Rectangle 5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ext&#10;&#10;Description automatically generated">
            <a:extLst>
              <a:ext uri="{FF2B5EF4-FFF2-40B4-BE49-F238E27FC236}">
                <a16:creationId xmlns:a16="http://schemas.microsoft.com/office/drawing/2014/main" id="{E06A62A0-30CA-EECB-4009-DEACD79F8371}"/>
              </a:ext>
            </a:extLst>
          </p:cNvPr>
          <p:cNvPicPr>
            <a:picLocks noChangeAspect="1"/>
          </p:cNvPicPr>
          <p:nvPr/>
        </p:nvPicPr>
        <p:blipFill rotWithShape="1">
          <a:blip r:embed="rId3"/>
          <a:srcRect t="8100" r="1" b="1"/>
          <a:stretch/>
        </p:blipFill>
        <p:spPr>
          <a:xfrm>
            <a:off x="7452612" y="581892"/>
            <a:ext cx="3659054" cy="2518756"/>
          </a:xfrm>
          <a:prstGeom prst="rect">
            <a:avLst/>
          </a:prstGeom>
        </p:spPr>
      </p:pic>
      <p:sp>
        <p:nvSpPr>
          <p:cNvPr id="55" name="Rectangle 5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application, website&#10;&#10;Description automatically generated">
            <a:extLst>
              <a:ext uri="{FF2B5EF4-FFF2-40B4-BE49-F238E27FC236}">
                <a16:creationId xmlns:a16="http://schemas.microsoft.com/office/drawing/2014/main" id="{E26A31AC-DE1C-8325-E42F-C1FAE7BB5991}"/>
              </a:ext>
            </a:extLst>
          </p:cNvPr>
          <p:cNvPicPr>
            <a:picLocks noChangeAspect="1"/>
          </p:cNvPicPr>
          <p:nvPr/>
        </p:nvPicPr>
        <p:blipFill rotWithShape="1">
          <a:blip r:embed="rId4"/>
          <a:srcRect t="10935" r="1" b="37322"/>
          <a:stretch/>
        </p:blipFill>
        <p:spPr>
          <a:xfrm>
            <a:off x="7425015" y="3707894"/>
            <a:ext cx="3712384" cy="2518756"/>
          </a:xfrm>
          <a:prstGeom prst="rect">
            <a:avLst/>
          </a:prstGeom>
        </p:spPr>
      </p:pic>
    </p:spTree>
    <p:extLst>
      <p:ext uri="{BB962C8B-B14F-4D97-AF65-F5344CB8AC3E}">
        <p14:creationId xmlns:p14="http://schemas.microsoft.com/office/powerpoint/2010/main" val="189361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015B8E-A52F-4CFF-5FD1-57143E2170FA}"/>
              </a:ext>
            </a:extLst>
          </p:cNvPr>
          <p:cNvSpPr>
            <a:spLocks noGrp="1"/>
          </p:cNvSpPr>
          <p:nvPr>
            <p:ph type="title"/>
          </p:nvPr>
        </p:nvSpPr>
        <p:spPr>
          <a:xfrm>
            <a:off x="645064" y="525982"/>
            <a:ext cx="4282983" cy="1200361"/>
          </a:xfrm>
        </p:spPr>
        <p:txBody>
          <a:bodyPr anchor="b">
            <a:normAutofit/>
          </a:bodyPr>
          <a:lstStyle/>
          <a:p>
            <a:r>
              <a:rPr lang="en-US" sz="3600">
                <a:cs typeface="Calibri Light"/>
              </a:rPr>
              <a:t>Parent Nominated 'Baking Classes for All'</a:t>
            </a:r>
            <a:endParaRPr lang="en-US" sz="3600"/>
          </a:p>
        </p:txBody>
      </p:sp>
      <p:sp>
        <p:nvSpPr>
          <p:cNvPr id="25" name="Rectangle 2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3C9717-66CA-2FCC-6822-1FD59880477F}"/>
              </a:ext>
            </a:extLst>
          </p:cNvPr>
          <p:cNvSpPr>
            <a:spLocks noGrp="1"/>
          </p:cNvSpPr>
          <p:nvPr>
            <p:ph idx="1"/>
          </p:nvPr>
        </p:nvSpPr>
        <p:spPr>
          <a:xfrm>
            <a:off x="645066" y="2031101"/>
            <a:ext cx="4282984" cy="3511943"/>
          </a:xfrm>
        </p:spPr>
        <p:txBody>
          <a:bodyPr vert="horz" lIns="91440" tIns="45720" rIns="91440" bIns="45720" rtlCol="0" anchor="ctr">
            <a:normAutofit/>
          </a:bodyPr>
          <a:lstStyle/>
          <a:p>
            <a:pPr marL="285750" indent="-285750">
              <a:spcBef>
                <a:spcPts val="1000"/>
              </a:spcBef>
              <a:buFont typeface="Arial"/>
              <a:buChar char="•"/>
            </a:pPr>
            <a:r>
              <a:rPr lang="en-US" sz="1800">
                <a:ea typeface="+mn-lt"/>
                <a:cs typeface="+mn-lt"/>
              </a:rPr>
              <a:t>Most popular project with pupils, staff and parents</a:t>
            </a:r>
          </a:p>
          <a:p>
            <a:endParaRPr lang="en-US" sz="1800">
              <a:cs typeface="Calibri"/>
            </a:endParaRPr>
          </a:p>
        </p:txBody>
      </p:sp>
      <p:sp>
        <p:nvSpPr>
          <p:cNvPr id="27" name="Rectangle 2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680CC5A-C51F-7D3D-A940-7013084C7A32}"/>
              </a:ext>
            </a:extLst>
          </p:cNvPr>
          <p:cNvGrpSpPr/>
          <p:nvPr/>
        </p:nvGrpSpPr>
        <p:grpSpPr>
          <a:xfrm>
            <a:off x="6129479" y="650494"/>
            <a:ext cx="5344535" cy="5324142"/>
            <a:chOff x="5761975" y="554192"/>
            <a:chExt cx="5447139" cy="5426354"/>
          </a:xfrm>
        </p:grpSpPr>
        <p:pic>
          <p:nvPicPr>
            <p:cNvPr id="4" name="Picture 4" descr="Graphical user interface&#10;&#10;Description automatically generated">
              <a:extLst>
                <a:ext uri="{FF2B5EF4-FFF2-40B4-BE49-F238E27FC236}">
                  <a16:creationId xmlns:a16="http://schemas.microsoft.com/office/drawing/2014/main" id="{3A4E4946-439B-F43C-6155-8871AADD597B}"/>
                </a:ext>
              </a:extLst>
            </p:cNvPr>
            <p:cNvPicPr>
              <a:picLocks noChangeAspect="1"/>
            </p:cNvPicPr>
            <p:nvPr/>
          </p:nvPicPr>
          <p:blipFill rotWithShape="1">
            <a:blip r:embed="rId3"/>
            <a:srcRect r="-1" b="4220"/>
            <a:stretch/>
          </p:blipFill>
          <p:spPr>
            <a:xfrm>
              <a:off x="5761975" y="554192"/>
              <a:ext cx="5447139" cy="542635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60FFA905-FB42-0C5A-6D73-8B308B231A54}"/>
                </a:ext>
              </a:extLst>
            </p:cNvPr>
            <p:cNvSpPr txBox="1"/>
            <p:nvPr/>
          </p:nvSpPr>
          <p:spPr>
            <a:xfrm>
              <a:off x="7184571" y="2503714"/>
              <a:ext cx="289955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0035" indent="-280035" defTabSz="896112">
                <a:spcAft>
                  <a:spcPts val="600"/>
                </a:spcAft>
                <a:buFont typeface="Arial"/>
                <a:buChar char="•"/>
              </a:pPr>
              <a:r>
                <a:rPr lang="en-US" sz="1960" kern="1200">
                  <a:solidFill>
                    <a:schemeClr val="tx1"/>
                  </a:solidFill>
                  <a:latin typeface="+mn-lt"/>
                  <a:ea typeface="+mn-ea"/>
                  <a:cs typeface="Calibri"/>
                </a:rPr>
                <a:t>Literacy</a:t>
              </a:r>
            </a:p>
            <a:p>
              <a:pPr marL="280035" indent="-280035" defTabSz="896112">
                <a:spcAft>
                  <a:spcPts val="600"/>
                </a:spcAft>
                <a:buFont typeface="Arial"/>
                <a:buChar char="•"/>
              </a:pPr>
              <a:r>
                <a:rPr lang="en-US" sz="1960" kern="1200">
                  <a:solidFill>
                    <a:schemeClr val="tx1"/>
                  </a:solidFill>
                  <a:latin typeface="+mn-lt"/>
                  <a:ea typeface="+mn-ea"/>
                  <a:cs typeface="Calibri"/>
                </a:rPr>
                <a:t>Numeracy</a:t>
              </a:r>
            </a:p>
            <a:p>
              <a:pPr marL="280035" indent="-280035" defTabSz="896112">
                <a:spcAft>
                  <a:spcPts val="600"/>
                </a:spcAft>
                <a:buFont typeface="Arial"/>
                <a:buChar char="•"/>
              </a:pPr>
              <a:r>
                <a:rPr lang="en-US" sz="1960" kern="1200">
                  <a:solidFill>
                    <a:schemeClr val="tx1"/>
                  </a:solidFill>
                  <a:latin typeface="+mn-lt"/>
                  <a:ea typeface="+mn-ea"/>
                  <a:cs typeface="Calibri"/>
                </a:rPr>
                <a:t>Parental Engagement</a:t>
              </a:r>
            </a:p>
            <a:p>
              <a:pPr marL="280035" indent="-280035" defTabSz="896112">
                <a:spcAft>
                  <a:spcPts val="600"/>
                </a:spcAft>
                <a:buFont typeface="Arial"/>
                <a:buChar char="•"/>
              </a:pPr>
              <a:r>
                <a:rPr lang="en-US" sz="1960" kern="1200">
                  <a:solidFill>
                    <a:schemeClr val="tx1"/>
                  </a:solidFill>
                  <a:latin typeface="+mn-lt"/>
                  <a:ea typeface="+mn-ea"/>
                  <a:cs typeface="Calibri"/>
                </a:rPr>
                <a:t>Developing relationships within our Community</a:t>
              </a:r>
            </a:p>
            <a:p>
              <a:pPr marL="280035" indent="-280035" defTabSz="896112">
                <a:spcAft>
                  <a:spcPts val="600"/>
                </a:spcAft>
                <a:buFont typeface="Arial"/>
                <a:buChar char="•"/>
              </a:pPr>
              <a:r>
                <a:rPr lang="en-US" sz="1960" kern="1200">
                  <a:solidFill>
                    <a:schemeClr val="tx1"/>
                  </a:solidFill>
                  <a:latin typeface="+mn-lt"/>
                  <a:ea typeface="+mn-ea"/>
                  <a:cs typeface="Calibri"/>
                </a:rPr>
                <a:t>Skills for life, Learning and Work</a:t>
              </a:r>
            </a:p>
            <a:p>
              <a:pPr marL="280035" indent="-280035" defTabSz="896112">
                <a:spcAft>
                  <a:spcPts val="600"/>
                </a:spcAft>
                <a:buFont typeface="Arial"/>
                <a:buChar char="•"/>
              </a:pPr>
              <a:r>
                <a:rPr lang="en-US" sz="1960" kern="1200">
                  <a:solidFill>
                    <a:schemeClr val="tx1"/>
                  </a:solidFill>
                  <a:latin typeface="+mn-lt"/>
                  <a:ea typeface="+mn-ea"/>
                  <a:cs typeface="Calibri"/>
                </a:rPr>
                <a:t>Intergenerational work</a:t>
              </a:r>
            </a:p>
            <a:p>
              <a:pPr marL="285750" indent="-285750">
                <a:spcAft>
                  <a:spcPts val="600"/>
                </a:spcAft>
                <a:buFont typeface="Arial"/>
                <a:buChar char="•"/>
              </a:pPr>
              <a:endParaRPr lang="en-US" sz="2000">
                <a:cs typeface="Calibri"/>
              </a:endParaRPr>
            </a:p>
          </p:txBody>
        </p:sp>
      </p:grpSp>
    </p:spTree>
    <p:extLst>
      <p:ext uri="{BB962C8B-B14F-4D97-AF65-F5344CB8AC3E}">
        <p14:creationId xmlns:p14="http://schemas.microsoft.com/office/powerpoint/2010/main" val="2404840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4">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46">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48" name="Rectangle 47">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0">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 text&#10;&#10;Description automatically generated">
            <a:extLst>
              <a:ext uri="{FF2B5EF4-FFF2-40B4-BE49-F238E27FC236}">
                <a16:creationId xmlns:a16="http://schemas.microsoft.com/office/drawing/2014/main" id="{0A2B7797-0B13-4732-8EB9-7092D3E501CA}"/>
              </a:ext>
            </a:extLst>
          </p:cNvPr>
          <p:cNvPicPr>
            <a:picLocks noGrp="1" noChangeAspect="1"/>
          </p:cNvPicPr>
          <p:nvPr>
            <p:ph idx="1"/>
          </p:nvPr>
        </p:nvPicPr>
        <p:blipFill rotWithShape="1">
          <a:blip r:embed="rId3"/>
          <a:srcRect t="14031" b="8710"/>
          <a:stretch/>
        </p:blipFill>
        <p:spPr>
          <a:xfrm>
            <a:off x="780473" y="647038"/>
            <a:ext cx="10628376" cy="5440003"/>
          </a:xfrm>
          <a:prstGeom prst="rect">
            <a:avLst/>
          </a:prstGeom>
        </p:spPr>
      </p:pic>
    </p:spTree>
    <p:extLst>
      <p:ext uri="{BB962C8B-B14F-4D97-AF65-F5344CB8AC3E}">
        <p14:creationId xmlns:p14="http://schemas.microsoft.com/office/powerpoint/2010/main" val="101566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B149C-C001-258B-1AA4-45A69E2B9C45}"/>
              </a:ext>
            </a:extLst>
          </p:cNvPr>
          <p:cNvSpPr>
            <a:spLocks noGrp="1"/>
          </p:cNvSpPr>
          <p:nvPr>
            <p:ph type="title"/>
          </p:nvPr>
        </p:nvSpPr>
        <p:spPr>
          <a:xfrm>
            <a:off x="589560" y="856180"/>
            <a:ext cx="5279408" cy="1128068"/>
          </a:xfrm>
        </p:spPr>
        <p:txBody>
          <a:bodyPr vert="horz" lIns="91440" tIns="45720" rIns="91440" bIns="45720" rtlCol="0" anchor="ctr">
            <a:normAutofit/>
          </a:bodyPr>
          <a:lstStyle/>
          <a:p>
            <a:r>
              <a:rPr lang="en-US" sz="3700"/>
              <a:t>Dalmellington PS and ECC – Why PB Funding?</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B32882-49A1-712E-BAE2-F3FDED3A361E}"/>
              </a:ext>
            </a:extLst>
          </p:cNvPr>
          <p:cNvSpPr txBox="1"/>
          <p:nvPr/>
        </p:nvSpPr>
        <p:spPr>
          <a:xfrm>
            <a:off x="590719" y="2330505"/>
            <a:ext cx="5278066"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a:t>In the words of </a:t>
            </a:r>
            <a:r>
              <a:rPr lang="en-US" sz="2000" dirty="0" err="1"/>
              <a:t>Dalmellington</a:t>
            </a:r>
            <a:r>
              <a:rPr lang="en-US" sz="2000" dirty="0"/>
              <a:t> PS and ECC Pupil Council.....</a:t>
            </a:r>
          </a:p>
          <a:p>
            <a:pPr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dirty="0"/>
              <a:t>The whole school can spend it – Kayla</a:t>
            </a:r>
            <a:endParaRPr lang="en-US" sz="2000" dirty="0">
              <a:cs typeface="Calibri"/>
            </a:endParaRPr>
          </a:p>
          <a:p>
            <a:pPr marL="285750" indent="-228600">
              <a:lnSpc>
                <a:spcPct val="90000"/>
              </a:lnSpc>
              <a:spcAft>
                <a:spcPts val="600"/>
              </a:spcAft>
              <a:buFont typeface="Arial" panose="020B0604020202020204" pitchFamily="34" charset="0"/>
              <a:buChar char="•"/>
            </a:pPr>
            <a:r>
              <a:rPr lang="en-US" sz="2000" dirty="0"/>
              <a:t>We get to have more experiences – Callen</a:t>
            </a:r>
            <a:endParaRPr lang="en-US" sz="2000" dirty="0">
              <a:cs typeface="Calibri"/>
            </a:endParaRPr>
          </a:p>
          <a:p>
            <a:pPr marL="285750" indent="-228600">
              <a:lnSpc>
                <a:spcPct val="90000"/>
              </a:lnSpc>
              <a:spcAft>
                <a:spcPts val="600"/>
              </a:spcAft>
              <a:buFont typeface="Arial" panose="020B0604020202020204" pitchFamily="34" charset="0"/>
              <a:buChar char="•"/>
            </a:pPr>
            <a:r>
              <a:rPr lang="en-US" sz="2000" dirty="0"/>
              <a:t>Pupils gets to vote on what they want – Emily</a:t>
            </a:r>
            <a:endParaRPr lang="en-US" sz="2000" dirty="0">
              <a:cs typeface="Calibri"/>
            </a:endParaRPr>
          </a:p>
          <a:p>
            <a:pPr marL="285750" indent="-228600">
              <a:lnSpc>
                <a:spcPct val="90000"/>
              </a:lnSpc>
              <a:spcAft>
                <a:spcPts val="600"/>
              </a:spcAft>
              <a:buFont typeface="Arial" panose="020B0604020202020204" pitchFamily="34" charset="0"/>
              <a:buChar char="•"/>
            </a:pPr>
            <a:r>
              <a:rPr lang="en-US" sz="2000" dirty="0"/>
              <a:t>It gives people the same resources to use</a:t>
            </a:r>
            <a:endParaRPr lang="en-US" sz="2000" dirty="0">
              <a:cs typeface="Calibri"/>
            </a:endParaRP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application&#10;&#10;Description automatically generated">
            <a:extLst>
              <a:ext uri="{FF2B5EF4-FFF2-40B4-BE49-F238E27FC236}">
                <a16:creationId xmlns:a16="http://schemas.microsoft.com/office/drawing/2014/main" id="{9D979C5C-D50F-1180-A379-3B4C2BA8B526}"/>
              </a:ext>
            </a:extLst>
          </p:cNvPr>
          <p:cNvPicPr>
            <a:picLocks noGrp="1" noChangeAspect="1"/>
          </p:cNvPicPr>
          <p:nvPr>
            <p:ph idx="1"/>
          </p:nvPr>
        </p:nvPicPr>
        <p:blipFill>
          <a:blip r:embed="rId3"/>
          <a:stretch>
            <a:fillRect/>
          </a:stretch>
        </p:blipFill>
        <p:spPr>
          <a:xfrm>
            <a:off x="7083423" y="1313578"/>
            <a:ext cx="4397433" cy="1055383"/>
          </a:xfrm>
          <a:prstGeom prst="rect">
            <a:avLst/>
          </a:prstGeom>
        </p:spPr>
      </p:pic>
      <p:sp>
        <p:nvSpPr>
          <p:cNvPr id="23" name="Rectangle 2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FED5CE6B-5E1C-51B2-05C0-A2F998DC965C}"/>
              </a:ext>
            </a:extLst>
          </p:cNvPr>
          <p:cNvPicPr>
            <a:picLocks noChangeAspect="1"/>
          </p:cNvPicPr>
          <p:nvPr/>
        </p:nvPicPr>
        <p:blipFill>
          <a:blip r:embed="rId4"/>
          <a:stretch>
            <a:fillRect/>
          </a:stretch>
        </p:blipFill>
        <p:spPr>
          <a:xfrm>
            <a:off x="7884010" y="3707894"/>
            <a:ext cx="2794394" cy="2518756"/>
          </a:xfrm>
          <a:prstGeom prst="rect">
            <a:avLst/>
          </a:prstGeom>
        </p:spPr>
      </p:pic>
    </p:spTree>
    <p:extLst>
      <p:ext uri="{BB962C8B-B14F-4D97-AF65-F5344CB8AC3E}">
        <p14:creationId xmlns:p14="http://schemas.microsoft.com/office/powerpoint/2010/main" val="19050891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74F5E92D63B648B6A25AB4CB0DE4C6" ma:contentTypeVersion="4" ma:contentTypeDescription="Create a new document." ma:contentTypeScope="" ma:versionID="c82ace7a92485e50e77fbd1fd47644d3">
  <xsd:schema xmlns:xsd="http://www.w3.org/2001/XMLSchema" xmlns:xs="http://www.w3.org/2001/XMLSchema" xmlns:p="http://schemas.microsoft.com/office/2006/metadata/properties" xmlns:ns2="13e4d266-b8ff-44e3-9b7e-92d04c22559e" targetNamespace="http://schemas.microsoft.com/office/2006/metadata/properties" ma:root="true" ma:fieldsID="0432751ad4bfd08bf4c6bf47872a03b1" ns2:_="">
    <xsd:import namespace="13e4d266-b8ff-44e3-9b7e-92d04c2255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e4d266-b8ff-44e3-9b7e-92d04c2255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4AB92-474D-4604-AB7D-464A4F27165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55885A2-68F0-4A75-A29F-03F2414FC7DE}">
  <ds:schemaRefs>
    <ds:schemaRef ds:uri="http://schemas.microsoft.com/sharepoint/v3/contenttype/forms"/>
  </ds:schemaRefs>
</ds:datastoreItem>
</file>

<file path=customXml/itemProps3.xml><?xml version="1.0" encoding="utf-8"?>
<ds:datastoreItem xmlns:ds="http://schemas.openxmlformats.org/officeDocument/2006/customXml" ds:itemID="{E5561ED1-F3DD-4504-AD34-87AB770FB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e4d266-b8ff-44e3-9b7e-92d04c2255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Dalmellington PS and ECC</vt:lpstr>
      <vt:lpstr>Impact of previous PB initiatives</vt:lpstr>
      <vt:lpstr>Nomination process </vt:lpstr>
      <vt:lpstr>Voting Process – developing the literacy curriculum</vt:lpstr>
      <vt:lpstr>Difficulties</vt:lpstr>
      <vt:lpstr>Pupil Nominated Homework Packs </vt:lpstr>
      <vt:lpstr>Parent Nominated 'Baking Classes for All'</vt:lpstr>
      <vt:lpstr>PowerPoint Presentation</vt:lpstr>
      <vt:lpstr>Dalmellington PS and ECC – Why PB Funding?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406</cp:revision>
  <dcterms:created xsi:type="dcterms:W3CDTF">2023-04-06T15:46:15Z</dcterms:created>
  <dcterms:modified xsi:type="dcterms:W3CDTF">2023-04-18T10:46:19Z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0x0101005F74F5E92D63B648B6A25AB4CB0DE4C6</vt:lpwstr>
  </property>
</Properties>
</file>