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4"/>
  </p:notesMasterIdLst>
  <p:sldIdLst>
    <p:sldId id="271" r:id="rId2"/>
    <p:sldId id="299" r:id="rId3"/>
    <p:sldId id="301" r:id="rId4"/>
    <p:sldId id="296" r:id="rId5"/>
    <p:sldId id="298" r:id="rId6"/>
    <p:sldId id="302" r:id="rId7"/>
    <p:sldId id="303" r:id="rId8"/>
    <p:sldId id="305" r:id="rId9"/>
    <p:sldId id="304" r:id="rId10"/>
    <p:sldId id="306" r:id="rId11"/>
    <p:sldId id="308" r:id="rId12"/>
    <p:sldId id="307" r:id="rId13"/>
    <p:sldId id="309" r:id="rId14"/>
    <p:sldId id="317" r:id="rId15"/>
    <p:sldId id="300" r:id="rId16"/>
    <p:sldId id="315" r:id="rId17"/>
    <p:sldId id="314" r:id="rId18"/>
    <p:sldId id="311" r:id="rId19"/>
    <p:sldId id="312" r:id="rId20"/>
    <p:sldId id="313" r:id="rId21"/>
    <p:sldId id="316" r:id="rId22"/>
    <p:sldId id="318" r:id="rId2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2" autoAdjust="0"/>
    <p:restoredTop sz="79694" autoAdjust="0"/>
  </p:normalViewPr>
  <p:slideViewPr>
    <p:cSldViewPr>
      <p:cViewPr varScale="1">
        <p:scale>
          <a:sx n="55" d="100"/>
          <a:sy n="55" d="100"/>
        </p:scale>
        <p:origin x="154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[20180924 Week 6 Attendance.xlsx]Overview!PivotTable10</c:name>
    <c:fmtId val="-1"/>
  </c:pivotSource>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SIMD Profile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3"/>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2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5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s>
    <c:view3D>
      <c:rotX val="30"/>
      <c:rotY val="3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252440725244096E-3"/>
          <c:y val="0.34910502799207743"/>
          <c:w val="0.7634239888423987"/>
          <c:h val="0.62654907210375765"/>
        </c:manualLayout>
      </c:layout>
      <c:pie3DChart>
        <c:varyColors val="1"/>
        <c:ser>
          <c:idx val="0"/>
          <c:order val="0"/>
          <c:tx>
            <c:strRef>
              <c:f>Overview!$B$40</c:f>
              <c:strCache>
                <c:ptCount val="1"/>
                <c:pt idx="0">
                  <c:v>Total</c:v>
                </c:pt>
              </c:strCache>
            </c:strRef>
          </c:tx>
          <c:explosion val="92"/>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BA7-4658-A905-87DF2E7E134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BA7-4658-A905-87DF2E7E134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BA7-4658-A905-87DF2E7E134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BA7-4658-A905-87DF2E7E134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BA7-4658-A905-87DF2E7E134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DBA7-4658-A905-87DF2E7E134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DBA7-4658-A905-87DF2E7E134F}"/>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DBA7-4658-A905-87DF2E7E134F}"/>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DBA7-4658-A905-87DF2E7E134F}"/>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DBA7-4658-A905-87DF2E7E134F}"/>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DBA7-4658-A905-87DF2E7E134F}"/>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DBA7-4658-A905-87DF2E7E134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BA7-4658-A905-87DF2E7E134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BA7-4658-A905-87DF2E7E134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DBA7-4658-A905-87DF2E7E134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DBA7-4658-A905-87DF2E7E134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DBA7-4658-A905-87DF2E7E134F}"/>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DBA7-4658-A905-87DF2E7E134F}"/>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DBA7-4658-A905-87DF2E7E134F}"/>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DBA7-4658-A905-87DF2E7E134F}"/>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DBA7-4658-A905-87DF2E7E134F}"/>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3-DBA7-4658-A905-87DF2E7E134F}"/>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5-DBA7-4658-A905-87DF2E7E134F}"/>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7-DBA7-4658-A905-87DF2E7E134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Overview!$A$41:$A$53</c:f>
              <c:strCache>
                <c:ptCount val="12"/>
                <c:pt idx="0">
                  <c:v>1</c:v>
                </c:pt>
                <c:pt idx="1">
                  <c:v>2</c:v>
                </c:pt>
                <c:pt idx="2">
                  <c:v>3</c:v>
                </c:pt>
                <c:pt idx="3">
                  <c:v>4</c:v>
                </c:pt>
                <c:pt idx="4">
                  <c:v>5</c:v>
                </c:pt>
                <c:pt idx="5">
                  <c:v>6</c:v>
                </c:pt>
                <c:pt idx="6">
                  <c:v>7</c:v>
                </c:pt>
                <c:pt idx="7">
                  <c:v>8</c:v>
                </c:pt>
                <c:pt idx="8">
                  <c:v>9</c:v>
                </c:pt>
                <c:pt idx="9">
                  <c:v>10</c:v>
                </c:pt>
                <c:pt idx="10">
                  <c:v>not found</c:v>
                </c:pt>
                <c:pt idx="11">
                  <c:v>(blank)</c:v>
                </c:pt>
              </c:strCache>
            </c:strRef>
          </c:cat>
          <c:val>
            <c:numRef>
              <c:f>Overview!$B$41:$B$53</c:f>
              <c:numCache>
                <c:formatCode>General</c:formatCode>
                <c:ptCount val="12"/>
                <c:pt idx="0">
                  <c:v>115</c:v>
                </c:pt>
                <c:pt idx="1">
                  <c:v>170</c:v>
                </c:pt>
                <c:pt idx="2">
                  <c:v>72</c:v>
                </c:pt>
                <c:pt idx="3">
                  <c:v>67</c:v>
                </c:pt>
                <c:pt idx="4">
                  <c:v>74</c:v>
                </c:pt>
                <c:pt idx="5">
                  <c:v>24</c:v>
                </c:pt>
                <c:pt idx="6">
                  <c:v>37</c:v>
                </c:pt>
                <c:pt idx="7">
                  <c:v>51</c:v>
                </c:pt>
                <c:pt idx="8">
                  <c:v>68</c:v>
                </c:pt>
                <c:pt idx="9">
                  <c:v>20</c:v>
                </c:pt>
                <c:pt idx="10">
                  <c:v>4</c:v>
                </c:pt>
              </c:numCache>
            </c:numRef>
          </c:val>
          <c:extLst>
            <c:ext xmlns:c16="http://schemas.microsoft.com/office/drawing/2014/chart" uri="{C3380CC4-5D6E-409C-BE32-E72D297353CC}">
              <c16:uniqueId val="{00000018-DBA7-4658-A905-87DF2E7E134F}"/>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D37E7DE-7F69-475B-9979-75D56F3A8670}" type="datetimeFigureOut">
              <a:rPr lang="en-GB" smtClean="0"/>
              <a:t>18/04/2023</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7FD70E94-CD90-4CDC-956F-DB1AF041B547}" type="slidenum">
              <a:rPr lang="en-GB" smtClean="0"/>
              <a:t>‹#›</a:t>
            </a:fld>
            <a:endParaRPr lang="en-GB"/>
          </a:p>
        </p:txBody>
      </p:sp>
    </p:spTree>
    <p:extLst>
      <p:ext uri="{BB962C8B-B14F-4D97-AF65-F5344CB8AC3E}">
        <p14:creationId xmlns:p14="http://schemas.microsoft.com/office/powerpoint/2010/main" val="1948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405146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10</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291510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11</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p>
        </p:txBody>
      </p:sp>
    </p:spTree>
    <p:extLst>
      <p:ext uri="{BB962C8B-B14F-4D97-AF65-F5344CB8AC3E}">
        <p14:creationId xmlns:p14="http://schemas.microsoft.com/office/powerpoint/2010/main" val="222062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12</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p>
        </p:txBody>
      </p:sp>
    </p:spTree>
    <p:extLst>
      <p:ext uri="{BB962C8B-B14F-4D97-AF65-F5344CB8AC3E}">
        <p14:creationId xmlns:p14="http://schemas.microsoft.com/office/powerpoint/2010/main" val="215008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13</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p>
        </p:txBody>
      </p:sp>
    </p:spTree>
    <p:extLst>
      <p:ext uri="{BB962C8B-B14F-4D97-AF65-F5344CB8AC3E}">
        <p14:creationId xmlns:p14="http://schemas.microsoft.com/office/powerpoint/2010/main" val="1209301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14</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p>
        </p:txBody>
      </p:sp>
    </p:spTree>
    <p:extLst>
      <p:ext uri="{BB962C8B-B14F-4D97-AF65-F5344CB8AC3E}">
        <p14:creationId xmlns:p14="http://schemas.microsoft.com/office/powerpoint/2010/main" val="15612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15</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169464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16</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33894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17</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110543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18</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1559318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19</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306392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2</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227825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20</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2995013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21</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p>
        </p:txBody>
      </p:sp>
    </p:spTree>
    <p:extLst>
      <p:ext uri="{BB962C8B-B14F-4D97-AF65-F5344CB8AC3E}">
        <p14:creationId xmlns:p14="http://schemas.microsoft.com/office/powerpoint/2010/main" val="14587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22</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243891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3</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286973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4</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89548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5</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53980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6</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287160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7</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329881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8</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p>
        </p:txBody>
      </p:sp>
    </p:spTree>
    <p:extLst>
      <p:ext uri="{BB962C8B-B14F-4D97-AF65-F5344CB8AC3E}">
        <p14:creationId xmlns:p14="http://schemas.microsoft.com/office/powerpoint/2010/main" val="301990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200">
                <a:solidFill>
                  <a:srgbClr val="000000"/>
                </a:solidFill>
                <a:latin typeface="Gill Sans" charset="0"/>
                <a:sym typeface="Gill Sans" charset="0"/>
              </a:defRPr>
            </a:lvl1pPr>
            <a:lvl2pPr marL="742950" indent="-285750">
              <a:defRPr sz="4200">
                <a:solidFill>
                  <a:srgbClr val="000000"/>
                </a:solidFill>
                <a:latin typeface="Gill Sans" charset="0"/>
                <a:sym typeface="Gill Sans" charset="0"/>
              </a:defRPr>
            </a:lvl2pPr>
            <a:lvl3pPr marL="1143000" indent="-228600">
              <a:defRPr sz="4200">
                <a:solidFill>
                  <a:srgbClr val="000000"/>
                </a:solidFill>
                <a:latin typeface="Gill Sans" charset="0"/>
                <a:sym typeface="Gill Sans" charset="0"/>
              </a:defRPr>
            </a:lvl3pPr>
            <a:lvl4pPr marL="1600200" indent="-228600">
              <a:defRPr sz="4200">
                <a:solidFill>
                  <a:srgbClr val="000000"/>
                </a:solidFill>
                <a:latin typeface="Gill Sans" charset="0"/>
                <a:sym typeface="Gill Sans" charset="0"/>
              </a:defRPr>
            </a:lvl4pPr>
            <a:lvl5pPr marL="2057400" indent="-228600">
              <a:defRPr sz="4200">
                <a:solidFill>
                  <a:srgbClr val="000000"/>
                </a:solidFill>
                <a:latin typeface="Gill Sans" charset="0"/>
                <a:sym typeface="Gill Sans" charset="0"/>
              </a:defRPr>
            </a:lvl5pPr>
            <a:lvl6pPr marL="2514600" indent="-228600" eaLnBrk="0" fontAlgn="base" hangingPunct="0">
              <a:spcBef>
                <a:spcPct val="0"/>
              </a:spcBef>
              <a:spcAft>
                <a:spcPct val="0"/>
              </a:spcAft>
              <a:defRPr sz="4200">
                <a:solidFill>
                  <a:srgbClr val="000000"/>
                </a:solidFill>
                <a:latin typeface="Gill Sans" charset="0"/>
                <a:sym typeface="Gill Sans" charset="0"/>
              </a:defRPr>
            </a:lvl6pPr>
            <a:lvl7pPr marL="2971800" indent="-228600" eaLnBrk="0" fontAlgn="base" hangingPunct="0">
              <a:spcBef>
                <a:spcPct val="0"/>
              </a:spcBef>
              <a:spcAft>
                <a:spcPct val="0"/>
              </a:spcAft>
              <a:defRPr sz="4200">
                <a:solidFill>
                  <a:srgbClr val="000000"/>
                </a:solidFill>
                <a:latin typeface="Gill Sans" charset="0"/>
                <a:sym typeface="Gill Sans" charset="0"/>
              </a:defRPr>
            </a:lvl7pPr>
            <a:lvl8pPr marL="3429000" indent="-228600" eaLnBrk="0" fontAlgn="base" hangingPunct="0">
              <a:spcBef>
                <a:spcPct val="0"/>
              </a:spcBef>
              <a:spcAft>
                <a:spcPct val="0"/>
              </a:spcAft>
              <a:defRPr sz="4200">
                <a:solidFill>
                  <a:srgbClr val="000000"/>
                </a:solidFill>
                <a:latin typeface="Gill Sans" charset="0"/>
                <a:sym typeface="Gill Sans" charset="0"/>
              </a:defRPr>
            </a:lvl8pPr>
            <a:lvl9pPr marL="3886200" indent="-228600" eaLnBrk="0" fontAlgn="base" hangingPunct="0">
              <a:spcBef>
                <a:spcPct val="0"/>
              </a:spcBef>
              <a:spcAft>
                <a:spcPct val="0"/>
              </a:spcAft>
              <a:defRPr sz="4200">
                <a:solidFill>
                  <a:srgbClr val="000000"/>
                </a:solidFill>
                <a:latin typeface="Gill Sans" charset="0"/>
                <a:sym typeface="Gill Sans" charset="0"/>
              </a:defRPr>
            </a:lvl9pPr>
          </a:lstStyle>
          <a:p>
            <a:fld id="{78F61072-0EB9-4D48-8589-8442CA6F152B}" type="slidenum">
              <a:rPr lang="en-GB" altLang="en-US" sz="1200">
                <a:solidFill>
                  <a:schemeClr val="tx1"/>
                </a:solidFill>
              </a:rPr>
              <a:pPr/>
              <a:t>9</a:t>
            </a:fld>
            <a:endParaRPr lang="en-GB"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p:txBody>
      </p:sp>
    </p:spTree>
    <p:extLst>
      <p:ext uri="{BB962C8B-B14F-4D97-AF65-F5344CB8AC3E}">
        <p14:creationId xmlns:p14="http://schemas.microsoft.com/office/powerpoint/2010/main" val="292843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90E992-A687-4DD9-909E-75A7D7B7B13A}"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5102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0E992-A687-4DD9-909E-75A7D7B7B13A}"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253332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0E992-A687-4DD9-909E-75A7D7B7B13A}"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189034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0E992-A687-4DD9-909E-75A7D7B7B13A}"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107505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0E992-A687-4DD9-909E-75A7D7B7B13A}" type="datetimeFigureOut">
              <a:rPr lang="en-GB" smtClean="0"/>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334366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90E992-A687-4DD9-909E-75A7D7B7B13A}"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420342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90E992-A687-4DD9-909E-75A7D7B7B13A}" type="datetimeFigureOut">
              <a:rPr lang="en-GB" smtClean="0"/>
              <a:t>18/04/2023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332970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90E992-A687-4DD9-909E-75A7D7B7B13A}" type="datetimeFigureOut">
              <a:rPr lang="en-GB" smtClean="0"/>
              <a:t>18/04/2023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126711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0E992-A687-4DD9-909E-75A7D7B7B13A}" type="datetimeFigureOut">
              <a:rPr lang="en-GB" smtClean="0"/>
              <a:t>18/04/2023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283200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0E992-A687-4DD9-909E-75A7D7B7B13A}"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12930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0E992-A687-4DD9-909E-75A7D7B7B13A}" type="datetimeFigureOut">
              <a:rPr lang="en-GB" smtClean="0"/>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FD0AA-6F33-4766-9CFC-779224A898FE}" type="slidenum">
              <a:rPr lang="en-GB" smtClean="0"/>
              <a:t>‹#›</a:t>
            </a:fld>
            <a:endParaRPr lang="en-GB"/>
          </a:p>
        </p:txBody>
      </p:sp>
    </p:spTree>
    <p:extLst>
      <p:ext uri="{BB962C8B-B14F-4D97-AF65-F5344CB8AC3E}">
        <p14:creationId xmlns:p14="http://schemas.microsoft.com/office/powerpoint/2010/main" val="211126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90E992-A687-4DD9-909E-75A7D7B7B13A}" type="datetimeFigureOut">
              <a:rPr lang="en-GB" smtClean="0"/>
              <a:t>18/04/2023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9FD0AA-6F33-4766-9CFC-779224A898FE}" type="slidenum">
              <a:rPr lang="en-GB" smtClean="0"/>
              <a:t>‹#›</a:t>
            </a:fld>
            <a:endParaRPr lang="en-GB"/>
          </a:p>
        </p:txBody>
      </p:sp>
    </p:spTree>
    <p:extLst>
      <p:ext uri="{BB962C8B-B14F-4D97-AF65-F5344CB8AC3E}">
        <p14:creationId xmlns:p14="http://schemas.microsoft.com/office/powerpoint/2010/main" val="188838172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717849" y="2043363"/>
            <a:ext cx="5303365" cy="2154436"/>
          </a:xfrm>
          <a:prstGeom prst="rect">
            <a:avLst/>
          </a:prstGeom>
          <a:noFill/>
        </p:spPr>
        <p:txBody>
          <a:bodyPr wrap="square" rtlCol="0">
            <a:spAutoFit/>
          </a:bodyPr>
          <a:lstStyle/>
          <a:p>
            <a:pPr algn="ctr"/>
            <a:r>
              <a:rPr lang="en-GB" sz="4800" dirty="0" smtClean="0"/>
              <a:t>St Joseph’s Academy</a:t>
            </a:r>
          </a:p>
          <a:p>
            <a:pPr algn="ctr"/>
            <a:endParaRPr lang="en-GB" dirty="0" smtClean="0"/>
          </a:p>
          <a:p>
            <a:pPr algn="ctr"/>
            <a:r>
              <a:rPr lang="en-GB" sz="3200" dirty="0" smtClean="0"/>
              <a:t>PEF Presentation</a:t>
            </a:r>
          </a:p>
          <a:p>
            <a:pPr algn="ctr"/>
            <a:endParaRPr lang="en-GB" dirty="0" smtClean="0"/>
          </a:p>
          <a:p>
            <a:pPr algn="ctr"/>
            <a:r>
              <a:rPr lang="en-GB" dirty="0" smtClean="0"/>
              <a:t>21/4/23 </a:t>
            </a:r>
          </a:p>
        </p:txBody>
      </p:sp>
    </p:spTree>
    <p:extLst>
      <p:ext uri="{BB962C8B-B14F-4D97-AF65-F5344CB8AC3E}">
        <p14:creationId xmlns:p14="http://schemas.microsoft.com/office/powerpoint/2010/main" val="334703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5" name="Subtitle 4"/>
          <p:cNvSpPr>
            <a:spLocks noGrp="1"/>
          </p:cNvSpPr>
          <p:nvPr>
            <p:ph type="subTitle" idx="1"/>
          </p:nvPr>
        </p:nvSpPr>
        <p:spPr/>
        <p:txBody>
          <a:bodyPr>
            <a:normAutofit/>
          </a:bodyPr>
          <a:lstStyle/>
          <a:p>
            <a:endParaRPr lang="en-GB" sz="3200" b="1" i="1" dirty="0" smtClean="0">
              <a:solidFill>
                <a:srgbClr val="7030A0"/>
              </a:solidFill>
              <a:latin typeface="Baskerville Old Face" panose="02020602080505020303" pitchFamily="18" charset="0"/>
            </a:endParaRPr>
          </a:p>
          <a:p>
            <a:endParaRPr lang="en-GB" sz="1400" b="1" i="1" dirty="0" smtClean="0">
              <a:latin typeface="Baskerville Old Face" panose="02020602080505020303" pitchFamily="18" charset="0"/>
            </a:endParaRPr>
          </a:p>
        </p:txBody>
      </p:sp>
      <p:sp>
        <p:nvSpPr>
          <p:cNvPr id="6" name="Title 5"/>
          <p:cNvSpPr>
            <a:spLocks noGrp="1"/>
          </p:cNvSpPr>
          <p:nvPr>
            <p:ph type="ctrTitle"/>
          </p:nvPr>
        </p:nvSpPr>
        <p:spPr>
          <a:xfrm>
            <a:off x="1143000" y="1122363"/>
            <a:ext cx="6858000" cy="706437"/>
          </a:xfrm>
        </p:spPr>
        <p:txBody>
          <a:bodyPr>
            <a:noAutofit/>
          </a:bodyPr>
          <a:lstStyle/>
          <a:p>
            <a:r>
              <a:rPr lang="en-GB" sz="3200" b="1" u="sng" dirty="0" smtClean="0">
                <a:latin typeface="+mn-lt"/>
              </a:rPr>
              <a:t>Data</a:t>
            </a:r>
            <a:endParaRPr lang="en-GB" sz="3200" b="1" u="sng" dirty="0">
              <a:latin typeface="+mn-lt"/>
            </a:endParaRPr>
          </a:p>
        </p:txBody>
      </p:sp>
      <p:sp>
        <p:nvSpPr>
          <p:cNvPr id="18" name="Content Placeholder 4"/>
          <p:cNvSpPr txBox="1">
            <a:spLocks/>
          </p:cNvSpPr>
          <p:nvPr/>
        </p:nvSpPr>
        <p:spPr>
          <a:xfrm>
            <a:off x="657601" y="3034565"/>
            <a:ext cx="7886700" cy="260423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GB" sz="1400"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73" y="1834836"/>
            <a:ext cx="4372227" cy="3295469"/>
          </a:xfrm>
          <a:prstGeom prst="rect">
            <a:avLst/>
          </a:prstGeom>
        </p:spPr>
      </p:pic>
      <p:sp>
        <p:nvSpPr>
          <p:cNvPr id="10" name="TextBox 9"/>
          <p:cNvSpPr txBox="1"/>
          <p:nvPr/>
        </p:nvSpPr>
        <p:spPr>
          <a:xfrm>
            <a:off x="1103745" y="5135832"/>
            <a:ext cx="2466599" cy="646331"/>
          </a:xfrm>
          <a:prstGeom prst="rect">
            <a:avLst/>
          </a:prstGeom>
          <a:noFill/>
        </p:spPr>
        <p:txBody>
          <a:bodyPr wrap="square" rtlCol="0">
            <a:spAutoFit/>
          </a:bodyPr>
          <a:lstStyle/>
          <a:p>
            <a:pPr algn="ctr"/>
            <a:r>
              <a:rPr lang="en-GB" b="1" dirty="0" smtClean="0"/>
              <a:t>All</a:t>
            </a:r>
          </a:p>
          <a:p>
            <a:r>
              <a:rPr lang="en-GB" dirty="0" smtClean="0"/>
              <a:t>2019 – </a:t>
            </a:r>
            <a:r>
              <a:rPr lang="en-GB" dirty="0" smtClean="0">
                <a:solidFill>
                  <a:srgbClr val="FF0000"/>
                </a:solidFill>
              </a:rPr>
              <a:t>SJA 81 </a:t>
            </a:r>
            <a:r>
              <a:rPr lang="en-GB" dirty="0" smtClean="0"/>
              <a:t>v VC 104</a:t>
            </a:r>
            <a:endParaRPr lang="en-GB" dirty="0"/>
          </a:p>
        </p:txBody>
      </p:sp>
      <p:sp>
        <p:nvSpPr>
          <p:cNvPr id="21" name="TextBox 20"/>
          <p:cNvSpPr txBox="1"/>
          <p:nvPr/>
        </p:nvSpPr>
        <p:spPr>
          <a:xfrm>
            <a:off x="5378911" y="5125135"/>
            <a:ext cx="2466599" cy="646331"/>
          </a:xfrm>
          <a:prstGeom prst="rect">
            <a:avLst/>
          </a:prstGeom>
          <a:noFill/>
        </p:spPr>
        <p:txBody>
          <a:bodyPr wrap="square" rtlCol="0">
            <a:spAutoFit/>
          </a:bodyPr>
          <a:lstStyle/>
          <a:p>
            <a:pPr algn="ctr"/>
            <a:r>
              <a:rPr lang="en-GB" b="1" dirty="0" smtClean="0"/>
              <a:t>Quintile 1 </a:t>
            </a:r>
          </a:p>
          <a:p>
            <a:r>
              <a:rPr lang="en-GB" dirty="0" smtClean="0"/>
              <a:t>2019 – </a:t>
            </a:r>
            <a:r>
              <a:rPr lang="en-GB" dirty="0" smtClean="0">
                <a:solidFill>
                  <a:srgbClr val="FF0000"/>
                </a:solidFill>
              </a:rPr>
              <a:t>SJA 34 </a:t>
            </a:r>
            <a:r>
              <a:rPr lang="en-GB" dirty="0" smtClean="0"/>
              <a:t>v VC 74</a:t>
            </a:r>
            <a:endParaRPr lang="en-GB"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116" y="1829309"/>
            <a:ext cx="4405447" cy="3300996"/>
          </a:xfrm>
          <a:prstGeom prst="rect">
            <a:avLst/>
          </a:prstGeom>
        </p:spPr>
      </p:pic>
    </p:spTree>
    <p:extLst>
      <p:ext uri="{BB962C8B-B14F-4D97-AF65-F5344CB8AC3E}">
        <p14:creationId xmlns:p14="http://schemas.microsoft.com/office/powerpoint/2010/main" val="138948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iterate type="wd">
                                    <p:tmPct val="10000"/>
                                  </p:iterate>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5" name="Subtitle 4"/>
          <p:cNvSpPr>
            <a:spLocks noGrp="1"/>
          </p:cNvSpPr>
          <p:nvPr>
            <p:ph type="subTitle" idx="1"/>
          </p:nvPr>
        </p:nvSpPr>
        <p:spPr/>
        <p:txBody>
          <a:bodyPr>
            <a:normAutofit/>
          </a:bodyPr>
          <a:lstStyle/>
          <a:p>
            <a:endParaRPr lang="en-GB" sz="3200" b="1" i="1" dirty="0" smtClean="0">
              <a:solidFill>
                <a:srgbClr val="7030A0"/>
              </a:solidFill>
              <a:latin typeface="Baskerville Old Face" panose="02020602080505020303" pitchFamily="18" charset="0"/>
            </a:endParaRPr>
          </a:p>
          <a:p>
            <a:endParaRPr lang="en-GB" sz="1400" b="1" i="1" dirty="0" smtClean="0">
              <a:latin typeface="Baskerville Old Face" panose="02020602080505020303" pitchFamily="18" charset="0"/>
            </a:endParaRPr>
          </a:p>
        </p:txBody>
      </p:sp>
      <p:sp>
        <p:nvSpPr>
          <p:cNvPr id="6" name="Title 5"/>
          <p:cNvSpPr>
            <a:spLocks noGrp="1"/>
          </p:cNvSpPr>
          <p:nvPr>
            <p:ph type="ctrTitle"/>
          </p:nvPr>
        </p:nvSpPr>
        <p:spPr>
          <a:xfrm>
            <a:off x="1143000" y="1122363"/>
            <a:ext cx="6858000" cy="706437"/>
          </a:xfrm>
        </p:spPr>
        <p:txBody>
          <a:bodyPr>
            <a:noAutofit/>
          </a:bodyPr>
          <a:lstStyle/>
          <a:p>
            <a:r>
              <a:rPr lang="en-GB" sz="3200" b="1" u="sng" dirty="0" smtClean="0">
                <a:latin typeface="+mn-lt"/>
              </a:rPr>
              <a:t>Data</a:t>
            </a:r>
            <a:endParaRPr lang="en-GB" sz="3200" b="1" u="sng" dirty="0">
              <a:latin typeface="+mn-lt"/>
            </a:endParaRPr>
          </a:p>
        </p:txBody>
      </p:sp>
      <p:sp>
        <p:nvSpPr>
          <p:cNvPr id="18" name="Content Placeholder 4"/>
          <p:cNvSpPr txBox="1">
            <a:spLocks/>
          </p:cNvSpPr>
          <p:nvPr/>
        </p:nvSpPr>
        <p:spPr>
          <a:xfrm>
            <a:off x="657601" y="5119213"/>
            <a:ext cx="7886700" cy="51958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GB" sz="1400" dirty="0" smtClean="0"/>
          </a:p>
        </p:txBody>
      </p:sp>
      <p:sp>
        <p:nvSpPr>
          <p:cNvPr id="10" name="TextBox 9"/>
          <p:cNvSpPr txBox="1"/>
          <p:nvPr/>
        </p:nvSpPr>
        <p:spPr>
          <a:xfrm>
            <a:off x="873993" y="5311243"/>
            <a:ext cx="2466599" cy="646331"/>
          </a:xfrm>
          <a:prstGeom prst="rect">
            <a:avLst/>
          </a:prstGeom>
          <a:noFill/>
        </p:spPr>
        <p:txBody>
          <a:bodyPr wrap="square" rtlCol="0">
            <a:spAutoFit/>
          </a:bodyPr>
          <a:lstStyle/>
          <a:p>
            <a:pPr algn="ctr"/>
            <a:r>
              <a:rPr lang="en-GB" b="1" dirty="0" smtClean="0"/>
              <a:t>All</a:t>
            </a:r>
          </a:p>
          <a:p>
            <a:r>
              <a:rPr lang="en-GB" dirty="0" smtClean="0"/>
              <a:t>2020 – </a:t>
            </a:r>
            <a:r>
              <a:rPr lang="en-GB" dirty="0" smtClean="0">
                <a:solidFill>
                  <a:srgbClr val="FF0000"/>
                </a:solidFill>
              </a:rPr>
              <a:t>SJA 63 </a:t>
            </a:r>
            <a:r>
              <a:rPr lang="en-GB" dirty="0" smtClean="0"/>
              <a:t>v VC 110</a:t>
            </a:r>
            <a:endParaRPr lang="en-GB" dirty="0"/>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344" y="1923112"/>
            <a:ext cx="4460458" cy="32938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9066" y="1919230"/>
            <a:ext cx="4295783" cy="3222798"/>
          </a:xfrm>
          <a:prstGeom prst="rect">
            <a:avLst/>
          </a:prstGeom>
        </p:spPr>
      </p:pic>
      <p:sp>
        <p:nvSpPr>
          <p:cNvPr id="23" name="TextBox 22"/>
          <p:cNvSpPr txBox="1"/>
          <p:nvPr/>
        </p:nvSpPr>
        <p:spPr>
          <a:xfrm>
            <a:off x="5511310" y="5265750"/>
            <a:ext cx="2466599" cy="646331"/>
          </a:xfrm>
          <a:prstGeom prst="rect">
            <a:avLst/>
          </a:prstGeom>
          <a:noFill/>
        </p:spPr>
        <p:txBody>
          <a:bodyPr wrap="square" rtlCol="0">
            <a:spAutoFit/>
          </a:bodyPr>
          <a:lstStyle/>
          <a:p>
            <a:pPr algn="ctr"/>
            <a:r>
              <a:rPr lang="en-GB" b="1" dirty="0" smtClean="0"/>
              <a:t>Quintile 1</a:t>
            </a:r>
          </a:p>
          <a:p>
            <a:r>
              <a:rPr lang="en-GB" dirty="0" smtClean="0"/>
              <a:t>2020 – </a:t>
            </a:r>
            <a:r>
              <a:rPr lang="en-GB" dirty="0" smtClean="0">
                <a:solidFill>
                  <a:srgbClr val="FF0000"/>
                </a:solidFill>
              </a:rPr>
              <a:t>SJA 25 </a:t>
            </a:r>
            <a:r>
              <a:rPr lang="en-GB" dirty="0" smtClean="0"/>
              <a:t>v VC 50</a:t>
            </a:r>
            <a:endParaRPr lang="en-GB" dirty="0"/>
          </a:p>
        </p:txBody>
      </p:sp>
    </p:spTree>
    <p:extLst>
      <p:ext uri="{BB962C8B-B14F-4D97-AF65-F5344CB8AC3E}">
        <p14:creationId xmlns:p14="http://schemas.microsoft.com/office/powerpoint/2010/main" val="381990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iterate type="wd">
                                    <p:tmPct val="10000"/>
                                  </p:iterate>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5" name="Subtitle 4"/>
          <p:cNvSpPr>
            <a:spLocks noGrp="1"/>
          </p:cNvSpPr>
          <p:nvPr>
            <p:ph type="subTitle" idx="1"/>
          </p:nvPr>
        </p:nvSpPr>
        <p:spPr/>
        <p:txBody>
          <a:bodyPr>
            <a:normAutofit/>
          </a:bodyPr>
          <a:lstStyle/>
          <a:p>
            <a:endParaRPr lang="en-GB" sz="3200" b="1" i="1" dirty="0" smtClean="0">
              <a:solidFill>
                <a:srgbClr val="7030A0"/>
              </a:solidFill>
              <a:latin typeface="Baskerville Old Face" panose="02020602080505020303" pitchFamily="18" charset="0"/>
            </a:endParaRPr>
          </a:p>
          <a:p>
            <a:endParaRPr lang="en-GB" sz="1400" b="1" i="1" dirty="0" smtClean="0">
              <a:latin typeface="Baskerville Old Face" panose="02020602080505020303" pitchFamily="18" charset="0"/>
            </a:endParaRPr>
          </a:p>
        </p:txBody>
      </p:sp>
      <p:sp>
        <p:nvSpPr>
          <p:cNvPr id="6" name="Title 5"/>
          <p:cNvSpPr>
            <a:spLocks noGrp="1"/>
          </p:cNvSpPr>
          <p:nvPr>
            <p:ph type="ctrTitle"/>
          </p:nvPr>
        </p:nvSpPr>
        <p:spPr>
          <a:xfrm>
            <a:off x="1143000" y="1122363"/>
            <a:ext cx="6858000" cy="706437"/>
          </a:xfrm>
        </p:spPr>
        <p:txBody>
          <a:bodyPr>
            <a:noAutofit/>
          </a:bodyPr>
          <a:lstStyle/>
          <a:p>
            <a:r>
              <a:rPr lang="en-GB" sz="3200" b="1" u="sng" dirty="0" smtClean="0">
                <a:latin typeface="+mn-lt"/>
              </a:rPr>
              <a:t>Data</a:t>
            </a:r>
            <a:endParaRPr lang="en-GB" sz="3200" b="1" u="sng" dirty="0">
              <a:latin typeface="+mn-lt"/>
            </a:endParaRPr>
          </a:p>
        </p:txBody>
      </p:sp>
      <p:sp>
        <p:nvSpPr>
          <p:cNvPr id="18" name="Content Placeholder 4"/>
          <p:cNvSpPr txBox="1">
            <a:spLocks/>
          </p:cNvSpPr>
          <p:nvPr/>
        </p:nvSpPr>
        <p:spPr>
          <a:xfrm>
            <a:off x="657601" y="5119213"/>
            <a:ext cx="2771399" cy="51958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GB" sz="1400" dirty="0" smtClean="0"/>
          </a:p>
        </p:txBody>
      </p:sp>
      <p:sp>
        <p:nvSpPr>
          <p:cNvPr id="10" name="TextBox 9"/>
          <p:cNvSpPr txBox="1"/>
          <p:nvPr/>
        </p:nvSpPr>
        <p:spPr>
          <a:xfrm>
            <a:off x="5105400" y="5188626"/>
            <a:ext cx="2466599" cy="646331"/>
          </a:xfrm>
          <a:prstGeom prst="rect">
            <a:avLst/>
          </a:prstGeom>
          <a:noFill/>
        </p:spPr>
        <p:txBody>
          <a:bodyPr wrap="square" rtlCol="0">
            <a:spAutoFit/>
          </a:bodyPr>
          <a:lstStyle/>
          <a:p>
            <a:pPr algn="ctr"/>
            <a:r>
              <a:rPr lang="en-GB" b="1" dirty="0" smtClean="0"/>
              <a:t>Quintile 1</a:t>
            </a:r>
          </a:p>
          <a:p>
            <a:r>
              <a:rPr lang="en-GB" dirty="0" smtClean="0"/>
              <a:t>2021 – </a:t>
            </a:r>
            <a:r>
              <a:rPr lang="en-GB" dirty="0" smtClean="0">
                <a:solidFill>
                  <a:srgbClr val="00B050"/>
                </a:solidFill>
              </a:rPr>
              <a:t>SJA 148 </a:t>
            </a:r>
            <a:r>
              <a:rPr lang="en-GB" dirty="0" smtClean="0"/>
              <a:t>v VC 65</a:t>
            </a:r>
            <a:endParaRPr lang="en-GB"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76" y="1886548"/>
            <a:ext cx="4501024" cy="308490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8974" y="1860837"/>
            <a:ext cx="4500200" cy="2877376"/>
          </a:xfrm>
          <a:prstGeom prst="rect">
            <a:avLst/>
          </a:prstGeom>
        </p:spPr>
      </p:pic>
      <p:sp>
        <p:nvSpPr>
          <p:cNvPr id="25" name="TextBox 24"/>
          <p:cNvSpPr txBox="1"/>
          <p:nvPr/>
        </p:nvSpPr>
        <p:spPr>
          <a:xfrm>
            <a:off x="1054102" y="5225534"/>
            <a:ext cx="2466599" cy="646331"/>
          </a:xfrm>
          <a:prstGeom prst="rect">
            <a:avLst/>
          </a:prstGeom>
          <a:noFill/>
        </p:spPr>
        <p:txBody>
          <a:bodyPr wrap="square" rtlCol="0">
            <a:spAutoFit/>
          </a:bodyPr>
          <a:lstStyle/>
          <a:p>
            <a:pPr algn="ctr"/>
            <a:r>
              <a:rPr lang="en-GB" b="1" dirty="0" smtClean="0"/>
              <a:t>All</a:t>
            </a:r>
          </a:p>
          <a:p>
            <a:r>
              <a:rPr lang="en-GB" dirty="0" smtClean="0"/>
              <a:t>2021 – </a:t>
            </a:r>
            <a:r>
              <a:rPr lang="en-GB" dirty="0" smtClean="0">
                <a:solidFill>
                  <a:srgbClr val="00B050"/>
                </a:solidFill>
              </a:rPr>
              <a:t>SJA 173 </a:t>
            </a:r>
            <a:r>
              <a:rPr lang="en-GB" dirty="0" smtClean="0"/>
              <a:t>v VC 92</a:t>
            </a:r>
            <a:endParaRPr lang="en-GB" dirty="0"/>
          </a:p>
        </p:txBody>
      </p:sp>
    </p:spTree>
    <p:extLst>
      <p:ext uri="{BB962C8B-B14F-4D97-AF65-F5344CB8AC3E}">
        <p14:creationId xmlns:p14="http://schemas.microsoft.com/office/powerpoint/2010/main" val="11256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iterate type="wd">
                                    <p:tmPct val="10000"/>
                                  </p:iterate>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5" name="Subtitle 4"/>
          <p:cNvSpPr>
            <a:spLocks noGrp="1"/>
          </p:cNvSpPr>
          <p:nvPr>
            <p:ph type="subTitle" idx="1"/>
          </p:nvPr>
        </p:nvSpPr>
        <p:spPr/>
        <p:txBody>
          <a:bodyPr>
            <a:normAutofit/>
          </a:bodyPr>
          <a:lstStyle/>
          <a:p>
            <a:endParaRPr lang="en-GB" sz="3200" b="1" i="1" dirty="0" smtClean="0">
              <a:solidFill>
                <a:srgbClr val="7030A0"/>
              </a:solidFill>
              <a:latin typeface="Baskerville Old Face" panose="02020602080505020303" pitchFamily="18" charset="0"/>
            </a:endParaRPr>
          </a:p>
          <a:p>
            <a:endParaRPr lang="en-GB" sz="1400" b="1" i="1" dirty="0" smtClean="0">
              <a:latin typeface="Baskerville Old Face" panose="02020602080505020303" pitchFamily="18" charset="0"/>
            </a:endParaRPr>
          </a:p>
        </p:txBody>
      </p:sp>
      <p:sp>
        <p:nvSpPr>
          <p:cNvPr id="6" name="Title 5"/>
          <p:cNvSpPr>
            <a:spLocks noGrp="1"/>
          </p:cNvSpPr>
          <p:nvPr>
            <p:ph type="ctrTitle"/>
          </p:nvPr>
        </p:nvSpPr>
        <p:spPr>
          <a:xfrm>
            <a:off x="1143000" y="1122363"/>
            <a:ext cx="6858000" cy="706437"/>
          </a:xfrm>
        </p:spPr>
        <p:txBody>
          <a:bodyPr>
            <a:noAutofit/>
          </a:bodyPr>
          <a:lstStyle/>
          <a:p>
            <a:r>
              <a:rPr lang="en-GB" sz="3200" b="1" u="sng" dirty="0" smtClean="0">
                <a:latin typeface="+mn-lt"/>
              </a:rPr>
              <a:t>Data</a:t>
            </a:r>
            <a:endParaRPr lang="en-GB" sz="3200" b="1" u="sng" dirty="0">
              <a:latin typeface="+mn-lt"/>
            </a:endParaRPr>
          </a:p>
        </p:txBody>
      </p:sp>
      <p:sp>
        <p:nvSpPr>
          <p:cNvPr id="18" name="Content Placeholder 4"/>
          <p:cNvSpPr txBox="1">
            <a:spLocks/>
          </p:cNvSpPr>
          <p:nvPr/>
        </p:nvSpPr>
        <p:spPr>
          <a:xfrm>
            <a:off x="657601" y="5119213"/>
            <a:ext cx="7886700" cy="51958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GB" sz="1400" dirty="0" smtClean="0"/>
          </a:p>
        </p:txBody>
      </p:sp>
      <p:sp>
        <p:nvSpPr>
          <p:cNvPr id="21" name="TextBox 20"/>
          <p:cNvSpPr txBox="1"/>
          <p:nvPr/>
        </p:nvSpPr>
        <p:spPr>
          <a:xfrm>
            <a:off x="1313501" y="5227609"/>
            <a:ext cx="2466599" cy="646331"/>
          </a:xfrm>
          <a:prstGeom prst="rect">
            <a:avLst/>
          </a:prstGeom>
          <a:noFill/>
        </p:spPr>
        <p:txBody>
          <a:bodyPr wrap="square" rtlCol="0">
            <a:spAutoFit/>
          </a:bodyPr>
          <a:lstStyle/>
          <a:p>
            <a:pPr algn="ctr"/>
            <a:r>
              <a:rPr lang="en-GB" b="1" dirty="0" smtClean="0"/>
              <a:t>All</a:t>
            </a:r>
            <a:r>
              <a:rPr lang="en-GB" dirty="0" smtClean="0"/>
              <a:t> </a:t>
            </a:r>
          </a:p>
          <a:p>
            <a:r>
              <a:rPr lang="en-GB" dirty="0" smtClean="0"/>
              <a:t>2022 – </a:t>
            </a:r>
            <a:r>
              <a:rPr lang="en-GB" dirty="0" smtClean="0">
                <a:solidFill>
                  <a:srgbClr val="00B050"/>
                </a:solidFill>
              </a:rPr>
              <a:t>SJA 184 </a:t>
            </a:r>
            <a:r>
              <a:rPr lang="en-GB" dirty="0" smtClean="0"/>
              <a:t>v VC 114</a:t>
            </a:r>
            <a:endParaRPr lang="en-GB"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928" y="2001612"/>
            <a:ext cx="4274127" cy="3049737"/>
          </a:xfrm>
          <a:prstGeom prst="rect">
            <a:avLst/>
          </a:prstGeom>
        </p:spPr>
      </p:pic>
      <p:sp>
        <p:nvSpPr>
          <p:cNvPr id="26" name="TextBox 25"/>
          <p:cNvSpPr txBox="1"/>
          <p:nvPr/>
        </p:nvSpPr>
        <p:spPr>
          <a:xfrm>
            <a:off x="5415856" y="5224119"/>
            <a:ext cx="2466599" cy="646331"/>
          </a:xfrm>
          <a:prstGeom prst="rect">
            <a:avLst/>
          </a:prstGeom>
          <a:noFill/>
        </p:spPr>
        <p:txBody>
          <a:bodyPr wrap="square" rtlCol="0">
            <a:spAutoFit/>
          </a:bodyPr>
          <a:lstStyle/>
          <a:p>
            <a:pPr algn="ctr"/>
            <a:r>
              <a:rPr lang="en-GB" b="1" dirty="0" smtClean="0"/>
              <a:t>Quintile 1</a:t>
            </a:r>
            <a:endParaRPr lang="en-GB" dirty="0" smtClean="0"/>
          </a:p>
          <a:p>
            <a:r>
              <a:rPr lang="en-GB" dirty="0" smtClean="0"/>
              <a:t>2022 – </a:t>
            </a:r>
            <a:r>
              <a:rPr lang="en-GB" dirty="0" smtClean="0">
                <a:solidFill>
                  <a:srgbClr val="00B050"/>
                </a:solidFill>
              </a:rPr>
              <a:t>SJA 109 </a:t>
            </a:r>
            <a:r>
              <a:rPr lang="en-GB" dirty="0" smtClean="0"/>
              <a:t>v VC 66</a:t>
            </a:r>
            <a:endParaRPr lang="en-GB"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2982" y="1927341"/>
            <a:ext cx="4012367" cy="3124007"/>
          </a:xfrm>
          <a:prstGeom prst="rect">
            <a:avLst/>
          </a:prstGeom>
        </p:spPr>
      </p:pic>
    </p:spTree>
    <p:extLst>
      <p:ext uri="{BB962C8B-B14F-4D97-AF65-F5344CB8AC3E}">
        <p14:creationId xmlns:p14="http://schemas.microsoft.com/office/powerpoint/2010/main" val="270030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iterate type="wd">
                                    <p:tmPct val="10000"/>
                                  </p:iterate>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648094" y="1618843"/>
            <a:ext cx="5303365" cy="369332"/>
          </a:xfrm>
          <a:prstGeom prst="rect">
            <a:avLst/>
          </a:prstGeom>
          <a:noFill/>
        </p:spPr>
        <p:txBody>
          <a:bodyPr wrap="square" rtlCol="0">
            <a:spAutoFit/>
          </a:bodyPr>
          <a:lstStyle/>
          <a:p>
            <a:pPr algn="ctr"/>
            <a:endParaRPr lang="en-GB" dirty="0" smtClean="0"/>
          </a:p>
        </p:txBody>
      </p:sp>
      <p:sp>
        <p:nvSpPr>
          <p:cNvPr id="10" name="Title 9"/>
          <p:cNvSpPr>
            <a:spLocks noGrp="1"/>
          </p:cNvSpPr>
          <p:nvPr>
            <p:ph type="ctrTitle"/>
          </p:nvPr>
        </p:nvSpPr>
        <p:spPr>
          <a:xfrm>
            <a:off x="1143000" y="1122362"/>
            <a:ext cx="6858000" cy="4869576"/>
          </a:xfrm>
        </p:spPr>
        <p:txBody>
          <a:bodyPr>
            <a:normAutofit/>
          </a:bodyPr>
          <a:lstStyle/>
          <a:p>
            <a:pPr algn="l"/>
            <a:r>
              <a:rPr lang="en-GB" sz="2400" b="1" dirty="0" smtClean="0">
                <a:latin typeface="+mn-lt"/>
              </a:rPr>
              <a:t>                                 </a:t>
            </a:r>
            <a:r>
              <a:rPr lang="en-GB" sz="2400" b="1" u="sng" dirty="0" smtClean="0">
                <a:latin typeface="+mn-lt"/>
              </a:rPr>
              <a:t>Inclusion Base Summary</a:t>
            </a:r>
            <a:r>
              <a:rPr lang="en-GB" sz="1200" dirty="0" smtClean="0">
                <a:latin typeface="+mn-lt"/>
              </a:rPr>
              <a:t/>
            </a:r>
            <a:br>
              <a:rPr lang="en-GB" sz="1200" dirty="0" smtClean="0">
                <a:latin typeface="+mn-lt"/>
              </a:rPr>
            </a:br>
            <a:r>
              <a:rPr lang="en-GB" sz="1200" b="1" dirty="0" smtClean="0">
                <a:latin typeface="+mn-lt"/>
              </a:rPr>
              <a:t/>
            </a:r>
            <a:br>
              <a:rPr lang="en-GB" sz="1200" b="1" dirty="0" smtClean="0">
                <a:latin typeface="+mn-lt"/>
              </a:rPr>
            </a:br>
            <a:r>
              <a:rPr lang="en-GB" sz="1400" b="1" dirty="0" smtClean="0">
                <a:latin typeface="+mn-lt"/>
              </a:rPr>
              <a:t>Success</a:t>
            </a:r>
            <a:br>
              <a:rPr lang="en-GB" sz="1400" b="1" dirty="0" smtClean="0">
                <a:latin typeface="+mn-lt"/>
              </a:rPr>
            </a:br>
            <a:r>
              <a:rPr lang="en-GB" sz="1400" dirty="0" smtClean="0">
                <a:latin typeface="+mn-lt"/>
              </a:rPr>
              <a:t>Very successful initiative. Data supports this.</a:t>
            </a:r>
            <a:br>
              <a:rPr lang="en-GB" sz="1400" dirty="0" smtClean="0">
                <a:latin typeface="+mn-lt"/>
              </a:rPr>
            </a:br>
            <a:r>
              <a:rPr lang="en-GB" sz="1400" dirty="0" smtClean="0">
                <a:latin typeface="+mn-lt"/>
              </a:rPr>
              <a:t>Parent and pupil feedback is very positive and shows a need for this type of facility, as do number of referrals. </a:t>
            </a:r>
            <a:br>
              <a:rPr lang="en-GB" sz="1400" dirty="0" smtClean="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b="1" dirty="0" smtClean="0">
                <a:latin typeface="+mn-lt"/>
              </a:rPr>
              <a:t>Difficulties</a:t>
            </a:r>
            <a:r>
              <a:rPr lang="en-GB" sz="1400" dirty="0" smtClean="0">
                <a:latin typeface="+mn-lt"/>
              </a:rPr>
              <a:t/>
            </a:r>
            <a:br>
              <a:rPr lang="en-GB" sz="1400" dirty="0" smtClean="0">
                <a:latin typeface="+mn-lt"/>
              </a:rPr>
            </a:br>
            <a:r>
              <a:rPr lang="en-GB" sz="1400" dirty="0" smtClean="0">
                <a:latin typeface="+mn-lt"/>
              </a:rPr>
              <a:t>Managing timetables so as to maintain quiet environment. Often pupils with no/very low attendance can display/present challenging behaviour, therefore creating a timetable which prevents disruptive dynamics is key. Not all pupils are appropriate for referral to Inclusion Base, where we then need to look at alternative interventions. </a:t>
            </a:r>
            <a:br>
              <a:rPr lang="en-GB" sz="1400" dirty="0" smtClean="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b="1" dirty="0" smtClean="0">
                <a:latin typeface="+mn-lt"/>
              </a:rPr>
              <a:t>Future</a:t>
            </a:r>
            <a:r>
              <a:rPr lang="en-GB" sz="1400" dirty="0" smtClean="0">
                <a:latin typeface="+mn-lt"/>
              </a:rPr>
              <a:t/>
            </a:r>
            <a:br>
              <a:rPr lang="en-GB" sz="1400" dirty="0" smtClean="0">
                <a:latin typeface="+mn-lt"/>
              </a:rPr>
            </a:br>
            <a:r>
              <a:rPr lang="en-GB" sz="1400" dirty="0" smtClean="0">
                <a:latin typeface="+mn-lt"/>
              </a:rPr>
              <a:t>Where PEF allows, keep the staffing and space to allow the Inclusion Base to run in its current form. If space did not allow, this would present major issues. Likewise with the future of PEF funding to allow staffing. </a:t>
            </a:r>
            <a:br>
              <a:rPr lang="en-GB" sz="1400" dirty="0" smtClean="0">
                <a:latin typeface="+mn-lt"/>
              </a:rPr>
            </a:br>
            <a:r>
              <a:rPr lang="en-GB" sz="1200" dirty="0">
                <a:latin typeface="+mn-lt"/>
              </a:rPr>
              <a:t/>
            </a:r>
            <a:br>
              <a:rPr lang="en-GB" sz="1200" dirty="0">
                <a:latin typeface="+mn-lt"/>
              </a:rPr>
            </a:br>
            <a:r>
              <a:rPr lang="en-GB" sz="1200" dirty="0" smtClean="0">
                <a:latin typeface="+mn-lt"/>
              </a:rPr>
              <a:t/>
            </a:r>
            <a:br>
              <a:rPr lang="en-GB" sz="1200" dirty="0" smtClean="0">
                <a:latin typeface="+mn-lt"/>
              </a:rPr>
            </a:br>
            <a:r>
              <a:rPr lang="en-GB" sz="1200" dirty="0">
                <a:latin typeface="+mn-lt"/>
              </a:rPr>
              <a:t/>
            </a:r>
            <a:br>
              <a:rPr lang="en-GB" sz="1200" dirty="0">
                <a:latin typeface="+mn-lt"/>
              </a:rPr>
            </a:br>
            <a:r>
              <a:rPr lang="en-GB" sz="1200" dirty="0" smtClean="0">
                <a:latin typeface="+mn-lt"/>
              </a:rPr>
              <a:t/>
            </a:r>
            <a:br>
              <a:rPr lang="en-GB" sz="1200" dirty="0" smtClean="0">
                <a:latin typeface="+mn-lt"/>
              </a:rPr>
            </a:br>
            <a:r>
              <a:rPr lang="en-GB" sz="1200" dirty="0">
                <a:latin typeface="+mn-lt"/>
              </a:rPr>
              <a:t/>
            </a:r>
            <a:br>
              <a:rPr lang="en-GB" sz="1200" dirty="0">
                <a:latin typeface="+mn-lt"/>
              </a:rPr>
            </a:br>
            <a:endParaRPr lang="en-GB" sz="1200" dirty="0">
              <a:latin typeface="+mn-lt"/>
            </a:endParaRPr>
          </a:p>
        </p:txBody>
      </p:sp>
    </p:spTree>
    <p:extLst>
      <p:ext uri="{BB962C8B-B14F-4D97-AF65-F5344CB8AC3E}">
        <p14:creationId xmlns:p14="http://schemas.microsoft.com/office/powerpoint/2010/main" val="79250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648094" y="1618843"/>
            <a:ext cx="5303365" cy="369332"/>
          </a:xfrm>
          <a:prstGeom prst="rect">
            <a:avLst/>
          </a:prstGeom>
          <a:noFill/>
        </p:spPr>
        <p:txBody>
          <a:bodyPr wrap="square" rtlCol="0">
            <a:spAutoFit/>
          </a:bodyPr>
          <a:lstStyle/>
          <a:p>
            <a:pPr algn="ctr"/>
            <a:endParaRPr lang="en-GB" dirty="0" smtClean="0"/>
          </a:p>
        </p:txBody>
      </p:sp>
      <p:sp>
        <p:nvSpPr>
          <p:cNvPr id="10" name="Title 9"/>
          <p:cNvSpPr>
            <a:spLocks noGrp="1"/>
          </p:cNvSpPr>
          <p:nvPr>
            <p:ph type="ctrTitle"/>
          </p:nvPr>
        </p:nvSpPr>
        <p:spPr>
          <a:xfrm>
            <a:off x="1143000" y="1122362"/>
            <a:ext cx="6858000" cy="5202654"/>
          </a:xfrm>
        </p:spPr>
        <p:txBody>
          <a:bodyPr>
            <a:normAutofit fontScale="90000"/>
          </a:bodyPr>
          <a:lstStyle/>
          <a:p>
            <a:pPr algn="l"/>
            <a:r>
              <a:rPr lang="en-GB" sz="2700" b="1" dirty="0" smtClean="0">
                <a:latin typeface="+mn-lt"/>
              </a:rPr>
              <a:t>                            </a:t>
            </a:r>
            <a:r>
              <a:rPr lang="en-GB" sz="2700" b="1" u="sng" dirty="0" smtClean="0">
                <a:latin typeface="+mn-lt"/>
              </a:rPr>
              <a:t>PEF Attendance Assistant</a:t>
            </a:r>
            <a:r>
              <a:rPr lang="en-GB" sz="1200" dirty="0" smtClean="0"/>
              <a:t/>
            </a:r>
            <a:br>
              <a:rPr lang="en-GB" sz="1200" dirty="0" smtClean="0"/>
            </a:br>
            <a:r>
              <a:rPr lang="en-GB" sz="1200" dirty="0" smtClean="0"/>
              <a:t/>
            </a:r>
            <a:br>
              <a:rPr lang="en-GB" sz="1200" dirty="0" smtClean="0"/>
            </a:br>
            <a:r>
              <a:rPr lang="en-GB" sz="1600" b="1" u="sng" dirty="0" smtClean="0">
                <a:latin typeface="+mn-lt"/>
              </a:rPr>
              <a:t>Rationale</a:t>
            </a:r>
            <a:r>
              <a:rPr lang="en-GB" sz="1600" dirty="0" smtClean="0">
                <a:latin typeface="+mn-lt"/>
              </a:rPr>
              <a:t/>
            </a:r>
            <a:br>
              <a:rPr lang="en-GB" sz="1600" dirty="0" smtClean="0">
                <a:latin typeface="+mn-lt"/>
              </a:rPr>
            </a:br>
            <a:r>
              <a:rPr lang="en-GB" sz="1600" dirty="0" smtClean="0">
                <a:latin typeface="+mn-lt"/>
              </a:rPr>
              <a:t>Attendance analysis showed that we were consistently below the EA average. Usually between 1- 2% below. Limited detailed data means analysis was difficult in order to ascertain reasons. </a:t>
            </a:r>
            <a:br>
              <a:rPr lang="en-GB" sz="1600" dirty="0" smtClean="0">
                <a:latin typeface="+mn-lt"/>
              </a:rPr>
            </a:br>
            <a:r>
              <a:rPr lang="en-GB" sz="1600" dirty="0" smtClean="0">
                <a:latin typeface="+mn-lt"/>
              </a:rPr>
              <a:t>We felt that a member of staff with responsibility for attendance could not only manage day to day attendance, but also produce accurate data to allow us to track patterns of attendance. </a:t>
            </a:r>
            <a:br>
              <a:rPr lang="en-GB" sz="1600" dirty="0" smtClean="0">
                <a:latin typeface="+mn-lt"/>
              </a:rPr>
            </a:br>
            <a:r>
              <a:rPr lang="en-GB" sz="1600" dirty="0" smtClean="0">
                <a:latin typeface="+mn-lt"/>
              </a:rPr>
              <a:t>Also, in discussions with Pastoral </a:t>
            </a:r>
            <a:r>
              <a:rPr lang="en-GB" sz="1600" dirty="0">
                <a:latin typeface="+mn-lt"/>
              </a:rPr>
              <a:t>S</a:t>
            </a:r>
            <a:r>
              <a:rPr lang="en-GB" sz="1600" dirty="0" smtClean="0">
                <a:latin typeface="+mn-lt"/>
              </a:rPr>
              <a:t>taff, tracking attendance took up a significant amount of their time and we felt an attendance assistant would free Pastoral Staff up to dedicate more time to their strategic remit areas.</a:t>
            </a:r>
            <a:br>
              <a:rPr lang="en-GB" sz="1600" dirty="0" smtClean="0">
                <a:latin typeface="+mn-lt"/>
              </a:rPr>
            </a:br>
            <a:r>
              <a:rPr lang="en-GB" sz="1600" dirty="0">
                <a:latin typeface="+mn-lt"/>
              </a:rPr>
              <a:t/>
            </a:r>
            <a:br>
              <a:rPr lang="en-GB" sz="1600" dirty="0">
                <a:latin typeface="+mn-lt"/>
              </a:rPr>
            </a:br>
            <a:r>
              <a:rPr lang="en-GB" sz="1600" dirty="0" smtClean="0">
                <a:latin typeface="+mn-lt"/>
              </a:rPr>
              <a:t>We had shared responsibility between office staff and Pastoral to manage attendance. Office staff took absence calls and updated </a:t>
            </a:r>
            <a:r>
              <a:rPr lang="en-GB" sz="1600" dirty="0" err="1" smtClean="0">
                <a:latin typeface="+mn-lt"/>
              </a:rPr>
              <a:t>seemis</a:t>
            </a:r>
            <a:r>
              <a:rPr lang="en-GB" sz="1600" dirty="0" smtClean="0">
                <a:latin typeface="+mn-lt"/>
              </a:rPr>
              <a:t>, Pastoral acted on TBCs and truancy and indicated who was to receive attendance letters. </a:t>
            </a:r>
            <a:r>
              <a:rPr lang="en-GB" sz="1600" dirty="0">
                <a:latin typeface="+mn-lt"/>
              </a:rPr>
              <a:t>O</a:t>
            </a:r>
            <a:r>
              <a:rPr lang="en-GB" sz="1600" dirty="0" smtClean="0">
                <a:latin typeface="+mn-lt"/>
              </a:rPr>
              <a:t>ften TBCs were not followed up due to time constraints/other priorities, therefore remained TBC. This is not a long term code. Having TBCs then renders the data inaccurate and does also not explain the reason for absence. Also, who entered a code (or didn’t) could be difficult to trace and manage. Furthermore, period by period incomplete registers can be an issue if not acted upon, as they default to ‘Present’. </a:t>
            </a:r>
            <a:br>
              <a:rPr lang="en-GB" sz="1600" dirty="0" smtClean="0">
                <a:latin typeface="+mn-lt"/>
              </a:rPr>
            </a:br>
            <a:r>
              <a:rPr lang="en-GB" sz="1600" dirty="0">
                <a:latin typeface="+mn-lt"/>
              </a:rPr>
              <a:t/>
            </a:r>
            <a:br>
              <a:rPr lang="en-GB" sz="1600" dirty="0">
                <a:latin typeface="+mn-lt"/>
              </a:rPr>
            </a:br>
            <a:r>
              <a:rPr lang="en-GB" sz="1600" dirty="0" smtClean="0">
                <a:latin typeface="+mn-lt"/>
              </a:rPr>
              <a:t>Sending home attendance letters, or discussing attendance in TACs which included TBC showed that we as a school did not actually know the reason their child was absent and indicated that the system lacked robustness. Also, </a:t>
            </a:r>
            <a:r>
              <a:rPr lang="en-GB" sz="1600" dirty="0">
                <a:latin typeface="+mn-lt"/>
              </a:rPr>
              <a:t>t</a:t>
            </a:r>
            <a:r>
              <a:rPr lang="en-GB" sz="1600" dirty="0" smtClean="0">
                <a:latin typeface="+mn-lt"/>
              </a:rPr>
              <a:t>ruancy was not picked up live, it was often after school or the next day (or never) that it became apparent, meanwhile the child’s whereabouts is unknown. </a:t>
            </a:r>
            <a:br>
              <a:rPr lang="en-GB" sz="1600" dirty="0" smtClean="0">
                <a:latin typeface="+mn-lt"/>
              </a:rPr>
            </a:br>
            <a:endParaRPr lang="en-GB" sz="1200" dirty="0">
              <a:latin typeface="+mn-lt"/>
            </a:endParaRPr>
          </a:p>
        </p:txBody>
      </p:sp>
    </p:spTree>
    <p:extLst>
      <p:ext uri="{BB962C8B-B14F-4D97-AF65-F5344CB8AC3E}">
        <p14:creationId xmlns:p14="http://schemas.microsoft.com/office/powerpoint/2010/main" val="145811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648094" y="1618843"/>
            <a:ext cx="5303365" cy="369332"/>
          </a:xfrm>
          <a:prstGeom prst="rect">
            <a:avLst/>
          </a:prstGeom>
          <a:noFill/>
        </p:spPr>
        <p:txBody>
          <a:bodyPr wrap="square" rtlCol="0">
            <a:spAutoFit/>
          </a:bodyPr>
          <a:lstStyle/>
          <a:p>
            <a:pPr algn="ctr"/>
            <a:endParaRPr lang="en-GB" dirty="0" smtClean="0"/>
          </a:p>
        </p:txBody>
      </p:sp>
      <p:sp>
        <p:nvSpPr>
          <p:cNvPr id="10" name="Title 9"/>
          <p:cNvSpPr>
            <a:spLocks noGrp="1"/>
          </p:cNvSpPr>
          <p:nvPr>
            <p:ph type="ctrTitle"/>
          </p:nvPr>
        </p:nvSpPr>
        <p:spPr>
          <a:xfrm>
            <a:off x="1214800" y="2564469"/>
            <a:ext cx="6858000" cy="2976365"/>
          </a:xfrm>
        </p:spPr>
        <p:txBody>
          <a:bodyPr>
            <a:normAutofit fontScale="90000"/>
          </a:bodyPr>
          <a:lstStyle/>
          <a:p>
            <a:pPr algn="l"/>
            <a:r>
              <a:rPr lang="en-GB" sz="2700" b="1" dirty="0" smtClean="0">
                <a:latin typeface="+mn-lt"/>
              </a:rPr>
              <a:t>                       </a:t>
            </a:r>
            <a:r>
              <a:rPr lang="en-GB" sz="2700" b="1" u="sng" dirty="0" smtClean="0">
                <a:latin typeface="+mn-lt"/>
              </a:rPr>
              <a:t>PEF Attendance Assistant</a:t>
            </a:r>
            <a:r>
              <a:rPr lang="en-GB" sz="1200" dirty="0" smtClean="0"/>
              <a:t/>
            </a:r>
            <a:br>
              <a:rPr lang="en-GB" sz="1200" dirty="0" smtClean="0"/>
            </a:br>
            <a:r>
              <a:rPr lang="en-GB" sz="1200" dirty="0" smtClean="0"/>
              <a:t/>
            </a:r>
            <a:br>
              <a:rPr lang="en-GB" sz="1200" dirty="0" smtClean="0"/>
            </a:br>
            <a:r>
              <a:rPr lang="en-GB" sz="1200" dirty="0" smtClean="0">
                <a:latin typeface="+mn-lt"/>
              </a:rPr>
              <a:t/>
            </a:r>
            <a:br>
              <a:rPr lang="en-GB" sz="1200" dirty="0" smtClean="0">
                <a:latin typeface="+mn-lt"/>
              </a:rPr>
            </a:br>
            <a:r>
              <a:rPr lang="en-GB" sz="1800" b="1" u="sng" dirty="0" smtClean="0">
                <a:latin typeface="+mn-lt"/>
              </a:rPr>
              <a:t>Purpose</a:t>
            </a:r>
            <a:r>
              <a:rPr lang="en-GB" sz="1200" b="1" dirty="0" smtClean="0">
                <a:latin typeface="+mn-lt"/>
              </a:rPr>
              <a:t/>
            </a:r>
            <a:br>
              <a:rPr lang="en-GB" sz="1200" b="1" dirty="0" smtClean="0">
                <a:latin typeface="+mn-lt"/>
              </a:rPr>
            </a:br>
            <a:r>
              <a:rPr lang="en-GB" sz="1200" dirty="0" smtClean="0">
                <a:latin typeface="+mn-lt"/>
              </a:rPr>
              <a:t/>
            </a:r>
            <a:br>
              <a:rPr lang="en-GB" sz="1200" dirty="0" smtClean="0">
                <a:latin typeface="+mn-lt"/>
              </a:rPr>
            </a:br>
            <a:r>
              <a:rPr lang="en-GB" sz="1200" dirty="0" smtClean="0">
                <a:latin typeface="+mn-lt"/>
              </a:rPr>
              <a:t>- </a:t>
            </a:r>
            <a:r>
              <a:rPr lang="en-GB" sz="1600" dirty="0" smtClean="0">
                <a:latin typeface="+mn-lt"/>
              </a:rPr>
              <a:t>Mange day to day attendance (take absence line, send group calls, code pupils </a:t>
            </a:r>
            <a:br>
              <a:rPr lang="en-GB" sz="1600" dirty="0" smtClean="0">
                <a:latin typeface="+mn-lt"/>
              </a:rPr>
            </a:br>
            <a:r>
              <a:rPr lang="en-GB" sz="1600" dirty="0">
                <a:latin typeface="+mn-lt"/>
              </a:rPr>
              <a:t> </a:t>
            </a:r>
            <a:r>
              <a:rPr lang="en-GB" sz="1600" dirty="0" smtClean="0">
                <a:latin typeface="+mn-lt"/>
              </a:rPr>
              <a:t> appropriately)</a:t>
            </a:r>
            <a:br>
              <a:rPr lang="en-GB" sz="1600" dirty="0" smtClean="0">
                <a:latin typeface="+mn-lt"/>
              </a:rPr>
            </a:br>
            <a:r>
              <a:rPr lang="en-GB" sz="1600" dirty="0" smtClean="0">
                <a:latin typeface="+mn-lt"/>
              </a:rPr>
              <a:t/>
            </a:r>
            <a:br>
              <a:rPr lang="en-GB" sz="1600" dirty="0" smtClean="0">
                <a:latin typeface="+mn-lt"/>
              </a:rPr>
            </a:br>
            <a:r>
              <a:rPr lang="en-GB" sz="1600" dirty="0" smtClean="0">
                <a:latin typeface="+mn-lt"/>
              </a:rPr>
              <a:t>- Chase up incomplete registers period by period by phoning staff</a:t>
            </a:r>
            <a:br>
              <a:rPr lang="en-GB" sz="1600" dirty="0" smtClean="0">
                <a:latin typeface="+mn-lt"/>
              </a:rPr>
            </a:br>
            <a:r>
              <a:rPr lang="en-GB" sz="1600" dirty="0" smtClean="0">
                <a:latin typeface="+mn-lt"/>
              </a:rPr>
              <a:t/>
            </a:r>
            <a:br>
              <a:rPr lang="en-GB" sz="1600" dirty="0" smtClean="0">
                <a:latin typeface="+mn-lt"/>
              </a:rPr>
            </a:br>
            <a:r>
              <a:rPr lang="en-GB" sz="1600" dirty="0" smtClean="0">
                <a:latin typeface="+mn-lt"/>
              </a:rPr>
              <a:t>- Act on anomalies as they appear period by period. If this ends up being truancy, call </a:t>
            </a:r>
            <a:br>
              <a:rPr lang="en-GB" sz="1600" dirty="0" smtClean="0">
                <a:latin typeface="+mn-lt"/>
              </a:rPr>
            </a:br>
            <a:r>
              <a:rPr lang="en-GB" sz="1600" dirty="0">
                <a:latin typeface="+mn-lt"/>
              </a:rPr>
              <a:t> </a:t>
            </a:r>
            <a:r>
              <a:rPr lang="en-GB" sz="1600" dirty="0" smtClean="0">
                <a:latin typeface="+mn-lt"/>
              </a:rPr>
              <a:t> parents straight away. </a:t>
            </a:r>
            <a:br>
              <a:rPr lang="en-GB" sz="1600" dirty="0" smtClean="0">
                <a:latin typeface="+mn-lt"/>
              </a:rPr>
            </a:br>
            <a:r>
              <a:rPr lang="en-GB" sz="1600" dirty="0" smtClean="0">
                <a:latin typeface="+mn-lt"/>
              </a:rPr>
              <a:t/>
            </a:r>
            <a:br>
              <a:rPr lang="en-GB" sz="1600" dirty="0" smtClean="0">
                <a:latin typeface="+mn-lt"/>
              </a:rPr>
            </a:br>
            <a:r>
              <a:rPr lang="en-GB" sz="1600" dirty="0" smtClean="0">
                <a:latin typeface="+mn-lt"/>
              </a:rPr>
              <a:t>- Investigate all TBCs so as to assign accurate code</a:t>
            </a:r>
            <a:br>
              <a:rPr lang="en-GB" sz="1600" dirty="0" smtClean="0">
                <a:latin typeface="+mn-lt"/>
              </a:rPr>
            </a:br>
            <a:r>
              <a:rPr lang="en-GB" sz="1600" dirty="0" smtClean="0">
                <a:latin typeface="+mn-lt"/>
              </a:rPr>
              <a:t/>
            </a:r>
            <a:br>
              <a:rPr lang="en-GB" sz="1600" dirty="0" smtClean="0">
                <a:latin typeface="+mn-lt"/>
              </a:rPr>
            </a:br>
            <a:r>
              <a:rPr lang="en-GB" sz="1600" dirty="0" smtClean="0">
                <a:latin typeface="+mn-lt"/>
              </a:rPr>
              <a:t>- Generated and send attendance letters</a:t>
            </a:r>
            <a:br>
              <a:rPr lang="en-GB" sz="1600" dirty="0" smtClean="0">
                <a:latin typeface="+mn-lt"/>
              </a:rPr>
            </a:br>
            <a:r>
              <a:rPr lang="en-GB" sz="1600" dirty="0">
                <a:latin typeface="+mn-lt"/>
              </a:rPr>
              <a:t/>
            </a:r>
            <a:br>
              <a:rPr lang="en-GB" sz="1600" dirty="0">
                <a:latin typeface="+mn-lt"/>
              </a:rPr>
            </a:br>
            <a:r>
              <a:rPr lang="en-GB" sz="1600" dirty="0" smtClean="0">
                <a:latin typeface="+mn-lt"/>
              </a:rPr>
              <a:t>- Generate data for analysis. Lowest attenders by house group week to week. This is emailed  </a:t>
            </a:r>
            <a:br>
              <a:rPr lang="en-GB" sz="1600" dirty="0" smtClean="0">
                <a:latin typeface="+mn-lt"/>
              </a:rPr>
            </a:br>
            <a:r>
              <a:rPr lang="en-GB" sz="1600" dirty="0">
                <a:latin typeface="+mn-lt"/>
              </a:rPr>
              <a:t> </a:t>
            </a:r>
            <a:r>
              <a:rPr lang="en-GB" sz="1600" dirty="0" smtClean="0">
                <a:latin typeface="+mn-lt"/>
              </a:rPr>
              <a:t> to Pastoral staff on a Friday, lowest to highest. </a:t>
            </a:r>
            <a:br>
              <a:rPr lang="en-GB" sz="1600" dirty="0" smtClean="0">
                <a:latin typeface="+mn-lt"/>
              </a:rPr>
            </a:br>
            <a:r>
              <a:rPr lang="en-GB" sz="1600" dirty="0">
                <a:latin typeface="+mn-lt"/>
              </a:rPr>
              <a:t/>
            </a:r>
            <a:br>
              <a:rPr lang="en-GB" sz="1600" dirty="0">
                <a:latin typeface="+mn-lt"/>
              </a:rPr>
            </a:br>
            <a:r>
              <a:rPr lang="en-GB" sz="1600" dirty="0" smtClean="0">
                <a:latin typeface="+mn-lt"/>
              </a:rPr>
              <a:t>- Generate </a:t>
            </a:r>
            <a:r>
              <a:rPr lang="en-GB" sz="1600" dirty="0">
                <a:latin typeface="+mn-lt"/>
              </a:rPr>
              <a:t>t</a:t>
            </a:r>
            <a:r>
              <a:rPr lang="en-GB" sz="1600" dirty="0" smtClean="0">
                <a:latin typeface="+mn-lt"/>
              </a:rPr>
              <a:t>ermly spreadsheets showing attendance by year group and attendance by SIMD</a:t>
            </a:r>
            <a:br>
              <a:rPr lang="en-GB" sz="1600" dirty="0" smtClean="0">
                <a:latin typeface="+mn-lt"/>
              </a:rPr>
            </a:br>
            <a:r>
              <a:rPr lang="en-GB" sz="1600" dirty="0">
                <a:latin typeface="+mn-lt"/>
              </a:rPr>
              <a:t/>
            </a:r>
            <a:br>
              <a:rPr lang="en-GB" sz="1600" dirty="0">
                <a:latin typeface="+mn-lt"/>
              </a:rPr>
            </a:br>
            <a:r>
              <a:rPr lang="en-GB" sz="1600" dirty="0" smtClean="0">
                <a:latin typeface="+mn-lt"/>
              </a:rPr>
              <a:t/>
            </a:r>
            <a:br>
              <a:rPr lang="en-GB" sz="1600" dirty="0" smtClean="0">
                <a:latin typeface="+mn-lt"/>
              </a:rPr>
            </a:br>
            <a:r>
              <a:rPr lang="en-GB" sz="1600" dirty="0" smtClean="0">
                <a:latin typeface="+mn-lt"/>
              </a:rPr>
              <a:t/>
            </a:r>
            <a:br>
              <a:rPr lang="en-GB" sz="1600" dirty="0" smtClean="0">
                <a:latin typeface="+mn-lt"/>
              </a:rPr>
            </a:br>
            <a:endParaRPr lang="en-GB" sz="1600" dirty="0">
              <a:latin typeface="+mn-lt"/>
            </a:endParaRPr>
          </a:p>
        </p:txBody>
      </p:sp>
    </p:spTree>
    <p:extLst>
      <p:ext uri="{BB962C8B-B14F-4D97-AF65-F5344CB8AC3E}">
        <p14:creationId xmlns:p14="http://schemas.microsoft.com/office/powerpoint/2010/main" val="307568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648094" y="1618843"/>
            <a:ext cx="5303365" cy="369332"/>
          </a:xfrm>
          <a:prstGeom prst="rect">
            <a:avLst/>
          </a:prstGeom>
          <a:noFill/>
        </p:spPr>
        <p:txBody>
          <a:bodyPr wrap="square" rtlCol="0">
            <a:spAutoFit/>
          </a:bodyPr>
          <a:lstStyle/>
          <a:p>
            <a:pPr algn="ctr"/>
            <a:endParaRPr lang="en-GB" dirty="0" smtClean="0"/>
          </a:p>
        </p:txBody>
      </p:sp>
      <p:sp>
        <p:nvSpPr>
          <p:cNvPr id="10" name="Title 9"/>
          <p:cNvSpPr>
            <a:spLocks noGrp="1"/>
          </p:cNvSpPr>
          <p:nvPr>
            <p:ph type="ctrTitle"/>
          </p:nvPr>
        </p:nvSpPr>
        <p:spPr>
          <a:xfrm>
            <a:off x="1143000" y="1122362"/>
            <a:ext cx="6858000" cy="968098"/>
          </a:xfrm>
        </p:spPr>
        <p:txBody>
          <a:bodyPr>
            <a:noAutofit/>
          </a:bodyPr>
          <a:lstStyle/>
          <a:p>
            <a:r>
              <a:rPr lang="en-GB" sz="2400" b="1" u="sng" dirty="0" smtClean="0">
                <a:latin typeface="+mn-lt"/>
              </a:rPr>
              <a:t>PEF Attendance Assistant</a:t>
            </a:r>
            <a:r>
              <a:rPr lang="en-GB" sz="2400" dirty="0" smtClean="0"/>
              <a:t/>
            </a:r>
            <a:br>
              <a:rPr lang="en-GB" sz="2400" dirty="0" smtClean="0"/>
            </a:br>
            <a:r>
              <a:rPr lang="en-GB" sz="2400" dirty="0" smtClean="0"/>
              <a:t/>
            </a:r>
            <a:br>
              <a:rPr lang="en-GB" sz="2400" dirty="0" smtClean="0"/>
            </a:br>
            <a:r>
              <a:rPr lang="en-GB" sz="2400" dirty="0"/>
              <a:t/>
            </a:r>
            <a:br>
              <a:rPr lang="en-GB" sz="2400" dirty="0"/>
            </a:br>
            <a:endParaRPr lang="en-GB" sz="2400" dirty="0">
              <a:latin typeface="+mn-l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200" y="1056347"/>
            <a:ext cx="4507578" cy="5370064"/>
          </a:xfrm>
          <a:prstGeom prst="rect">
            <a:avLst/>
          </a:prstGeom>
        </p:spPr>
      </p:pic>
    </p:spTree>
    <p:extLst>
      <p:ext uri="{BB962C8B-B14F-4D97-AF65-F5344CB8AC3E}">
        <p14:creationId xmlns:p14="http://schemas.microsoft.com/office/powerpoint/2010/main" val="265813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885538" y="1146271"/>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773267" y="1416771"/>
            <a:ext cx="5303365" cy="461665"/>
          </a:xfrm>
          <a:prstGeom prst="rect">
            <a:avLst/>
          </a:prstGeom>
          <a:noFill/>
        </p:spPr>
        <p:txBody>
          <a:bodyPr wrap="square" rtlCol="0">
            <a:spAutoFit/>
          </a:bodyPr>
          <a:lstStyle/>
          <a:p>
            <a:pPr algn="ctr"/>
            <a:r>
              <a:rPr lang="en-GB" sz="2400" b="1" u="sng" dirty="0" smtClean="0"/>
              <a:t>Example Weekly Attendance Data</a:t>
            </a:r>
          </a:p>
        </p:txBody>
      </p:sp>
      <p:graphicFrame>
        <p:nvGraphicFramePr>
          <p:cNvPr id="11" name="Table 10"/>
          <p:cNvGraphicFramePr>
            <a:graphicFrameLocks noGrp="1"/>
          </p:cNvGraphicFramePr>
          <p:nvPr>
            <p:extLst>
              <p:ext uri="{D42A27DB-BD31-4B8C-83A1-F6EECF244321}">
                <p14:modId xmlns:p14="http://schemas.microsoft.com/office/powerpoint/2010/main" val="1981716691"/>
              </p:ext>
            </p:extLst>
          </p:nvPr>
        </p:nvGraphicFramePr>
        <p:xfrm>
          <a:off x="628649" y="2269681"/>
          <a:ext cx="7886702" cy="1866258"/>
        </p:xfrm>
        <a:graphic>
          <a:graphicData uri="http://schemas.openxmlformats.org/drawingml/2006/table">
            <a:tbl>
              <a:tblPr/>
              <a:tblGrid>
                <a:gridCol w="713646">
                  <a:extLst>
                    <a:ext uri="{9D8B030D-6E8A-4147-A177-3AD203B41FA5}">
                      <a16:colId xmlns:a16="http://schemas.microsoft.com/office/drawing/2014/main" val="1977172537"/>
                    </a:ext>
                  </a:extLst>
                </a:gridCol>
                <a:gridCol w="448316">
                  <a:extLst>
                    <a:ext uri="{9D8B030D-6E8A-4147-A177-3AD203B41FA5}">
                      <a16:colId xmlns:a16="http://schemas.microsoft.com/office/drawing/2014/main" val="2280444841"/>
                    </a:ext>
                  </a:extLst>
                </a:gridCol>
                <a:gridCol w="448316">
                  <a:extLst>
                    <a:ext uri="{9D8B030D-6E8A-4147-A177-3AD203B41FA5}">
                      <a16:colId xmlns:a16="http://schemas.microsoft.com/office/drawing/2014/main" val="1911392842"/>
                    </a:ext>
                  </a:extLst>
                </a:gridCol>
                <a:gridCol w="448316">
                  <a:extLst>
                    <a:ext uri="{9D8B030D-6E8A-4147-A177-3AD203B41FA5}">
                      <a16:colId xmlns:a16="http://schemas.microsoft.com/office/drawing/2014/main" val="2922825166"/>
                    </a:ext>
                  </a:extLst>
                </a:gridCol>
                <a:gridCol w="448316">
                  <a:extLst>
                    <a:ext uri="{9D8B030D-6E8A-4147-A177-3AD203B41FA5}">
                      <a16:colId xmlns:a16="http://schemas.microsoft.com/office/drawing/2014/main" val="2436427145"/>
                    </a:ext>
                  </a:extLst>
                </a:gridCol>
                <a:gridCol w="448316">
                  <a:extLst>
                    <a:ext uri="{9D8B030D-6E8A-4147-A177-3AD203B41FA5}">
                      <a16:colId xmlns:a16="http://schemas.microsoft.com/office/drawing/2014/main" val="3403333373"/>
                    </a:ext>
                  </a:extLst>
                </a:gridCol>
                <a:gridCol w="448316">
                  <a:extLst>
                    <a:ext uri="{9D8B030D-6E8A-4147-A177-3AD203B41FA5}">
                      <a16:colId xmlns:a16="http://schemas.microsoft.com/office/drawing/2014/main" val="1055035767"/>
                    </a:ext>
                  </a:extLst>
                </a:gridCol>
                <a:gridCol w="448316">
                  <a:extLst>
                    <a:ext uri="{9D8B030D-6E8A-4147-A177-3AD203B41FA5}">
                      <a16:colId xmlns:a16="http://schemas.microsoft.com/office/drawing/2014/main" val="2998956422"/>
                    </a:ext>
                  </a:extLst>
                </a:gridCol>
                <a:gridCol w="448316">
                  <a:extLst>
                    <a:ext uri="{9D8B030D-6E8A-4147-A177-3AD203B41FA5}">
                      <a16:colId xmlns:a16="http://schemas.microsoft.com/office/drawing/2014/main" val="3240934637"/>
                    </a:ext>
                  </a:extLst>
                </a:gridCol>
                <a:gridCol w="448316">
                  <a:extLst>
                    <a:ext uri="{9D8B030D-6E8A-4147-A177-3AD203B41FA5}">
                      <a16:colId xmlns:a16="http://schemas.microsoft.com/office/drawing/2014/main" val="1779447090"/>
                    </a:ext>
                  </a:extLst>
                </a:gridCol>
                <a:gridCol w="448316">
                  <a:extLst>
                    <a:ext uri="{9D8B030D-6E8A-4147-A177-3AD203B41FA5}">
                      <a16:colId xmlns:a16="http://schemas.microsoft.com/office/drawing/2014/main" val="2763039001"/>
                    </a:ext>
                  </a:extLst>
                </a:gridCol>
                <a:gridCol w="448316">
                  <a:extLst>
                    <a:ext uri="{9D8B030D-6E8A-4147-A177-3AD203B41FA5}">
                      <a16:colId xmlns:a16="http://schemas.microsoft.com/office/drawing/2014/main" val="1516492849"/>
                    </a:ext>
                  </a:extLst>
                </a:gridCol>
                <a:gridCol w="448316">
                  <a:extLst>
                    <a:ext uri="{9D8B030D-6E8A-4147-A177-3AD203B41FA5}">
                      <a16:colId xmlns:a16="http://schemas.microsoft.com/office/drawing/2014/main" val="2658297476"/>
                    </a:ext>
                  </a:extLst>
                </a:gridCol>
                <a:gridCol w="448316">
                  <a:extLst>
                    <a:ext uri="{9D8B030D-6E8A-4147-A177-3AD203B41FA5}">
                      <a16:colId xmlns:a16="http://schemas.microsoft.com/office/drawing/2014/main" val="3828462960"/>
                    </a:ext>
                  </a:extLst>
                </a:gridCol>
                <a:gridCol w="448316">
                  <a:extLst>
                    <a:ext uri="{9D8B030D-6E8A-4147-A177-3AD203B41FA5}">
                      <a16:colId xmlns:a16="http://schemas.microsoft.com/office/drawing/2014/main" val="1225384534"/>
                    </a:ext>
                  </a:extLst>
                </a:gridCol>
                <a:gridCol w="448316">
                  <a:extLst>
                    <a:ext uri="{9D8B030D-6E8A-4147-A177-3AD203B41FA5}">
                      <a16:colId xmlns:a16="http://schemas.microsoft.com/office/drawing/2014/main" val="1803461024"/>
                    </a:ext>
                  </a:extLst>
                </a:gridCol>
                <a:gridCol w="448316">
                  <a:extLst>
                    <a:ext uri="{9D8B030D-6E8A-4147-A177-3AD203B41FA5}">
                      <a16:colId xmlns:a16="http://schemas.microsoft.com/office/drawing/2014/main" val="2513102626"/>
                    </a:ext>
                  </a:extLst>
                </a:gridCol>
              </a:tblGrid>
              <a:tr h="392476">
                <a:tc gridSpan="5">
                  <a:txBody>
                    <a:bodyPr/>
                    <a:lstStyle/>
                    <a:p>
                      <a:pPr algn="l" fontAlgn="ctr"/>
                      <a:r>
                        <a:rPr lang="en-GB" sz="1300" b="0" i="0" u="none" strike="noStrike" dirty="0">
                          <a:solidFill>
                            <a:srgbClr val="000000"/>
                          </a:solidFill>
                          <a:effectLst/>
                          <a:latin typeface="Calibri" panose="020F0502020204030204" pitchFamily="34" charset="0"/>
                        </a:rPr>
                        <a:t>St Joseph's Academy</a:t>
                      </a:r>
                    </a:p>
                  </a:txBody>
                  <a:tcPr marL="6862" marR="6862" marT="6862"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fontAlgn="ctr"/>
                      <a:r>
                        <a:rPr lang="en-GB" sz="1300" b="0" i="0" u="none" strike="noStrike">
                          <a:solidFill>
                            <a:srgbClr val="000000"/>
                          </a:solidFill>
                          <a:effectLst/>
                          <a:latin typeface="Calibri" panose="020F0502020204030204" pitchFamily="34" charset="0"/>
                        </a:rPr>
                        <a:t>Weekly Attendance Monitoring</a:t>
                      </a:r>
                    </a:p>
                  </a:txBody>
                  <a:tcPr marL="6862" marR="6862" marT="6862"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r" fontAlgn="ctr"/>
                      <a:endParaRPr lang="en-GB" sz="1300" b="0" i="0" u="none" strike="noStrike" dirty="0">
                        <a:solidFill>
                          <a:srgbClr val="000000"/>
                        </a:solidFill>
                        <a:effectLst/>
                        <a:latin typeface="Calibri" panose="020F0502020204030204" pitchFamily="34" charset="0"/>
                      </a:endParaRPr>
                    </a:p>
                  </a:txBody>
                  <a:tcPr marL="6862" marR="6862" marT="6862"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1236482"/>
                  </a:ext>
                </a:extLst>
              </a:tr>
              <a:tr h="167294">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862" marR="6862" marT="686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658250"/>
                  </a:ext>
                </a:extLst>
              </a:tr>
              <a:tr h="167294">
                <a:tc>
                  <a:txBody>
                    <a:bodyPr/>
                    <a:lstStyle/>
                    <a:p>
                      <a:pPr algn="ctr" fontAlgn="b"/>
                      <a:endParaRPr lang="en-GB" sz="800" b="1" i="0" u="none" strike="noStrike">
                        <a:solidFill>
                          <a:srgbClr val="000000"/>
                        </a:solidFill>
                        <a:effectLst/>
                        <a:latin typeface="Calibri" panose="020F0502020204030204" pitchFamily="34" charset="0"/>
                      </a:endParaRPr>
                    </a:p>
                  </a:txBody>
                  <a:tcPr marL="6862" marR="6862" marT="6862"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6862" marR="6862" marT="68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72123606"/>
                  </a:ext>
                </a:extLst>
              </a:tr>
              <a:tr h="167294">
                <a:tc>
                  <a:txBody>
                    <a:bodyPr/>
                    <a:lstStyle/>
                    <a:p>
                      <a:pPr algn="ctr" fontAlgn="b"/>
                      <a:endParaRPr lang="en-GB" sz="800" b="1" i="0" u="none" strike="noStrike">
                        <a:solidFill>
                          <a:srgbClr val="000000"/>
                        </a:solidFill>
                        <a:effectLst/>
                        <a:latin typeface="Calibri" panose="020F0502020204030204" pitchFamily="34" charset="0"/>
                      </a:endParaRPr>
                    </a:p>
                  </a:txBody>
                  <a:tcPr marL="6862" marR="6862" marT="6862"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gridSpan="2">
                  <a:txBody>
                    <a:bodyPr/>
                    <a:lstStyle/>
                    <a:p>
                      <a:pPr algn="ctr" fontAlgn="ctr"/>
                      <a:r>
                        <a:rPr lang="en-GB" sz="800" b="1" i="0" u="none" strike="noStrike">
                          <a:solidFill>
                            <a:srgbClr val="000000"/>
                          </a:solidFill>
                          <a:effectLst/>
                          <a:latin typeface="Calibri" panose="020F0502020204030204" pitchFamily="34" charset="0"/>
                        </a:rPr>
                        <a:t>S1</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gridSpan="2">
                  <a:txBody>
                    <a:bodyPr/>
                    <a:lstStyle/>
                    <a:p>
                      <a:pPr algn="ctr" fontAlgn="ctr"/>
                      <a:r>
                        <a:rPr lang="en-GB" sz="800" b="1" i="0" u="none" strike="noStrike">
                          <a:solidFill>
                            <a:srgbClr val="000000"/>
                          </a:solidFill>
                          <a:effectLst/>
                          <a:latin typeface="Calibri" panose="020F0502020204030204" pitchFamily="34" charset="0"/>
                        </a:rPr>
                        <a:t>S2</a:t>
                      </a:r>
                    </a:p>
                  </a:txBody>
                  <a:tcPr marL="6862" marR="6862" marT="686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gridSpan="2">
                  <a:txBody>
                    <a:bodyPr/>
                    <a:lstStyle/>
                    <a:p>
                      <a:pPr algn="ctr" fontAlgn="ctr"/>
                      <a:r>
                        <a:rPr lang="en-GB" sz="800" b="1" i="0" u="none" strike="noStrike">
                          <a:solidFill>
                            <a:srgbClr val="000000"/>
                          </a:solidFill>
                          <a:effectLst/>
                          <a:latin typeface="Calibri" panose="020F0502020204030204" pitchFamily="34" charset="0"/>
                        </a:rPr>
                        <a:t>S3</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gridSpan="2">
                  <a:txBody>
                    <a:bodyPr/>
                    <a:lstStyle/>
                    <a:p>
                      <a:pPr algn="ctr" fontAlgn="ctr"/>
                      <a:r>
                        <a:rPr lang="en-GB" sz="800" b="1" i="0" u="none" strike="noStrike">
                          <a:solidFill>
                            <a:srgbClr val="000000"/>
                          </a:solidFill>
                          <a:effectLst/>
                          <a:latin typeface="Calibri" panose="020F0502020204030204" pitchFamily="34" charset="0"/>
                        </a:rPr>
                        <a:t>S4</a:t>
                      </a:r>
                    </a:p>
                  </a:txBody>
                  <a:tcPr marL="6862" marR="6862" marT="68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gridSpan="2">
                  <a:txBody>
                    <a:bodyPr/>
                    <a:lstStyle/>
                    <a:p>
                      <a:pPr algn="ctr" fontAlgn="ctr"/>
                      <a:r>
                        <a:rPr lang="en-GB" sz="800" b="1" i="0" u="none" strike="noStrike">
                          <a:solidFill>
                            <a:srgbClr val="000000"/>
                          </a:solidFill>
                          <a:effectLst/>
                          <a:latin typeface="Calibri" panose="020F0502020204030204" pitchFamily="34" charset="0"/>
                        </a:rPr>
                        <a:t>S5</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gridSpan="2">
                  <a:txBody>
                    <a:bodyPr/>
                    <a:lstStyle/>
                    <a:p>
                      <a:pPr algn="ctr" fontAlgn="ctr"/>
                      <a:r>
                        <a:rPr lang="en-GB" sz="800" b="1" i="0" u="none" strike="noStrike">
                          <a:solidFill>
                            <a:srgbClr val="000000"/>
                          </a:solidFill>
                          <a:effectLst/>
                          <a:latin typeface="Calibri" panose="020F0502020204030204" pitchFamily="34" charset="0"/>
                        </a:rPr>
                        <a:t>S6</a:t>
                      </a:r>
                    </a:p>
                  </a:txBody>
                  <a:tcPr marL="6862" marR="6862" marT="686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gridSpan="2">
                  <a:txBody>
                    <a:bodyPr/>
                    <a:lstStyle/>
                    <a:p>
                      <a:pPr algn="ctr" fontAlgn="ctr"/>
                      <a:r>
                        <a:rPr lang="en-GB" sz="800" b="1" i="0" u="none" strike="noStrike">
                          <a:solidFill>
                            <a:srgbClr val="000000"/>
                          </a:solidFill>
                          <a:effectLst/>
                          <a:latin typeface="Calibri" panose="020F0502020204030204" pitchFamily="34" charset="0"/>
                        </a:rPr>
                        <a:t>(blank)</a:t>
                      </a:r>
                    </a:p>
                  </a:txBody>
                  <a:tcPr marL="6862" marR="6862" marT="6862"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hMerge="1">
                  <a:txBody>
                    <a:bodyPr/>
                    <a:lstStyle/>
                    <a:p>
                      <a:endParaRPr lang="en-GB"/>
                    </a:p>
                  </a:txBody>
                  <a:tcPr/>
                </a:tc>
                <a:tc rowSpan="2">
                  <a:txBody>
                    <a:bodyPr/>
                    <a:lstStyle/>
                    <a:p>
                      <a:pPr algn="ctr" fontAlgn="ctr"/>
                      <a:r>
                        <a:rPr lang="en-GB" sz="800" b="1" i="0" u="none" strike="noStrike">
                          <a:solidFill>
                            <a:srgbClr val="000000"/>
                          </a:solidFill>
                          <a:effectLst/>
                          <a:latin typeface="Calibri" panose="020F0502020204030204" pitchFamily="34" charset="0"/>
                        </a:rPr>
                        <a:t>Total Count</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rowSpan="2">
                  <a:txBody>
                    <a:bodyPr/>
                    <a:lstStyle/>
                    <a:p>
                      <a:pPr algn="ctr" fontAlgn="ctr"/>
                      <a:r>
                        <a:rPr lang="en-GB" sz="800" b="1" i="0" u="none" strike="noStrike">
                          <a:solidFill>
                            <a:srgbClr val="000000"/>
                          </a:solidFill>
                          <a:effectLst/>
                          <a:latin typeface="Calibri" panose="020F0502020204030204" pitchFamily="34" charset="0"/>
                        </a:rPr>
                        <a:t>Total Av %</a:t>
                      </a:r>
                    </a:p>
                  </a:txBody>
                  <a:tcPr marL="6862" marR="6862" marT="68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56566493"/>
                  </a:ext>
                </a:extLst>
              </a:tr>
              <a:tr h="167294">
                <a:tc>
                  <a:txBody>
                    <a:bodyPr/>
                    <a:lstStyle/>
                    <a:p>
                      <a:pPr algn="ctr" fontAlgn="b"/>
                      <a:r>
                        <a:rPr lang="en-GB" sz="800" b="1" i="0" u="none" strike="noStrike">
                          <a:solidFill>
                            <a:srgbClr val="000000"/>
                          </a:solidFill>
                          <a:effectLst/>
                          <a:latin typeface="Calibri" panose="020F0502020204030204" pitchFamily="34" charset="0"/>
                        </a:rPr>
                        <a:t>House</a:t>
                      </a:r>
                    </a:p>
                  </a:txBody>
                  <a:tcPr marL="6862" marR="6862" marT="6862"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Count</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Av %</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Count</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Av %</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Count</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Av %</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Count</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Av %</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Count</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Av %</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Count</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Av %</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Count</a:t>
                      </a:r>
                    </a:p>
                  </a:txBody>
                  <a:tcPr marL="6862" marR="6862" marT="68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Av %</a:t>
                      </a:r>
                    </a:p>
                  </a:txBody>
                  <a:tcPr marL="6862" marR="6862" marT="6862" marB="0" anchor="ctr">
                    <a:lnL>
                      <a:noFill/>
                    </a:lnL>
                    <a:lnR>
                      <a:noFill/>
                    </a:lnR>
                    <a:lnT>
                      <a:noFill/>
                    </a:lnT>
                    <a:lnB w="6350" cap="flat" cmpd="sng" algn="ctr">
                      <a:solidFill>
                        <a:srgbClr val="9BC2E6"/>
                      </a:solidFill>
                      <a:prstDash val="solid"/>
                      <a:round/>
                      <a:headEnd type="none" w="med" len="med"/>
                      <a:tailEnd type="none" w="med" len="med"/>
                    </a:lnB>
                    <a:solidFill>
                      <a:srgbClr val="DDEBF7"/>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08342310"/>
                  </a:ext>
                </a:extLst>
              </a:tr>
              <a:tr h="159328">
                <a:tc>
                  <a:txBody>
                    <a:bodyPr/>
                    <a:lstStyle/>
                    <a:p>
                      <a:pPr algn="l" fontAlgn="b"/>
                      <a:r>
                        <a:rPr lang="en-GB" sz="800" b="0" i="0" u="none" strike="noStrike">
                          <a:solidFill>
                            <a:srgbClr val="000000"/>
                          </a:solidFill>
                          <a:effectLst/>
                          <a:latin typeface="Calibri" panose="020F0502020204030204" pitchFamily="34" charset="0"/>
                        </a:rPr>
                        <a:t>St Andrew</a:t>
                      </a:r>
                    </a:p>
                  </a:txBody>
                  <a:tcPr marL="6862" marR="6862" marT="686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57</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95.31</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EC67D"/>
                    </a:solidFill>
                  </a:tcPr>
                </a:tc>
                <a:tc>
                  <a:txBody>
                    <a:bodyPr/>
                    <a:lstStyle/>
                    <a:p>
                      <a:pPr algn="ctr" fontAlgn="ctr"/>
                      <a:r>
                        <a:rPr lang="en-GB" sz="800" b="0" i="0" u="none" strike="noStrike">
                          <a:solidFill>
                            <a:srgbClr val="000000"/>
                          </a:solidFill>
                          <a:effectLst/>
                          <a:latin typeface="Calibri" panose="020F0502020204030204" pitchFamily="34" charset="0"/>
                        </a:rPr>
                        <a:t>30</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85.12</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9826F"/>
                    </a:solidFill>
                  </a:tcPr>
                </a:tc>
                <a:tc>
                  <a:txBody>
                    <a:bodyPr/>
                    <a:lstStyle/>
                    <a:p>
                      <a:pPr algn="ctr" fontAlgn="ctr"/>
                      <a:r>
                        <a:rPr lang="en-GB" sz="800" b="0" i="0" u="none" strike="noStrike">
                          <a:solidFill>
                            <a:srgbClr val="000000"/>
                          </a:solidFill>
                          <a:effectLst/>
                          <a:latin typeface="Calibri" panose="020F0502020204030204" pitchFamily="34" charset="0"/>
                        </a:rPr>
                        <a:t>55</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88.60</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D37F"/>
                    </a:solidFill>
                  </a:tcPr>
                </a:tc>
                <a:tc>
                  <a:txBody>
                    <a:bodyPr/>
                    <a:lstStyle/>
                    <a:p>
                      <a:pPr algn="ctr" fontAlgn="ctr"/>
                      <a:r>
                        <a:rPr lang="en-GB" sz="800" b="0" i="0" u="none" strike="noStrike">
                          <a:solidFill>
                            <a:srgbClr val="000000"/>
                          </a:solidFill>
                          <a:effectLst/>
                          <a:latin typeface="Calibri" panose="020F0502020204030204" pitchFamily="34" charset="0"/>
                        </a:rPr>
                        <a:t>50</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84.86</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97C6E"/>
                    </a:solidFill>
                  </a:tcPr>
                </a:tc>
                <a:tc>
                  <a:txBody>
                    <a:bodyPr/>
                    <a:lstStyle/>
                    <a:p>
                      <a:pPr algn="ctr" fontAlgn="ctr"/>
                      <a:r>
                        <a:rPr lang="en-GB" sz="800" b="0" i="0" u="none" strike="noStrike">
                          <a:solidFill>
                            <a:srgbClr val="000000"/>
                          </a:solidFill>
                          <a:effectLst/>
                          <a:latin typeface="Calibri" panose="020F0502020204030204" pitchFamily="34" charset="0"/>
                        </a:rPr>
                        <a:t>25</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94.18</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7CD7E"/>
                    </a:solidFill>
                  </a:tcPr>
                </a:tc>
                <a:tc>
                  <a:txBody>
                    <a:bodyPr/>
                    <a:lstStyle/>
                    <a:p>
                      <a:pPr algn="ctr" fontAlgn="ctr"/>
                      <a:r>
                        <a:rPr lang="en-GB" sz="800" b="0" i="0" u="none" strike="noStrike">
                          <a:solidFill>
                            <a:srgbClr val="000000"/>
                          </a:solidFill>
                          <a:effectLst/>
                          <a:latin typeface="Calibri" panose="020F0502020204030204" pitchFamily="34" charset="0"/>
                        </a:rPr>
                        <a:t>29</a:t>
                      </a:r>
                    </a:p>
                  </a:txBody>
                  <a:tcPr marL="6862" marR="6862" marT="68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95.20</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C77D"/>
                    </a:solidFill>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a:noFill/>
                    </a:lnL>
                    <a:lnR>
                      <a:noFill/>
                    </a:lnR>
                    <a:lnT w="6350" cap="flat" cmpd="sng" algn="ctr">
                      <a:solidFill>
                        <a:srgbClr val="9BC2E6"/>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246</a:t>
                      </a:r>
                    </a:p>
                  </a:txBody>
                  <a:tcPr marL="6862" marR="6862" marT="6862"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90.32</a:t>
                      </a:r>
                    </a:p>
                  </a:txBody>
                  <a:tcPr marL="6862" marR="6862" marT="68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FE784"/>
                    </a:solidFill>
                  </a:tcPr>
                </a:tc>
                <a:extLst>
                  <a:ext uri="{0D108BD9-81ED-4DB2-BD59-A6C34878D82A}">
                    <a16:rowId xmlns:a16="http://schemas.microsoft.com/office/drawing/2014/main" val="3559607447"/>
                  </a:ext>
                </a:extLst>
              </a:tr>
              <a:tr h="159328">
                <a:tc>
                  <a:txBody>
                    <a:bodyPr/>
                    <a:lstStyle/>
                    <a:p>
                      <a:pPr algn="l" fontAlgn="b"/>
                      <a:r>
                        <a:rPr lang="en-GB" sz="800" b="0" i="0" u="none" strike="noStrike">
                          <a:solidFill>
                            <a:srgbClr val="000000"/>
                          </a:solidFill>
                          <a:effectLst/>
                          <a:latin typeface="Calibri" panose="020F0502020204030204" pitchFamily="34" charset="0"/>
                        </a:rPr>
                        <a:t>St Columba</a:t>
                      </a:r>
                    </a:p>
                  </a:txBody>
                  <a:tcPr marL="6862" marR="6862" marT="686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28</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95.41</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7BC57D"/>
                    </a:solidFill>
                  </a:tcPr>
                </a:tc>
                <a:tc>
                  <a:txBody>
                    <a:bodyPr/>
                    <a:lstStyle/>
                    <a:p>
                      <a:pPr algn="ctr" fontAlgn="ctr"/>
                      <a:r>
                        <a:rPr lang="en-GB" sz="800" b="0" i="0" u="none" strike="noStrike">
                          <a:solidFill>
                            <a:srgbClr val="000000"/>
                          </a:solidFill>
                          <a:effectLst/>
                          <a:latin typeface="Calibri" panose="020F0502020204030204" pitchFamily="34" charset="0"/>
                        </a:rPr>
                        <a:t>52</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89.90</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8E984"/>
                    </a:solidFill>
                  </a:tcPr>
                </a:tc>
                <a:tc>
                  <a:txBody>
                    <a:bodyPr/>
                    <a:lstStyle/>
                    <a:p>
                      <a:pPr algn="ctr" fontAlgn="ctr"/>
                      <a:r>
                        <a:rPr lang="en-GB" sz="800" b="0" i="0" u="none" strike="noStrike">
                          <a:solidFill>
                            <a:srgbClr val="000000"/>
                          </a:solidFill>
                          <a:effectLst/>
                          <a:latin typeface="Calibri" panose="020F0502020204030204" pitchFamily="34" charset="0"/>
                        </a:rPr>
                        <a:t>48</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88.19</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DCA7D"/>
                    </a:solidFill>
                  </a:tcPr>
                </a:tc>
                <a:tc>
                  <a:txBody>
                    <a:bodyPr/>
                    <a:lstStyle/>
                    <a:p>
                      <a:pPr algn="ctr" fontAlgn="ctr"/>
                      <a:r>
                        <a:rPr lang="en-GB" sz="800" b="0" i="0" u="none" strike="noStrike">
                          <a:solidFill>
                            <a:srgbClr val="000000"/>
                          </a:solidFill>
                          <a:effectLst/>
                          <a:latin typeface="Calibri" panose="020F0502020204030204" pitchFamily="34" charset="0"/>
                        </a:rPr>
                        <a:t>26</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87.29</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CB579"/>
                    </a:solidFill>
                  </a:tcPr>
                </a:tc>
                <a:tc>
                  <a:txBody>
                    <a:bodyPr/>
                    <a:lstStyle/>
                    <a:p>
                      <a:pPr algn="ctr" fontAlgn="ctr"/>
                      <a:r>
                        <a:rPr lang="en-GB" sz="800" b="0" i="0" u="none" strike="noStrike">
                          <a:solidFill>
                            <a:srgbClr val="000000"/>
                          </a:solidFill>
                          <a:effectLst/>
                          <a:latin typeface="Calibri" panose="020F0502020204030204" pitchFamily="34" charset="0"/>
                        </a:rPr>
                        <a:t>47</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84.38</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8716C"/>
                    </a:solidFill>
                  </a:tcPr>
                </a:tc>
                <a:tc>
                  <a:txBody>
                    <a:bodyPr/>
                    <a:lstStyle/>
                    <a:p>
                      <a:pPr algn="ctr" fontAlgn="ctr"/>
                      <a:r>
                        <a:rPr lang="en-GB" sz="800" b="0" i="0" u="none" strike="noStrike">
                          <a:solidFill>
                            <a:srgbClr val="000000"/>
                          </a:solidFill>
                          <a:effectLst/>
                          <a:latin typeface="Calibri" panose="020F0502020204030204" pitchFamily="34" charset="0"/>
                        </a:rPr>
                        <a:t>15</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89.33</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EE482"/>
                    </a:solidFill>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216</a:t>
                      </a:r>
                    </a:p>
                  </a:txBody>
                  <a:tcPr marL="6862" marR="6862" marT="6862"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88.68</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DD57F"/>
                    </a:solidFill>
                  </a:tcPr>
                </a:tc>
                <a:extLst>
                  <a:ext uri="{0D108BD9-81ED-4DB2-BD59-A6C34878D82A}">
                    <a16:rowId xmlns:a16="http://schemas.microsoft.com/office/drawing/2014/main" val="3415369559"/>
                  </a:ext>
                </a:extLst>
              </a:tr>
              <a:tr h="159328">
                <a:tc>
                  <a:txBody>
                    <a:bodyPr/>
                    <a:lstStyle/>
                    <a:p>
                      <a:pPr algn="l" fontAlgn="b"/>
                      <a:r>
                        <a:rPr lang="en-GB" sz="800" b="0" i="0" u="none" strike="noStrike">
                          <a:solidFill>
                            <a:srgbClr val="000000"/>
                          </a:solidFill>
                          <a:effectLst/>
                          <a:latin typeface="Calibri" panose="020F0502020204030204" pitchFamily="34" charset="0"/>
                        </a:rPr>
                        <a:t>St Margaret</a:t>
                      </a:r>
                    </a:p>
                  </a:txBody>
                  <a:tcPr marL="6862" marR="6862" marT="686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49</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96.47</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c>
                  <a:txBody>
                    <a:bodyPr/>
                    <a:lstStyle/>
                    <a:p>
                      <a:pPr algn="ctr" fontAlgn="ctr"/>
                      <a:r>
                        <a:rPr lang="en-GB" sz="800" b="0" i="0" u="none" strike="noStrike">
                          <a:solidFill>
                            <a:srgbClr val="000000"/>
                          </a:solidFill>
                          <a:effectLst/>
                          <a:latin typeface="Calibri" panose="020F0502020204030204" pitchFamily="34" charset="0"/>
                        </a:rPr>
                        <a:t>45</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95.36</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7DC67D"/>
                    </a:solidFill>
                  </a:tcPr>
                </a:tc>
                <a:tc>
                  <a:txBody>
                    <a:bodyPr/>
                    <a:lstStyle/>
                    <a:p>
                      <a:pPr algn="ctr" fontAlgn="ctr"/>
                      <a:r>
                        <a:rPr lang="en-GB" sz="800" b="0" i="0" u="none" strike="noStrike">
                          <a:solidFill>
                            <a:srgbClr val="000000"/>
                          </a:solidFill>
                          <a:effectLst/>
                          <a:latin typeface="Calibri" panose="020F0502020204030204" pitchFamily="34" charset="0"/>
                        </a:rPr>
                        <a:t>27</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93.98</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9CCF7F"/>
                    </a:solidFill>
                  </a:tcPr>
                </a:tc>
                <a:tc>
                  <a:txBody>
                    <a:bodyPr/>
                    <a:lstStyle/>
                    <a:p>
                      <a:pPr algn="ctr" fontAlgn="ctr"/>
                      <a:r>
                        <a:rPr lang="en-GB" sz="800" b="0" i="0" u="none" strike="noStrike">
                          <a:solidFill>
                            <a:srgbClr val="000000"/>
                          </a:solidFill>
                          <a:effectLst/>
                          <a:latin typeface="Calibri" panose="020F0502020204030204" pitchFamily="34" charset="0"/>
                        </a:rPr>
                        <a:t>55</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89.42</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EE683"/>
                    </a:solidFill>
                  </a:tcPr>
                </a:tc>
                <a:tc>
                  <a:txBody>
                    <a:bodyPr/>
                    <a:lstStyle/>
                    <a:p>
                      <a:pPr algn="ctr" fontAlgn="ctr"/>
                      <a:r>
                        <a:rPr lang="en-GB" sz="800" b="0" i="0" u="none" strike="noStrike">
                          <a:solidFill>
                            <a:srgbClr val="000000"/>
                          </a:solidFill>
                          <a:effectLst/>
                          <a:latin typeface="Calibri" panose="020F0502020204030204" pitchFamily="34" charset="0"/>
                        </a:rPr>
                        <a:t>29</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84.04</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8696B"/>
                    </a:solidFill>
                  </a:tcPr>
                </a:tc>
                <a:tc>
                  <a:txBody>
                    <a:bodyPr/>
                    <a:lstStyle/>
                    <a:p>
                      <a:pPr algn="ctr" fontAlgn="ctr"/>
                      <a:r>
                        <a:rPr lang="en-GB" sz="800" b="0" i="0" u="none" strike="noStrike">
                          <a:solidFill>
                            <a:srgbClr val="000000"/>
                          </a:solidFill>
                          <a:effectLst/>
                          <a:latin typeface="Calibri" panose="020F0502020204030204" pitchFamily="34" charset="0"/>
                        </a:rPr>
                        <a:t>35</a:t>
                      </a: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89.59</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FFEB84"/>
                    </a:solidFill>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240</a:t>
                      </a:r>
                    </a:p>
                  </a:txBody>
                  <a:tcPr marL="6862" marR="6862" marT="6862"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91.86</a:t>
                      </a:r>
                    </a:p>
                  </a:txBody>
                  <a:tcPr marL="6862" marR="6862" marT="6862" marB="0" anchor="ctr">
                    <a:lnL>
                      <a:noFill/>
                    </a:lnL>
                    <a:lnR w="12700" cap="flat" cmpd="sng" algn="ctr">
                      <a:solidFill>
                        <a:srgbClr val="000000"/>
                      </a:solidFill>
                      <a:prstDash val="solid"/>
                      <a:round/>
                      <a:headEnd type="none" w="med" len="med"/>
                      <a:tailEnd type="none" w="med" len="med"/>
                    </a:lnR>
                    <a:lnT>
                      <a:noFill/>
                    </a:lnT>
                    <a:lnB>
                      <a:noFill/>
                    </a:lnB>
                    <a:solidFill>
                      <a:srgbClr val="CCDD82"/>
                    </a:solidFill>
                  </a:tcPr>
                </a:tc>
                <a:extLst>
                  <a:ext uri="{0D108BD9-81ED-4DB2-BD59-A6C34878D82A}">
                    <a16:rowId xmlns:a16="http://schemas.microsoft.com/office/drawing/2014/main" val="173872556"/>
                  </a:ext>
                </a:extLst>
              </a:tr>
              <a:tr h="159328">
                <a:tc>
                  <a:txBody>
                    <a:bodyPr/>
                    <a:lstStyle/>
                    <a:p>
                      <a:pPr algn="l" fontAlgn="b"/>
                      <a:r>
                        <a:rPr lang="en-GB" sz="800" b="0" i="0" u="none" strike="noStrike">
                          <a:solidFill>
                            <a:srgbClr val="000000"/>
                          </a:solidFill>
                          <a:effectLst/>
                          <a:latin typeface="Calibri" panose="020F0502020204030204" pitchFamily="34" charset="0"/>
                        </a:rPr>
                        <a:t>(blank)</a:t>
                      </a:r>
                    </a:p>
                  </a:txBody>
                  <a:tcPr marL="6862" marR="6862" marT="6862"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 </a:t>
                      </a:r>
                    </a:p>
                  </a:txBody>
                  <a:tcPr marL="6862" marR="6862" marT="68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 </a:t>
                      </a:r>
                    </a:p>
                  </a:txBody>
                  <a:tcPr marL="6862" marR="6862" marT="68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 </a:t>
                      </a:r>
                    </a:p>
                  </a:txBody>
                  <a:tcPr marL="6862" marR="6862" marT="68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 </a:t>
                      </a:r>
                    </a:p>
                  </a:txBody>
                  <a:tcPr marL="6862" marR="6862" marT="68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 </a:t>
                      </a:r>
                    </a:p>
                  </a:txBody>
                  <a:tcPr marL="6862" marR="6862" marT="68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 </a:t>
                      </a:r>
                    </a:p>
                  </a:txBody>
                  <a:tcPr marL="6862" marR="6862" marT="68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 </a:t>
                      </a:r>
                    </a:p>
                  </a:txBody>
                  <a:tcPr marL="6862" marR="6862" marT="68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a:noFill/>
                    </a:lnL>
                    <a:lnR>
                      <a:noFill/>
                    </a:lnR>
                    <a:lnT>
                      <a:noFill/>
                    </a:lnT>
                    <a:lnB w="6350" cap="flat" cmpd="sng" algn="ctr">
                      <a:solidFill>
                        <a:srgbClr val="9BC2E6"/>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6862" marR="6862" marT="6862" marB="0" anchor="ctr">
                    <a:lnL>
                      <a:noFill/>
                    </a:lnL>
                    <a:lnR>
                      <a:noFill/>
                    </a:lnR>
                    <a:lnT>
                      <a:noFill/>
                    </a:lnT>
                    <a:lnB w="6350" cap="flat" cmpd="sng" algn="ctr">
                      <a:solidFill>
                        <a:srgbClr val="9BC2E6"/>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 </a:t>
                      </a:r>
                    </a:p>
                  </a:txBody>
                  <a:tcPr marL="6862" marR="6862" marT="6862" marB="0" anchor="ctr">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62486159"/>
                  </a:ext>
                </a:extLst>
              </a:tr>
              <a:tr h="167294">
                <a:tc>
                  <a:txBody>
                    <a:bodyPr/>
                    <a:lstStyle/>
                    <a:p>
                      <a:pPr algn="l" fontAlgn="b"/>
                      <a:r>
                        <a:rPr lang="en-GB" sz="800" b="1" i="0" u="none" strike="noStrike">
                          <a:solidFill>
                            <a:srgbClr val="000000"/>
                          </a:solidFill>
                          <a:effectLst/>
                          <a:latin typeface="Calibri" panose="020F0502020204030204" pitchFamily="34" charset="0"/>
                        </a:rPr>
                        <a:t>Grand Total</a:t>
                      </a:r>
                    </a:p>
                  </a:txBody>
                  <a:tcPr marL="6862" marR="6862" marT="686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134</a:t>
                      </a:r>
                    </a:p>
                  </a:txBody>
                  <a:tcPr marL="6862" marR="6862" marT="6862" marB="0" anchor="ctr">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95.75</a:t>
                      </a:r>
                    </a:p>
                  </a:txBody>
                  <a:tcPr marL="6862" marR="6862" marT="6862" marB="0" anchor="ctr">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127</a:t>
                      </a:r>
                    </a:p>
                  </a:txBody>
                  <a:tcPr marL="6862" marR="6862" marT="6862" marB="0" anchor="ctr">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90.71</a:t>
                      </a:r>
                    </a:p>
                  </a:txBody>
                  <a:tcPr marL="6862" marR="6862" marT="6862" marB="0" anchor="ctr">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130</a:t>
                      </a:r>
                    </a:p>
                  </a:txBody>
                  <a:tcPr marL="6862" marR="6862" marT="6862" marB="0" anchor="ctr">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89.57</a:t>
                      </a:r>
                    </a:p>
                  </a:txBody>
                  <a:tcPr marL="6862" marR="6862" marT="6862" marB="0" anchor="ctr">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131</a:t>
                      </a:r>
                    </a:p>
                  </a:txBody>
                  <a:tcPr marL="6862" marR="6862" marT="6862" marB="0" anchor="ctr">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87.25</a:t>
                      </a:r>
                    </a:p>
                  </a:txBody>
                  <a:tcPr marL="6862" marR="6862" marT="6862" marB="0" anchor="ctr">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101</a:t>
                      </a:r>
                    </a:p>
                  </a:txBody>
                  <a:tcPr marL="6862" marR="6862" marT="6862" marB="0" anchor="ctr">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dirty="0">
                          <a:solidFill>
                            <a:srgbClr val="000000"/>
                          </a:solidFill>
                          <a:effectLst/>
                          <a:latin typeface="Calibri" panose="020F0502020204030204" pitchFamily="34" charset="0"/>
                        </a:rPr>
                        <a:t>86.71</a:t>
                      </a:r>
                    </a:p>
                  </a:txBody>
                  <a:tcPr marL="6862" marR="6862" marT="6862" marB="0" anchor="ctr">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79</a:t>
                      </a:r>
                    </a:p>
                  </a:txBody>
                  <a:tcPr marL="6862" marR="6862" marT="6862" marB="0" anchor="ctr">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91.60</a:t>
                      </a:r>
                    </a:p>
                  </a:txBody>
                  <a:tcPr marL="6862" marR="6862" marT="6862" marB="0" anchor="ctr">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GB" sz="800" b="1" i="0" u="none" strike="noStrike">
                        <a:solidFill>
                          <a:srgbClr val="000000"/>
                        </a:solidFill>
                        <a:effectLst/>
                        <a:latin typeface="Calibri" panose="020F0502020204030204" pitchFamily="34" charset="0"/>
                      </a:endParaRPr>
                    </a:p>
                  </a:txBody>
                  <a:tcPr marL="6862" marR="6862" marT="6862" marB="0" anchor="ctr">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ctr" fontAlgn="ctr"/>
                      <a:endParaRPr lang="en-GB" sz="800" b="1" i="0" u="none" strike="noStrike">
                        <a:solidFill>
                          <a:srgbClr val="000000"/>
                        </a:solidFill>
                        <a:effectLst/>
                        <a:latin typeface="Calibri" panose="020F0502020204030204" pitchFamily="34" charset="0"/>
                      </a:endParaRPr>
                    </a:p>
                  </a:txBody>
                  <a:tcPr marL="6862" marR="6862" marT="6862" marB="0" anchor="ctr">
                    <a:lnL>
                      <a:noFill/>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ctr" fontAlgn="ctr"/>
                      <a:r>
                        <a:rPr lang="en-GB" sz="800" b="1" i="0" u="none" strike="noStrike">
                          <a:solidFill>
                            <a:srgbClr val="000000"/>
                          </a:solidFill>
                          <a:effectLst/>
                          <a:latin typeface="Calibri" panose="020F0502020204030204" pitchFamily="34" charset="0"/>
                        </a:rPr>
                        <a:t>702</a:t>
                      </a:r>
                    </a:p>
                  </a:txBody>
                  <a:tcPr marL="6862" marR="6862" marT="6862" marB="0" anchor="ctr">
                    <a:lnL>
                      <a:noFill/>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800" b="1" i="0" u="none" strike="noStrike" dirty="0">
                          <a:solidFill>
                            <a:srgbClr val="000000"/>
                          </a:solidFill>
                          <a:effectLst/>
                          <a:latin typeface="Calibri" panose="020F0502020204030204" pitchFamily="34" charset="0"/>
                        </a:rPr>
                        <a:t>90.34</a:t>
                      </a:r>
                    </a:p>
                  </a:txBody>
                  <a:tcPr marL="6862" marR="6862" marT="6862" marB="0" anchor="ctr">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36084844"/>
                  </a:ext>
                </a:extLst>
              </a:tr>
            </a:tbl>
          </a:graphicData>
        </a:graphic>
      </p:graphicFrame>
      <p:sp>
        <p:nvSpPr>
          <p:cNvPr id="5" name="TextBox 4"/>
          <p:cNvSpPr txBox="1"/>
          <p:nvPr/>
        </p:nvSpPr>
        <p:spPr>
          <a:xfrm>
            <a:off x="885538" y="4526104"/>
            <a:ext cx="7420400" cy="369332"/>
          </a:xfrm>
          <a:prstGeom prst="rect">
            <a:avLst/>
          </a:prstGeom>
          <a:noFill/>
        </p:spPr>
        <p:txBody>
          <a:bodyPr wrap="square" rtlCol="0">
            <a:spAutoFit/>
          </a:bodyPr>
          <a:lstStyle/>
          <a:p>
            <a:r>
              <a:rPr lang="en-GB" dirty="0" smtClean="0"/>
              <a:t>This data can be viewed as individual weeks and can also be accumulative. </a:t>
            </a:r>
            <a:endParaRPr lang="en-GB" dirty="0"/>
          </a:p>
        </p:txBody>
      </p:sp>
    </p:spTree>
    <p:extLst>
      <p:ext uri="{BB962C8B-B14F-4D97-AF65-F5344CB8AC3E}">
        <p14:creationId xmlns:p14="http://schemas.microsoft.com/office/powerpoint/2010/main" val="282156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855520" y="1312245"/>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600200" y="1224709"/>
            <a:ext cx="5734568" cy="461665"/>
          </a:xfrm>
          <a:prstGeom prst="rect">
            <a:avLst/>
          </a:prstGeom>
          <a:noFill/>
        </p:spPr>
        <p:txBody>
          <a:bodyPr wrap="square" rtlCol="0">
            <a:spAutoFit/>
          </a:bodyPr>
          <a:lstStyle/>
          <a:p>
            <a:pPr algn="ctr"/>
            <a:r>
              <a:rPr lang="en-GB" sz="2400" b="1" u="sng" dirty="0" smtClean="0"/>
              <a:t>Example Termly Attendance Data (By SIMD)</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620" y="1773910"/>
            <a:ext cx="8581817" cy="4017290"/>
          </a:xfrm>
          <a:prstGeom prst="rect">
            <a:avLst/>
          </a:prstGeom>
        </p:spPr>
      </p:pic>
    </p:spTree>
    <p:extLst>
      <p:ext uri="{BB962C8B-B14F-4D97-AF65-F5344CB8AC3E}">
        <p14:creationId xmlns:p14="http://schemas.microsoft.com/office/powerpoint/2010/main" val="204778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546014" y="1094036"/>
            <a:ext cx="5303365" cy="4862870"/>
          </a:xfrm>
          <a:prstGeom prst="rect">
            <a:avLst/>
          </a:prstGeom>
          <a:noFill/>
        </p:spPr>
        <p:txBody>
          <a:bodyPr wrap="square" rtlCol="0">
            <a:spAutoFit/>
          </a:bodyPr>
          <a:lstStyle/>
          <a:p>
            <a:pPr algn="ctr"/>
            <a:r>
              <a:rPr lang="en-GB" sz="2400" b="1" u="sng" dirty="0" smtClean="0"/>
              <a:t>Contents</a:t>
            </a:r>
            <a:endParaRPr lang="en-GB" sz="2400" b="1" u="sng" dirty="0"/>
          </a:p>
          <a:p>
            <a:pPr algn="ctr"/>
            <a:endParaRPr lang="en-GB" dirty="0" smtClean="0"/>
          </a:p>
          <a:p>
            <a:r>
              <a:rPr lang="en-GB" dirty="0" smtClean="0"/>
              <a:t>                 </a:t>
            </a:r>
            <a:r>
              <a:rPr lang="en-GB" b="1" dirty="0" smtClean="0"/>
              <a:t>1. PEF Funded Inclusion Base</a:t>
            </a:r>
          </a:p>
          <a:p>
            <a:pPr marL="1200150" lvl="2" indent="-285750">
              <a:buFont typeface="Arial" panose="020B0604020202020204" pitchFamily="34" charset="0"/>
              <a:buChar char="•"/>
            </a:pPr>
            <a:r>
              <a:rPr lang="en-GB" sz="1600" dirty="0" smtClean="0"/>
              <a:t>Purpose &amp; Rationale </a:t>
            </a:r>
          </a:p>
          <a:p>
            <a:pPr marL="1200150" lvl="2" indent="-285750">
              <a:buFont typeface="Arial" panose="020B0604020202020204" pitchFamily="34" charset="0"/>
              <a:buChar char="•"/>
            </a:pPr>
            <a:r>
              <a:rPr lang="en-GB" sz="1600" dirty="0" smtClean="0"/>
              <a:t>Logistics/Referrals</a:t>
            </a:r>
          </a:p>
          <a:p>
            <a:pPr marL="1200150" lvl="2" indent="-285750">
              <a:buFont typeface="Arial" panose="020B0604020202020204" pitchFamily="34" charset="0"/>
              <a:buChar char="•"/>
            </a:pPr>
            <a:r>
              <a:rPr lang="en-GB" sz="1600" dirty="0" smtClean="0"/>
              <a:t>Example Timetable</a:t>
            </a:r>
          </a:p>
          <a:p>
            <a:pPr marL="1200150" lvl="2" indent="-285750">
              <a:buFont typeface="Arial" panose="020B0604020202020204" pitchFamily="34" charset="0"/>
              <a:buChar char="•"/>
            </a:pPr>
            <a:r>
              <a:rPr lang="en-GB" sz="1600" dirty="0" smtClean="0"/>
              <a:t>Example Tracking</a:t>
            </a:r>
          </a:p>
          <a:p>
            <a:pPr marL="1200150" lvl="2" indent="-285750">
              <a:buFont typeface="Arial" panose="020B0604020202020204" pitchFamily="34" charset="0"/>
              <a:buChar char="•"/>
            </a:pPr>
            <a:r>
              <a:rPr lang="en-GB" sz="1600" dirty="0" smtClean="0"/>
              <a:t>Insight Data</a:t>
            </a:r>
          </a:p>
          <a:p>
            <a:pPr marL="1200150" lvl="2" indent="-285750">
              <a:buFont typeface="Arial" panose="020B0604020202020204" pitchFamily="34" charset="0"/>
              <a:buChar char="•"/>
            </a:pPr>
            <a:r>
              <a:rPr lang="en-GB" sz="1600" dirty="0" smtClean="0"/>
              <a:t>Summary</a:t>
            </a:r>
          </a:p>
          <a:p>
            <a:pPr lvl="2"/>
            <a:endParaRPr lang="en-GB" dirty="0"/>
          </a:p>
          <a:p>
            <a:pPr lvl="2"/>
            <a:r>
              <a:rPr lang="en-GB" b="1" dirty="0" smtClean="0"/>
              <a:t>2. PEF Funded Attendance Assistant</a:t>
            </a:r>
          </a:p>
          <a:p>
            <a:pPr marL="1200150" lvl="2" indent="-285750">
              <a:buFont typeface="Arial" panose="020B0604020202020204" pitchFamily="34" charset="0"/>
              <a:buChar char="•"/>
            </a:pPr>
            <a:r>
              <a:rPr lang="en-GB" sz="1600" dirty="0"/>
              <a:t>Purpose &amp; Rationale </a:t>
            </a:r>
            <a:endParaRPr lang="en-GB" sz="1600" dirty="0" smtClean="0"/>
          </a:p>
          <a:p>
            <a:pPr marL="1200150" lvl="2" indent="-285750">
              <a:buFont typeface="Arial" panose="020B0604020202020204" pitchFamily="34" charset="0"/>
              <a:buChar char="•"/>
            </a:pPr>
            <a:r>
              <a:rPr lang="en-GB" sz="1600" dirty="0" smtClean="0"/>
              <a:t>Procedure</a:t>
            </a:r>
          </a:p>
          <a:p>
            <a:pPr marL="1200150" lvl="2" indent="-285750">
              <a:buFont typeface="Arial" panose="020B0604020202020204" pitchFamily="34" charset="0"/>
              <a:buChar char="•"/>
            </a:pPr>
            <a:r>
              <a:rPr lang="en-GB" sz="1600" dirty="0" smtClean="0"/>
              <a:t>Example Data</a:t>
            </a:r>
          </a:p>
          <a:p>
            <a:pPr marL="1200150" lvl="2" indent="-285750">
              <a:buFont typeface="Arial" panose="020B0604020202020204" pitchFamily="34" charset="0"/>
              <a:buChar char="•"/>
            </a:pPr>
            <a:r>
              <a:rPr lang="en-GB" sz="1600" dirty="0" smtClean="0"/>
              <a:t>Summary</a:t>
            </a:r>
          </a:p>
          <a:p>
            <a:pPr lvl="2"/>
            <a:endParaRPr lang="en-GB" dirty="0" smtClean="0"/>
          </a:p>
          <a:p>
            <a:pPr lvl="2"/>
            <a:endParaRPr lang="en-GB" dirty="0" smtClean="0"/>
          </a:p>
          <a:p>
            <a:pPr algn="ctr"/>
            <a:endParaRPr lang="en-GB" dirty="0" smtClean="0"/>
          </a:p>
        </p:txBody>
      </p:sp>
    </p:spTree>
    <p:extLst>
      <p:ext uri="{BB962C8B-B14F-4D97-AF65-F5344CB8AC3E}">
        <p14:creationId xmlns:p14="http://schemas.microsoft.com/office/powerpoint/2010/main" val="25501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855520" y="1312245"/>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717849" y="1192279"/>
            <a:ext cx="5303365" cy="461665"/>
          </a:xfrm>
          <a:prstGeom prst="rect">
            <a:avLst/>
          </a:prstGeom>
          <a:noFill/>
        </p:spPr>
        <p:txBody>
          <a:bodyPr wrap="square" rtlCol="0">
            <a:spAutoFit/>
          </a:bodyPr>
          <a:lstStyle/>
          <a:p>
            <a:pPr algn="ctr"/>
            <a:r>
              <a:rPr lang="en-GB" sz="2400" b="1" u="sng" dirty="0" smtClean="0"/>
              <a:t>Example Termly Attendance Data</a:t>
            </a:r>
          </a:p>
        </p:txBody>
      </p:sp>
      <p:graphicFrame>
        <p:nvGraphicFramePr>
          <p:cNvPr id="18" name="Chart 17">
            <a:extLst>
              <a:ext uri="{FF2B5EF4-FFF2-40B4-BE49-F238E27FC236}">
                <a16:creationId xmlns:a16="http://schemas.microsoft.com/office/drawing/2014/main" id="{7CF5C203-12E8-8842-ACC1-EF55142AE060}"/>
              </a:ext>
            </a:extLst>
          </p:cNvPr>
          <p:cNvGraphicFramePr>
            <a:graphicFrameLocks/>
          </p:cNvGraphicFramePr>
          <p:nvPr>
            <p:extLst>
              <p:ext uri="{D42A27DB-BD31-4B8C-83A1-F6EECF244321}">
                <p14:modId xmlns:p14="http://schemas.microsoft.com/office/powerpoint/2010/main" val="3619777534"/>
              </p:ext>
            </p:extLst>
          </p:nvPr>
        </p:nvGraphicFramePr>
        <p:xfrm>
          <a:off x="113481" y="1654779"/>
          <a:ext cx="7284720" cy="40901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139751826"/>
              </p:ext>
            </p:extLst>
          </p:nvPr>
        </p:nvGraphicFramePr>
        <p:xfrm>
          <a:off x="6974414" y="2546267"/>
          <a:ext cx="1612900" cy="2729664"/>
        </p:xfrm>
        <a:graphic>
          <a:graphicData uri="http://schemas.openxmlformats.org/drawingml/2006/table">
            <a:tbl>
              <a:tblPr>
                <a:tableStyleId>{5C22544A-7EE6-4342-B048-85BDC9FD1C3A}</a:tableStyleId>
              </a:tblPr>
              <a:tblGrid>
                <a:gridCol w="990600">
                  <a:extLst>
                    <a:ext uri="{9D8B030D-6E8A-4147-A177-3AD203B41FA5}">
                      <a16:colId xmlns:a16="http://schemas.microsoft.com/office/drawing/2014/main" val="3861141822"/>
                    </a:ext>
                  </a:extLst>
                </a:gridCol>
                <a:gridCol w="622300">
                  <a:extLst>
                    <a:ext uri="{9D8B030D-6E8A-4147-A177-3AD203B41FA5}">
                      <a16:colId xmlns:a16="http://schemas.microsoft.com/office/drawing/2014/main" val="1061503595"/>
                    </a:ext>
                  </a:extLst>
                </a:gridCol>
              </a:tblGrid>
              <a:tr h="194976">
                <a:tc>
                  <a:txBody>
                    <a:bodyPr/>
                    <a:lstStyle/>
                    <a:p>
                      <a:pPr algn="ctr" fontAlgn="ctr"/>
                      <a:r>
                        <a:rPr lang="en-GB" sz="1100" u="none" strike="noStrike">
                          <a:effectLst/>
                        </a:rPr>
                        <a:t>Row Labels</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Count</a:t>
                      </a:r>
                      <a:endParaRPr lang="en-GB"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16681236"/>
                  </a:ext>
                </a:extLst>
              </a:tr>
              <a:tr h="194976">
                <a:tc>
                  <a:txBody>
                    <a:bodyPr/>
                    <a:lstStyle/>
                    <a:p>
                      <a:pPr algn="ctr" fontAlgn="ctr"/>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115</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3265464"/>
                  </a:ext>
                </a:extLst>
              </a:tr>
              <a:tr h="194976">
                <a:tc>
                  <a:txBody>
                    <a:bodyPr/>
                    <a:lstStyle/>
                    <a:p>
                      <a:pPr algn="ctr" fontAlgn="ctr"/>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170</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17890231"/>
                  </a:ext>
                </a:extLst>
              </a:tr>
              <a:tr h="194976">
                <a:tc>
                  <a:txBody>
                    <a:bodyPr/>
                    <a:lstStyle/>
                    <a:p>
                      <a:pPr algn="ctr" fontAlgn="ctr"/>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dirty="0">
                          <a:effectLst/>
                        </a:rPr>
                        <a:t>72</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7407378"/>
                  </a:ext>
                </a:extLst>
              </a:tr>
              <a:tr h="194976">
                <a:tc>
                  <a:txBody>
                    <a:bodyPr/>
                    <a:lstStyle/>
                    <a:p>
                      <a:pPr algn="ctr" fontAlgn="ctr"/>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67</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076700"/>
                  </a:ext>
                </a:extLst>
              </a:tr>
              <a:tr h="194976">
                <a:tc>
                  <a:txBody>
                    <a:bodyPr/>
                    <a:lstStyle/>
                    <a:p>
                      <a:pPr algn="ctr" fontAlgn="ctr"/>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74</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8239496"/>
                  </a:ext>
                </a:extLst>
              </a:tr>
              <a:tr h="194976">
                <a:tc>
                  <a:txBody>
                    <a:bodyPr/>
                    <a:lstStyle/>
                    <a:p>
                      <a:pPr algn="ctr" fontAlgn="ctr"/>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24</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24964495"/>
                  </a:ext>
                </a:extLst>
              </a:tr>
              <a:tr h="194976">
                <a:tc>
                  <a:txBody>
                    <a:bodyPr/>
                    <a:lstStyle/>
                    <a:p>
                      <a:pPr algn="ctr" fontAlgn="ctr"/>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37</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9228513"/>
                  </a:ext>
                </a:extLst>
              </a:tr>
              <a:tr h="194976">
                <a:tc>
                  <a:txBody>
                    <a:bodyPr/>
                    <a:lstStyle/>
                    <a:p>
                      <a:pPr algn="ctr" fontAlgn="ctr"/>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51</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0266995"/>
                  </a:ext>
                </a:extLst>
              </a:tr>
              <a:tr h="194976">
                <a:tc>
                  <a:txBody>
                    <a:bodyPr/>
                    <a:lstStyle/>
                    <a:p>
                      <a:pPr algn="ctr" fontAlgn="ctr"/>
                      <a:r>
                        <a:rPr lang="en-GB" sz="1100" u="none" strike="noStrike">
                          <a:effectLst/>
                        </a:rPr>
                        <a:t>9</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68</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67158"/>
                  </a:ext>
                </a:extLst>
              </a:tr>
              <a:tr h="194976">
                <a:tc>
                  <a:txBody>
                    <a:bodyPr/>
                    <a:lstStyle/>
                    <a:p>
                      <a:pPr algn="ctr" fontAlgn="ctr"/>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66989464"/>
                  </a:ext>
                </a:extLst>
              </a:tr>
              <a:tr h="194976">
                <a:tc>
                  <a:txBody>
                    <a:bodyPr/>
                    <a:lstStyle/>
                    <a:p>
                      <a:pPr algn="ctr" fontAlgn="ctr"/>
                      <a:r>
                        <a:rPr lang="en-GB" sz="1100" u="none" strike="noStrike">
                          <a:effectLst/>
                        </a:rPr>
                        <a:t>not found</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84196971"/>
                  </a:ext>
                </a:extLst>
              </a:tr>
              <a:tr h="194976">
                <a:tc>
                  <a:txBody>
                    <a:bodyPr/>
                    <a:lstStyle/>
                    <a:p>
                      <a:pPr algn="ctr" fontAlgn="ctr"/>
                      <a:r>
                        <a:rPr lang="en-GB" sz="1100" u="none" strike="noStrike" dirty="0">
                          <a:effectLst/>
                        </a:rPr>
                        <a:t>(blank)</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52329031"/>
                  </a:ext>
                </a:extLst>
              </a:tr>
              <a:tr h="194976">
                <a:tc>
                  <a:txBody>
                    <a:bodyPr/>
                    <a:lstStyle/>
                    <a:p>
                      <a:pPr algn="ctr" fontAlgn="ctr"/>
                      <a:r>
                        <a:rPr lang="en-GB" sz="1100" u="none" strike="noStrike">
                          <a:effectLst/>
                        </a:rPr>
                        <a:t>Grand Total</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dirty="0">
                          <a:effectLst/>
                        </a:rPr>
                        <a:t>702</a:t>
                      </a:r>
                      <a:endParaRPr lang="en-GB"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27404175"/>
                  </a:ext>
                </a:extLst>
              </a:tr>
            </a:tbl>
          </a:graphicData>
        </a:graphic>
      </p:graphicFrame>
    </p:spTree>
    <p:extLst>
      <p:ext uri="{BB962C8B-B14F-4D97-AF65-F5344CB8AC3E}">
        <p14:creationId xmlns:p14="http://schemas.microsoft.com/office/powerpoint/2010/main" val="115275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855520" y="1312245"/>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717849" y="1192279"/>
            <a:ext cx="5303365" cy="461665"/>
          </a:xfrm>
          <a:prstGeom prst="rect">
            <a:avLst/>
          </a:prstGeom>
          <a:noFill/>
        </p:spPr>
        <p:txBody>
          <a:bodyPr wrap="square" rtlCol="0">
            <a:spAutoFit/>
          </a:bodyPr>
          <a:lstStyle/>
          <a:p>
            <a:pPr algn="ctr"/>
            <a:r>
              <a:rPr lang="en-GB" sz="2400" b="1" u="sng" dirty="0" smtClean="0"/>
              <a:t>Example Termly Attendance Data</a:t>
            </a:r>
          </a:p>
        </p:txBody>
      </p:sp>
      <p:pic>
        <p:nvPicPr>
          <p:cNvPr id="5" name="Picture 4"/>
          <p:cNvPicPr>
            <a:picLocks noChangeAspect="1"/>
          </p:cNvPicPr>
          <p:nvPr/>
        </p:nvPicPr>
        <p:blipFill>
          <a:blip r:embed="rId6"/>
          <a:stretch>
            <a:fillRect/>
          </a:stretch>
        </p:blipFill>
        <p:spPr>
          <a:xfrm>
            <a:off x="185430" y="1818505"/>
            <a:ext cx="8800700" cy="3515495"/>
          </a:xfrm>
          <a:prstGeom prst="rect">
            <a:avLst/>
          </a:prstGeom>
        </p:spPr>
      </p:pic>
    </p:spTree>
    <p:extLst>
      <p:ext uri="{BB962C8B-B14F-4D97-AF65-F5344CB8AC3E}">
        <p14:creationId xmlns:p14="http://schemas.microsoft.com/office/powerpoint/2010/main" val="206518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1648094" y="1618843"/>
            <a:ext cx="5303365" cy="369332"/>
          </a:xfrm>
          <a:prstGeom prst="rect">
            <a:avLst/>
          </a:prstGeom>
          <a:noFill/>
        </p:spPr>
        <p:txBody>
          <a:bodyPr wrap="square" rtlCol="0">
            <a:spAutoFit/>
          </a:bodyPr>
          <a:lstStyle/>
          <a:p>
            <a:pPr algn="ctr"/>
            <a:endParaRPr lang="en-GB" dirty="0" smtClean="0"/>
          </a:p>
        </p:txBody>
      </p:sp>
      <p:sp>
        <p:nvSpPr>
          <p:cNvPr id="10" name="Title 9"/>
          <p:cNvSpPr>
            <a:spLocks noGrp="1"/>
          </p:cNvSpPr>
          <p:nvPr>
            <p:ph type="ctrTitle"/>
          </p:nvPr>
        </p:nvSpPr>
        <p:spPr>
          <a:xfrm>
            <a:off x="1143000" y="1122362"/>
            <a:ext cx="6858000" cy="4869576"/>
          </a:xfrm>
        </p:spPr>
        <p:txBody>
          <a:bodyPr>
            <a:normAutofit fontScale="90000"/>
          </a:bodyPr>
          <a:lstStyle/>
          <a:p>
            <a:pPr algn="l"/>
            <a:r>
              <a:rPr lang="en-GB" sz="2400" b="1" dirty="0" smtClean="0">
                <a:latin typeface="+mn-lt"/>
              </a:rPr>
              <a:t>                       </a:t>
            </a:r>
            <a:r>
              <a:rPr lang="en-GB" sz="2400" b="1" u="sng" dirty="0" smtClean="0">
                <a:latin typeface="+mn-lt"/>
              </a:rPr>
              <a:t>Attendance Assistance Summary</a:t>
            </a:r>
            <a:br>
              <a:rPr lang="en-GB" sz="2400" b="1" u="sng" dirty="0" smtClean="0">
                <a:latin typeface="+mn-lt"/>
              </a:rPr>
            </a:br>
            <a:r>
              <a:rPr lang="en-GB" sz="1200" dirty="0" smtClean="0">
                <a:latin typeface="+mn-lt"/>
              </a:rPr>
              <a:t/>
            </a:r>
            <a:br>
              <a:rPr lang="en-GB" sz="1200" dirty="0" smtClean="0">
                <a:latin typeface="+mn-lt"/>
              </a:rPr>
            </a:br>
            <a:r>
              <a:rPr lang="en-GB" sz="1600" b="1" dirty="0" smtClean="0">
                <a:latin typeface="+mn-lt"/>
              </a:rPr>
              <a:t>Success</a:t>
            </a:r>
            <a:r>
              <a:rPr lang="en-GB" sz="1600" dirty="0" smtClean="0">
                <a:latin typeface="+mn-lt"/>
              </a:rPr>
              <a:t/>
            </a:r>
            <a:br>
              <a:rPr lang="en-GB" sz="1600" dirty="0" smtClean="0">
                <a:latin typeface="+mn-lt"/>
              </a:rPr>
            </a:br>
            <a:r>
              <a:rPr lang="en-GB" sz="1600" dirty="0" smtClean="0">
                <a:latin typeface="+mn-lt"/>
              </a:rPr>
              <a:t>Data shows that overall, attendance has not increased significantly. We have had spells where we have been above EA average but it has not been sustained.</a:t>
            </a:r>
            <a:br>
              <a:rPr lang="en-GB" sz="1600" dirty="0" smtClean="0">
                <a:latin typeface="+mn-lt"/>
              </a:rPr>
            </a:br>
            <a:r>
              <a:rPr lang="en-GB" sz="1600" dirty="0" smtClean="0">
                <a:latin typeface="+mn-lt"/>
              </a:rPr>
              <a:t>(Potential reason for this is lowest attenders statistically are form SIMD1&amp;2, we have 40% of pupils from SIMD1&amp;2, therefore significant impact on overall stat). </a:t>
            </a:r>
            <a:br>
              <a:rPr lang="en-GB" sz="1600" dirty="0" smtClean="0">
                <a:latin typeface="+mn-lt"/>
              </a:rPr>
            </a:br>
            <a:r>
              <a:rPr lang="en-GB" sz="1600" dirty="0" smtClean="0">
                <a:latin typeface="+mn-lt"/>
              </a:rPr>
              <a:t/>
            </a:r>
            <a:br>
              <a:rPr lang="en-GB" sz="1600" dirty="0" smtClean="0">
                <a:latin typeface="+mn-lt"/>
              </a:rPr>
            </a:br>
            <a:r>
              <a:rPr lang="en-GB" sz="1600" dirty="0" smtClean="0">
                <a:latin typeface="+mn-lt"/>
              </a:rPr>
              <a:t>However, our systems and coding accuracy have vastly improved, which is a success.</a:t>
            </a:r>
            <a:r>
              <a:rPr lang="en-GB" sz="1600" dirty="0"/>
              <a:t> Our confidence in individual attendance reporting (particularly in TACs, hearings </a:t>
            </a:r>
            <a:r>
              <a:rPr lang="en-GB" sz="1600" dirty="0" err="1"/>
              <a:t>etc</a:t>
            </a:r>
            <a:r>
              <a:rPr lang="en-GB" sz="1600" dirty="0"/>
              <a:t>) has improved. </a:t>
            </a:r>
            <a:br>
              <a:rPr lang="en-GB" sz="1600" dirty="0"/>
            </a:br>
            <a:r>
              <a:rPr lang="en-GB" sz="1600" dirty="0">
                <a:latin typeface="+mn-lt"/>
              </a:rPr>
              <a:t>T</a:t>
            </a:r>
            <a:r>
              <a:rPr lang="en-GB" sz="1600" dirty="0" smtClean="0">
                <a:latin typeface="+mn-lt"/>
              </a:rPr>
              <a:t>he clarity in roles and time for Pastoral staff to fulfil other parts of role means we have progressed in other strategic areas. </a:t>
            </a:r>
            <a:br>
              <a:rPr lang="en-GB" sz="1600" dirty="0" smtClean="0">
                <a:latin typeface="+mn-lt"/>
              </a:rPr>
            </a:br>
            <a:r>
              <a:rPr lang="en-GB" sz="1600" dirty="0" smtClean="0">
                <a:latin typeface="+mn-lt"/>
              </a:rPr>
              <a:t>Also</a:t>
            </a:r>
            <a:r>
              <a:rPr lang="en-GB" sz="1600" dirty="0">
                <a:latin typeface="+mn-lt"/>
              </a:rPr>
              <a:t>, importantly, we are more successful in identifying and acting on truancy</a:t>
            </a:r>
            <a:r>
              <a:rPr lang="en-GB" sz="1600" dirty="0" smtClean="0">
                <a:latin typeface="+mn-lt"/>
              </a:rPr>
              <a:t>.</a:t>
            </a:r>
            <a:br>
              <a:rPr lang="en-GB" sz="1600" dirty="0" smtClean="0">
                <a:latin typeface="+mn-lt"/>
              </a:rPr>
            </a:br>
            <a:r>
              <a:rPr lang="en-GB" sz="1600" dirty="0">
                <a:latin typeface="+mn-lt"/>
              </a:rPr>
              <a:t/>
            </a:r>
            <a:br>
              <a:rPr lang="en-GB" sz="1600" dirty="0">
                <a:latin typeface="+mn-lt"/>
              </a:rPr>
            </a:br>
            <a:r>
              <a:rPr lang="en-GB" sz="1600" b="1" dirty="0" smtClean="0">
                <a:latin typeface="+mn-lt"/>
              </a:rPr>
              <a:t>Difficulties</a:t>
            </a:r>
            <a:r>
              <a:rPr lang="en-GB" sz="1600" dirty="0" smtClean="0">
                <a:latin typeface="+mn-lt"/>
              </a:rPr>
              <a:t/>
            </a:r>
            <a:br>
              <a:rPr lang="en-GB" sz="1600" dirty="0" smtClean="0">
                <a:latin typeface="+mn-lt"/>
              </a:rPr>
            </a:br>
            <a:r>
              <a:rPr lang="en-GB" sz="1600" dirty="0" smtClean="0">
                <a:latin typeface="+mn-lt"/>
              </a:rPr>
              <a:t>Having one person solely responsible, means if that person is off sick, we have to have a contingency, which is not as robust or efficient and means we cannot generate the statistical data. </a:t>
            </a:r>
            <a:br>
              <a:rPr lang="en-GB" sz="1600" dirty="0" smtClean="0">
                <a:latin typeface="+mn-lt"/>
              </a:rPr>
            </a:br>
            <a:r>
              <a:rPr lang="en-GB" sz="1600" dirty="0">
                <a:latin typeface="+mn-lt"/>
              </a:rPr>
              <a:t/>
            </a:r>
            <a:br>
              <a:rPr lang="en-GB" sz="1600" dirty="0">
                <a:latin typeface="+mn-lt"/>
              </a:rPr>
            </a:br>
            <a:r>
              <a:rPr lang="en-GB" sz="1600" b="1" dirty="0" smtClean="0">
                <a:latin typeface="+mn-lt"/>
              </a:rPr>
              <a:t>Future</a:t>
            </a:r>
            <a:r>
              <a:rPr lang="en-GB" sz="1600" dirty="0" smtClean="0">
                <a:latin typeface="+mn-lt"/>
              </a:rPr>
              <a:t/>
            </a:r>
            <a:br>
              <a:rPr lang="en-GB" sz="1600" dirty="0" smtClean="0">
                <a:latin typeface="+mn-lt"/>
              </a:rPr>
            </a:br>
            <a:r>
              <a:rPr lang="en-GB" sz="1600" dirty="0" smtClean="0">
                <a:latin typeface="+mn-lt"/>
              </a:rPr>
              <a:t>Where PEF funding allows, we would look to keep this post, using the same/similar format and procedure. </a:t>
            </a:r>
            <a:br>
              <a:rPr lang="en-GB" sz="1600" dirty="0" smtClean="0">
                <a:latin typeface="+mn-lt"/>
              </a:rPr>
            </a:br>
            <a:r>
              <a:rPr lang="en-GB" sz="1600" dirty="0" smtClean="0">
                <a:latin typeface="+mn-lt"/>
              </a:rPr>
              <a:t>Use the statistical breakdown to plan further interventions (</a:t>
            </a:r>
            <a:r>
              <a:rPr lang="en-GB" sz="1600" dirty="0" err="1" smtClean="0">
                <a:latin typeface="+mn-lt"/>
              </a:rPr>
              <a:t>ie</a:t>
            </a:r>
            <a:r>
              <a:rPr lang="en-GB" sz="1600" dirty="0" smtClean="0">
                <a:latin typeface="+mn-lt"/>
              </a:rPr>
              <a:t> SIMD 1 &amp; 2), to improve % is a future target.  </a:t>
            </a:r>
            <a:endParaRPr lang="en-GB" sz="1200" dirty="0">
              <a:latin typeface="+mn-lt"/>
            </a:endParaRPr>
          </a:p>
        </p:txBody>
      </p:sp>
    </p:spTree>
    <p:extLst>
      <p:ext uri="{BB962C8B-B14F-4D97-AF65-F5344CB8AC3E}">
        <p14:creationId xmlns:p14="http://schemas.microsoft.com/office/powerpoint/2010/main" val="345916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962475" y="1262829"/>
            <a:ext cx="6864308" cy="4308872"/>
          </a:xfrm>
          <a:prstGeom prst="rect">
            <a:avLst/>
          </a:prstGeom>
          <a:noFill/>
        </p:spPr>
        <p:txBody>
          <a:bodyPr wrap="square" rtlCol="0">
            <a:spAutoFit/>
          </a:bodyPr>
          <a:lstStyle/>
          <a:p>
            <a:endParaRPr lang="en-GB" sz="1400" b="1" u="sng" dirty="0" smtClean="0"/>
          </a:p>
          <a:p>
            <a:r>
              <a:rPr lang="en-GB" sz="1400" b="1" u="sng" dirty="0" smtClean="0"/>
              <a:t>Rationale</a:t>
            </a:r>
          </a:p>
          <a:p>
            <a:r>
              <a:rPr lang="en-GB" sz="1400" dirty="0" smtClean="0"/>
              <a:t>Our Insight </a:t>
            </a:r>
            <a:r>
              <a:rPr lang="en-GB" sz="1400" dirty="0"/>
              <a:t>analysis of lower 20% </a:t>
            </a:r>
            <a:r>
              <a:rPr lang="en-GB" sz="1400" dirty="0" smtClean="0"/>
              <a:t>in 2019 showed </a:t>
            </a:r>
            <a:r>
              <a:rPr lang="en-GB" sz="1400" dirty="0"/>
              <a:t>well </a:t>
            </a:r>
            <a:r>
              <a:rPr lang="en-GB" sz="1400" dirty="0" smtClean="0"/>
              <a:t>below VC (81)and LA (104).</a:t>
            </a:r>
          </a:p>
          <a:p>
            <a:endParaRPr lang="en-GB" sz="1400" dirty="0"/>
          </a:p>
          <a:p>
            <a:pPr algn="ctr"/>
            <a:r>
              <a:rPr lang="en-GB" sz="1400" b="1" dirty="0"/>
              <a:t>Lowest </a:t>
            </a:r>
            <a:r>
              <a:rPr lang="en-GB" sz="1400" b="1" dirty="0" err="1"/>
              <a:t>attainers</a:t>
            </a:r>
            <a:r>
              <a:rPr lang="en-GB" sz="1400" b="1" dirty="0"/>
              <a:t> = Lowest attenders = Strong correlation with SIMD Quintile </a:t>
            </a:r>
            <a:r>
              <a:rPr lang="en-GB" sz="1400" b="1" dirty="0" smtClean="0"/>
              <a:t>1</a:t>
            </a:r>
          </a:p>
          <a:p>
            <a:endParaRPr lang="en-GB" sz="1400" dirty="0" smtClean="0"/>
          </a:p>
          <a:p>
            <a:r>
              <a:rPr lang="en-GB" sz="1400" dirty="0" smtClean="0"/>
              <a:t>In consultation with Pastoral staff, many had significant barriers to attendance (poverty, mental health, family support/expectations, historic patterns of low attendance). </a:t>
            </a:r>
          </a:p>
          <a:p>
            <a:r>
              <a:rPr lang="en-GB" sz="1400" i="1" dirty="0" smtClean="0"/>
              <a:t>6.5 IE&amp;I P1.</a:t>
            </a:r>
          </a:p>
          <a:p>
            <a:endParaRPr lang="en-GB" sz="1400" dirty="0" smtClean="0"/>
          </a:p>
          <a:p>
            <a:r>
              <a:rPr lang="en-GB" sz="1400" dirty="0"/>
              <a:t>An initial short term solution from March </a:t>
            </a:r>
            <a:r>
              <a:rPr lang="en-GB" sz="1400" dirty="0" smtClean="0"/>
              <a:t>2019 to </a:t>
            </a:r>
            <a:r>
              <a:rPr lang="en-GB" sz="1400" dirty="0"/>
              <a:t>get S4 </a:t>
            </a:r>
            <a:r>
              <a:rPr lang="en-GB" sz="1400" dirty="0" smtClean="0"/>
              <a:t>low/non-attenders into </a:t>
            </a:r>
            <a:r>
              <a:rPr lang="en-GB" sz="1400" dirty="0"/>
              <a:t>an alternative environment to complete outstanding units and to try to </a:t>
            </a:r>
            <a:r>
              <a:rPr lang="en-GB" sz="1400" dirty="0" smtClean="0"/>
              <a:t>complete courses and secure destinations </a:t>
            </a:r>
            <a:r>
              <a:rPr lang="en-GB" sz="1400" dirty="0"/>
              <a:t>was successful. </a:t>
            </a:r>
            <a:endParaRPr lang="en-GB" sz="1400" dirty="0" smtClean="0"/>
          </a:p>
          <a:p>
            <a:endParaRPr lang="en-GB" sz="1400" dirty="0"/>
          </a:p>
          <a:p>
            <a:r>
              <a:rPr lang="en-GB" sz="1400" dirty="0" smtClean="0"/>
              <a:t>It </a:t>
            </a:r>
            <a:r>
              <a:rPr lang="en-GB" sz="1400" dirty="0"/>
              <a:t>became a long term strategic plan from </a:t>
            </a:r>
            <a:r>
              <a:rPr lang="en-GB" sz="1400" dirty="0" smtClean="0"/>
              <a:t>2019/20 </a:t>
            </a:r>
            <a:r>
              <a:rPr lang="en-GB" sz="1400" dirty="0"/>
              <a:t>onwards. </a:t>
            </a:r>
            <a:r>
              <a:rPr lang="en-GB" sz="1400" dirty="0" smtClean="0"/>
              <a:t>Analysis of attendance data from those targeted in 2019 showed drop off from S3 into S4. Therefore the initial target group</a:t>
            </a:r>
            <a:r>
              <a:rPr lang="en-GB" sz="1400" dirty="0"/>
              <a:t> </a:t>
            </a:r>
            <a:r>
              <a:rPr lang="en-GB" sz="1400" dirty="0" smtClean="0"/>
              <a:t>became those identified as lowest attenders in S3. </a:t>
            </a:r>
            <a:endParaRPr lang="en-GB" sz="1400" dirty="0"/>
          </a:p>
          <a:p>
            <a:endParaRPr lang="en-GB" dirty="0" smtClean="0"/>
          </a:p>
          <a:p>
            <a:pPr algn="ctr"/>
            <a:endParaRPr lang="en-GB" dirty="0" smtClean="0"/>
          </a:p>
        </p:txBody>
      </p:sp>
      <p:sp>
        <p:nvSpPr>
          <p:cNvPr id="5" name="TextBox 4"/>
          <p:cNvSpPr txBox="1"/>
          <p:nvPr/>
        </p:nvSpPr>
        <p:spPr>
          <a:xfrm>
            <a:off x="2438400" y="817051"/>
            <a:ext cx="4513059" cy="461665"/>
          </a:xfrm>
          <a:prstGeom prst="rect">
            <a:avLst/>
          </a:prstGeom>
          <a:noFill/>
        </p:spPr>
        <p:txBody>
          <a:bodyPr wrap="square" rtlCol="0">
            <a:spAutoFit/>
          </a:bodyPr>
          <a:lstStyle/>
          <a:p>
            <a:pPr algn="ctr"/>
            <a:r>
              <a:rPr lang="en-GB" sz="2400" b="1" u="sng" dirty="0" smtClean="0"/>
              <a:t>Inclusion Base </a:t>
            </a:r>
            <a:endParaRPr lang="en-GB" sz="2400" b="1" u="sng" dirty="0"/>
          </a:p>
        </p:txBody>
      </p:sp>
    </p:spTree>
    <p:extLst>
      <p:ext uri="{BB962C8B-B14F-4D97-AF65-F5344CB8AC3E}">
        <p14:creationId xmlns:p14="http://schemas.microsoft.com/office/powerpoint/2010/main" val="416232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5" name="Subtitle 4"/>
          <p:cNvSpPr>
            <a:spLocks noGrp="1"/>
          </p:cNvSpPr>
          <p:nvPr>
            <p:ph type="subTitle" idx="1"/>
          </p:nvPr>
        </p:nvSpPr>
        <p:spPr/>
        <p:txBody>
          <a:bodyPr>
            <a:normAutofit/>
          </a:bodyPr>
          <a:lstStyle/>
          <a:p>
            <a:endParaRPr lang="en-GB" sz="3200" b="1" i="1" dirty="0" smtClean="0">
              <a:solidFill>
                <a:srgbClr val="7030A0"/>
              </a:solidFill>
              <a:latin typeface="Baskerville Old Face" panose="02020602080505020303" pitchFamily="18" charset="0"/>
            </a:endParaRPr>
          </a:p>
          <a:p>
            <a:endParaRPr lang="en-GB" sz="1400" b="1" i="1" dirty="0" smtClean="0">
              <a:latin typeface="Baskerville Old Face" panose="02020602080505020303" pitchFamily="18" charset="0"/>
            </a:endParaRPr>
          </a:p>
        </p:txBody>
      </p:sp>
      <p:sp>
        <p:nvSpPr>
          <p:cNvPr id="6" name="Title 5"/>
          <p:cNvSpPr>
            <a:spLocks noGrp="1"/>
          </p:cNvSpPr>
          <p:nvPr>
            <p:ph type="ctrTitle"/>
          </p:nvPr>
        </p:nvSpPr>
        <p:spPr>
          <a:xfrm>
            <a:off x="1143000" y="1192460"/>
            <a:ext cx="6858000" cy="706437"/>
          </a:xfrm>
        </p:spPr>
        <p:txBody>
          <a:bodyPr>
            <a:noAutofit/>
          </a:bodyPr>
          <a:lstStyle/>
          <a:p>
            <a:r>
              <a:rPr lang="en-GB" sz="2400" b="1" u="sng" dirty="0">
                <a:latin typeface="+mn-lt"/>
              </a:rPr>
              <a:t>Included, Engaged &amp; Involved Part 1</a:t>
            </a:r>
            <a:r>
              <a:rPr lang="en-GB" sz="3200" b="1" dirty="0"/>
              <a:t/>
            </a:r>
            <a:br>
              <a:rPr lang="en-GB" sz="3200" b="1" dirty="0"/>
            </a:br>
            <a:endParaRPr lang="en-GB" sz="3200" b="1" dirty="0"/>
          </a:p>
        </p:txBody>
      </p:sp>
      <p:sp>
        <p:nvSpPr>
          <p:cNvPr id="9" name="TextBox 8"/>
          <p:cNvSpPr txBox="1"/>
          <p:nvPr/>
        </p:nvSpPr>
        <p:spPr>
          <a:xfrm>
            <a:off x="612253" y="1575344"/>
            <a:ext cx="7500671" cy="4739759"/>
          </a:xfrm>
          <a:prstGeom prst="rect">
            <a:avLst/>
          </a:prstGeom>
          <a:noFill/>
        </p:spPr>
        <p:txBody>
          <a:bodyPr wrap="square" rtlCol="0">
            <a:spAutoFit/>
          </a:bodyPr>
          <a:lstStyle/>
          <a:p>
            <a:r>
              <a:rPr lang="en-GB" sz="1050" dirty="0" smtClean="0"/>
              <a:t>6.5 </a:t>
            </a:r>
          </a:p>
          <a:p>
            <a:r>
              <a:rPr lang="en-GB" sz="1050" dirty="0" smtClean="0"/>
              <a:t>Longer </a:t>
            </a:r>
            <a:r>
              <a:rPr lang="en-GB" sz="1050" dirty="0"/>
              <a:t>term absence – </a:t>
            </a:r>
            <a:r>
              <a:rPr lang="en-GB" sz="1050" b="1" dirty="0"/>
              <a:t>school related </a:t>
            </a:r>
            <a:r>
              <a:rPr lang="en-GB" sz="1050" dirty="0" smtClean="0"/>
              <a:t>issues:-</a:t>
            </a:r>
          </a:p>
          <a:p>
            <a:endParaRPr lang="en-GB" sz="1050" dirty="0"/>
          </a:p>
          <a:p>
            <a:r>
              <a:rPr lang="en-GB" sz="1050" dirty="0" smtClean="0"/>
              <a:t>• </a:t>
            </a:r>
            <a:r>
              <a:rPr lang="en-GB" sz="1050" dirty="0"/>
              <a:t>Struggling with learning or specific lessons </a:t>
            </a:r>
            <a:endParaRPr lang="en-GB" sz="1050" dirty="0" smtClean="0"/>
          </a:p>
          <a:p>
            <a:r>
              <a:rPr lang="en-GB" sz="1050" dirty="0" smtClean="0"/>
              <a:t>• </a:t>
            </a:r>
            <a:r>
              <a:rPr lang="en-GB" sz="1050" dirty="0"/>
              <a:t>Conflict with, or fear of, a teacher or teachers </a:t>
            </a:r>
            <a:endParaRPr lang="en-GB" sz="1050" dirty="0" smtClean="0"/>
          </a:p>
          <a:p>
            <a:r>
              <a:rPr lang="en-GB" sz="1050" dirty="0" smtClean="0"/>
              <a:t>• </a:t>
            </a:r>
            <a:r>
              <a:rPr lang="en-GB" sz="1050" dirty="0"/>
              <a:t>Conflict with, or fear of, another child or young person </a:t>
            </a:r>
            <a:endParaRPr lang="en-GB" sz="1050" dirty="0" smtClean="0"/>
          </a:p>
          <a:p>
            <a:r>
              <a:rPr lang="en-GB" sz="1050" dirty="0" smtClean="0"/>
              <a:t>• </a:t>
            </a:r>
            <a:r>
              <a:rPr lang="en-GB" sz="1050" dirty="0"/>
              <a:t>Bullying </a:t>
            </a:r>
            <a:endParaRPr lang="en-GB" sz="1050" dirty="0" smtClean="0"/>
          </a:p>
          <a:p>
            <a:r>
              <a:rPr lang="en-GB" sz="1050" dirty="0" smtClean="0"/>
              <a:t>• </a:t>
            </a:r>
            <a:r>
              <a:rPr lang="en-GB" sz="1050" dirty="0"/>
              <a:t>Issues relating to social media </a:t>
            </a:r>
            <a:endParaRPr lang="en-GB" sz="1050" dirty="0" smtClean="0"/>
          </a:p>
          <a:p>
            <a:r>
              <a:rPr lang="en-GB" sz="1050" dirty="0" smtClean="0"/>
              <a:t>• </a:t>
            </a:r>
            <a:r>
              <a:rPr lang="en-GB" sz="1050" dirty="0"/>
              <a:t>Social and emotional needs and concerns relating to mental </a:t>
            </a:r>
            <a:r>
              <a:rPr lang="en-GB" sz="1050" dirty="0" smtClean="0"/>
              <a:t>health</a:t>
            </a:r>
          </a:p>
          <a:p>
            <a:r>
              <a:rPr lang="en-GB" sz="1050" dirty="0" smtClean="0"/>
              <a:t> </a:t>
            </a:r>
            <a:r>
              <a:rPr lang="en-GB" sz="1050" dirty="0"/>
              <a:t>• Anxiety about school </a:t>
            </a:r>
            <a:endParaRPr lang="en-GB" sz="1050" dirty="0" smtClean="0"/>
          </a:p>
          <a:p>
            <a:r>
              <a:rPr lang="en-GB" sz="1050" dirty="0" smtClean="0"/>
              <a:t>• </a:t>
            </a:r>
            <a:r>
              <a:rPr lang="en-GB" sz="1050" dirty="0"/>
              <a:t>Unhappy with course choices </a:t>
            </a:r>
            <a:r>
              <a:rPr lang="en-GB" sz="1050" dirty="0" smtClean="0"/>
              <a:t>after</a:t>
            </a:r>
          </a:p>
          <a:p>
            <a:endParaRPr lang="en-GB" sz="1050" dirty="0" smtClean="0"/>
          </a:p>
          <a:p>
            <a:endParaRPr lang="en-GB" sz="1050" dirty="0" smtClean="0"/>
          </a:p>
          <a:p>
            <a:r>
              <a:rPr lang="en-GB" sz="1050" dirty="0" smtClean="0"/>
              <a:t>Longer </a:t>
            </a:r>
            <a:r>
              <a:rPr lang="en-GB" sz="1050" dirty="0"/>
              <a:t>term absence – </a:t>
            </a:r>
            <a:r>
              <a:rPr lang="en-GB" sz="1050" b="1" dirty="0"/>
              <a:t>home and wider community </a:t>
            </a:r>
            <a:r>
              <a:rPr lang="en-GB" sz="1050" dirty="0" smtClean="0"/>
              <a:t>issues:-</a:t>
            </a:r>
          </a:p>
          <a:p>
            <a:endParaRPr lang="en-GB" sz="1050" dirty="0" smtClean="0"/>
          </a:p>
          <a:p>
            <a:r>
              <a:rPr lang="en-GB" sz="1050" dirty="0" smtClean="0"/>
              <a:t>• </a:t>
            </a:r>
            <a:r>
              <a:rPr lang="en-GB" sz="1050" dirty="0"/>
              <a:t>Challenging family circumstances, including domestic abuse </a:t>
            </a:r>
            <a:endParaRPr lang="en-GB" sz="1050" dirty="0" smtClean="0"/>
          </a:p>
          <a:p>
            <a:r>
              <a:rPr lang="en-GB" sz="1050" dirty="0" smtClean="0"/>
              <a:t>• </a:t>
            </a:r>
            <a:r>
              <a:rPr lang="en-GB" sz="1050" dirty="0"/>
              <a:t>Coping with adversity and trauma </a:t>
            </a:r>
            <a:endParaRPr lang="en-GB" sz="1050" dirty="0" smtClean="0"/>
          </a:p>
          <a:p>
            <a:r>
              <a:rPr lang="en-GB" sz="1050" dirty="0" smtClean="0"/>
              <a:t>• </a:t>
            </a:r>
            <a:r>
              <a:rPr lang="en-GB" sz="1050" dirty="0"/>
              <a:t>Worries about parents, siblings or people close to them </a:t>
            </a:r>
            <a:endParaRPr lang="en-GB" sz="1050" dirty="0" smtClean="0"/>
          </a:p>
          <a:p>
            <a:r>
              <a:rPr lang="en-GB" sz="1050" dirty="0" smtClean="0"/>
              <a:t>• </a:t>
            </a:r>
            <a:r>
              <a:rPr lang="en-GB" sz="1050" dirty="0"/>
              <a:t>Experience of care </a:t>
            </a:r>
            <a:endParaRPr lang="en-GB" sz="1050" dirty="0" smtClean="0"/>
          </a:p>
          <a:p>
            <a:r>
              <a:rPr lang="en-GB" sz="1050" dirty="0" smtClean="0"/>
              <a:t>• </a:t>
            </a:r>
            <a:r>
              <a:rPr lang="en-GB" sz="1050" dirty="0"/>
              <a:t>Experience of abuse or </a:t>
            </a:r>
            <a:r>
              <a:rPr lang="en-GB" sz="1050" dirty="0" smtClean="0"/>
              <a:t>neglect</a:t>
            </a:r>
          </a:p>
          <a:p>
            <a:r>
              <a:rPr lang="en-GB" sz="1050" dirty="0" smtClean="0"/>
              <a:t> </a:t>
            </a:r>
            <a:r>
              <a:rPr lang="en-GB" sz="1050" dirty="0"/>
              <a:t>• Anxiety/mental health issues </a:t>
            </a:r>
            <a:endParaRPr lang="en-GB" sz="1050" dirty="0" smtClean="0"/>
          </a:p>
          <a:p>
            <a:r>
              <a:rPr lang="en-GB" sz="1050" dirty="0" smtClean="0"/>
              <a:t>• </a:t>
            </a:r>
            <a:r>
              <a:rPr lang="en-GB" sz="1050" dirty="0"/>
              <a:t>Substance or alcohol </a:t>
            </a:r>
            <a:r>
              <a:rPr lang="en-GB" sz="1050" dirty="0" smtClean="0"/>
              <a:t>misuse</a:t>
            </a:r>
          </a:p>
          <a:p>
            <a:endParaRPr lang="en-GB" sz="1050" dirty="0" smtClean="0"/>
          </a:p>
          <a:p>
            <a:r>
              <a:rPr lang="en-GB" sz="1050" b="1" dirty="0"/>
              <a:t> It is essential to identify any underlying causes of absence and to take action to resolve these. </a:t>
            </a:r>
            <a:endParaRPr lang="en-GB" sz="1050" dirty="0" smtClean="0"/>
          </a:p>
          <a:p>
            <a:r>
              <a:rPr lang="en-GB" sz="1050" dirty="0" smtClean="0"/>
              <a:t>A </a:t>
            </a:r>
            <a:r>
              <a:rPr lang="en-GB" sz="1050" dirty="0"/>
              <a:t>child or young person may suffer from extreme anxiety and mental health issues which make it very difficult for them to attend school. Schools should consider developing a whole school approach to reducing stigma and provide support for mental health. In some circumstances other agencies and supports may be required, e.g. school counsellors or educational </a:t>
            </a:r>
            <a:r>
              <a:rPr lang="en-GB" sz="1050" dirty="0" smtClean="0"/>
              <a:t>psychologists</a:t>
            </a:r>
            <a:endParaRPr lang="en-GB" sz="1050" dirty="0"/>
          </a:p>
          <a:p>
            <a:endParaRPr lang="en-GB" sz="800" dirty="0"/>
          </a:p>
        </p:txBody>
      </p:sp>
      <p:sp>
        <p:nvSpPr>
          <p:cNvPr id="18" name="Content Placeholder 4"/>
          <p:cNvSpPr txBox="1">
            <a:spLocks/>
          </p:cNvSpPr>
          <p:nvPr/>
        </p:nvSpPr>
        <p:spPr>
          <a:xfrm>
            <a:off x="657601" y="3034565"/>
            <a:ext cx="7886700" cy="260423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GB" sz="1400" dirty="0" smtClean="0"/>
          </a:p>
        </p:txBody>
      </p:sp>
    </p:spTree>
    <p:extLst>
      <p:ext uri="{BB962C8B-B14F-4D97-AF65-F5344CB8AC3E}">
        <p14:creationId xmlns:p14="http://schemas.microsoft.com/office/powerpoint/2010/main" val="300400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iterate type="wd">
                                    <p:tmPct val="10000"/>
                                  </p:iterate>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962475" y="1262829"/>
            <a:ext cx="6864308" cy="5170646"/>
          </a:xfrm>
          <a:prstGeom prst="rect">
            <a:avLst/>
          </a:prstGeom>
          <a:noFill/>
        </p:spPr>
        <p:txBody>
          <a:bodyPr wrap="square" rtlCol="0">
            <a:spAutoFit/>
          </a:bodyPr>
          <a:lstStyle/>
          <a:p>
            <a:r>
              <a:rPr lang="en-GB" sz="1400" b="1" u="sng" dirty="0" smtClean="0"/>
              <a:t>Purpose</a:t>
            </a:r>
          </a:p>
          <a:p>
            <a:pPr marL="171450" indent="-171450">
              <a:buFont typeface="Arial" panose="020B0604020202020204" pitchFamily="34" charset="0"/>
              <a:buChar char="•"/>
            </a:pPr>
            <a:r>
              <a:rPr lang="en-GB" sz="1200" dirty="0" smtClean="0"/>
              <a:t>Our PEF funded Inclusion Base is an </a:t>
            </a:r>
            <a:r>
              <a:rPr lang="en-GB" sz="1200" b="1" dirty="0" smtClean="0"/>
              <a:t>alternative working environment </a:t>
            </a:r>
            <a:r>
              <a:rPr lang="en-GB" sz="1200" dirty="0" smtClean="0"/>
              <a:t>staffed by 1.6 Inclusion Workers.</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The aim is to create </a:t>
            </a:r>
            <a:r>
              <a:rPr lang="en-GB" sz="1200" b="1" dirty="0" smtClean="0"/>
              <a:t>a calm, quiet working environment </a:t>
            </a:r>
            <a:r>
              <a:rPr lang="en-GB" sz="1200" dirty="0" smtClean="0"/>
              <a:t>for very low or non attenders. Staff can provide intense support to young people who find it difficult to be in a class environment.</a:t>
            </a:r>
            <a:r>
              <a:rPr lang="en-GB" sz="1200" dirty="0"/>
              <a:t> </a:t>
            </a:r>
          </a:p>
          <a:p>
            <a:pPr marL="171450" indent="-171450">
              <a:buFont typeface="Arial" panose="020B0604020202020204" pitchFamily="34" charset="0"/>
              <a:buChar char="•"/>
            </a:pPr>
            <a:r>
              <a:rPr lang="en-GB" sz="1200" dirty="0" smtClean="0"/>
              <a:t>We allow a </a:t>
            </a:r>
            <a:r>
              <a:rPr lang="en-GB" sz="1200" b="1" dirty="0" smtClean="0"/>
              <a:t>maximum of 10 pupils </a:t>
            </a:r>
            <a:r>
              <a:rPr lang="en-GB" sz="1200" dirty="0" smtClean="0"/>
              <a:t>in at any one time.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Subjects can be accessed up to N4*. </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Pupils work on </a:t>
            </a:r>
            <a:r>
              <a:rPr lang="en-GB" sz="1200" b="1" dirty="0" smtClean="0"/>
              <a:t>bespoke timetables </a:t>
            </a:r>
            <a:r>
              <a:rPr lang="en-GB" sz="1200" dirty="0" smtClean="0"/>
              <a:t>and learning plans at a suitable pace and challenge.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Ideally, pupils use this as a </a:t>
            </a:r>
            <a:r>
              <a:rPr lang="en-GB" sz="1200" b="1" dirty="0" smtClean="0"/>
              <a:t>‘bridge’ </a:t>
            </a:r>
            <a:r>
              <a:rPr lang="en-GB" sz="1200" dirty="0" smtClean="0"/>
              <a:t>back to regular attendance, or an intervention to prevent further decline in attendance.</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b="1" dirty="0" smtClean="0"/>
              <a:t>Improve attainment </a:t>
            </a:r>
            <a:r>
              <a:rPr lang="en-GB" sz="1200" dirty="0" smtClean="0"/>
              <a:t>(primarily lower 20%) as lowest attenders are most often lowest </a:t>
            </a:r>
            <a:r>
              <a:rPr lang="en-GB" sz="1200" dirty="0" err="1" smtClean="0"/>
              <a:t>attainers</a:t>
            </a:r>
            <a:endParaRPr lang="en-GB" sz="1200" dirty="0" smtClean="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Maintain engagement with school for attainment/achievement, but also for </a:t>
            </a:r>
            <a:r>
              <a:rPr lang="en-GB" sz="1200" b="1" dirty="0" smtClean="0"/>
              <a:t>wellbeing</a:t>
            </a:r>
            <a:r>
              <a:rPr lang="en-GB" sz="1200" dirty="0" smtClean="0"/>
              <a:t>, access to services and destinations. </a:t>
            </a:r>
            <a:r>
              <a:rPr lang="en-GB" sz="1200" dirty="0"/>
              <a:t>Staff are trained in ACES, TIP, Nurture, DFS, Autism </a:t>
            </a:r>
            <a:r>
              <a:rPr lang="en-GB" sz="1200" dirty="0" smtClean="0"/>
              <a:t>Awareness. We provide breakfast and healthy snacks. </a:t>
            </a:r>
            <a:endParaRPr lang="en-GB" sz="1200" dirty="0"/>
          </a:p>
          <a:p>
            <a:endParaRPr lang="en-GB" sz="1200" dirty="0"/>
          </a:p>
          <a:p>
            <a:pPr marL="171450" indent="-171450">
              <a:buFont typeface="Arial" panose="020B0604020202020204" pitchFamily="34" charset="0"/>
              <a:buChar char="•"/>
            </a:pPr>
            <a:r>
              <a:rPr lang="en-GB" sz="1200" dirty="0"/>
              <a:t>On Tuesday and Thursday afternoons, Inclusion Base staff run our </a:t>
            </a:r>
            <a:r>
              <a:rPr lang="en-GB" sz="1200" b="1" dirty="0"/>
              <a:t>‘Outreach’ </a:t>
            </a:r>
            <a:r>
              <a:rPr lang="en-GB" sz="1200" dirty="0"/>
              <a:t>service. Where pupils who are non-attenders and haven’t engaged in all other intervention are visited. The purpose is for families and the young person to build a relationship with the staff they will work with in the base. As a last resort, they drop work off and pick it up to try to build confidence in completing work, re-engage pupils and bank qualifications (usually N2,N3 units and courses). </a:t>
            </a:r>
          </a:p>
          <a:p>
            <a:pPr marL="285750" indent="-285750">
              <a:buFont typeface="Arial" panose="020B0604020202020204" pitchFamily="34" charset="0"/>
              <a:buChar char="•"/>
            </a:pPr>
            <a:endParaRPr lang="en-GB" sz="1400" b="1" u="sng" dirty="0"/>
          </a:p>
          <a:p>
            <a:endParaRPr lang="en-GB" sz="1400" dirty="0" smtClean="0"/>
          </a:p>
        </p:txBody>
      </p:sp>
      <p:sp>
        <p:nvSpPr>
          <p:cNvPr id="5" name="TextBox 4"/>
          <p:cNvSpPr txBox="1"/>
          <p:nvPr/>
        </p:nvSpPr>
        <p:spPr>
          <a:xfrm>
            <a:off x="2438400" y="817051"/>
            <a:ext cx="4513059" cy="461665"/>
          </a:xfrm>
          <a:prstGeom prst="rect">
            <a:avLst/>
          </a:prstGeom>
          <a:noFill/>
        </p:spPr>
        <p:txBody>
          <a:bodyPr wrap="square" rtlCol="0">
            <a:spAutoFit/>
          </a:bodyPr>
          <a:lstStyle/>
          <a:p>
            <a:pPr algn="ctr"/>
            <a:r>
              <a:rPr lang="en-GB" sz="2400" b="1" u="sng" dirty="0" smtClean="0"/>
              <a:t>Inclusion Base </a:t>
            </a:r>
            <a:endParaRPr lang="en-GB" sz="2400" b="1" u="sng" dirty="0"/>
          </a:p>
        </p:txBody>
      </p:sp>
    </p:spTree>
    <p:extLst>
      <p:ext uri="{BB962C8B-B14F-4D97-AF65-F5344CB8AC3E}">
        <p14:creationId xmlns:p14="http://schemas.microsoft.com/office/powerpoint/2010/main" val="416973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962475" y="1262829"/>
            <a:ext cx="6864308" cy="3877985"/>
          </a:xfrm>
          <a:prstGeom prst="rect">
            <a:avLst/>
          </a:prstGeom>
          <a:noFill/>
        </p:spPr>
        <p:txBody>
          <a:bodyPr wrap="square" rtlCol="0">
            <a:spAutoFit/>
          </a:bodyPr>
          <a:lstStyle/>
          <a:p>
            <a:r>
              <a:rPr lang="en-GB" sz="1200" b="1" u="sng" dirty="0" smtClean="0"/>
              <a:t>Logistics</a:t>
            </a:r>
          </a:p>
          <a:p>
            <a:endParaRPr lang="en-GB" sz="1200" dirty="0" smtClean="0"/>
          </a:p>
          <a:p>
            <a:r>
              <a:rPr lang="en-GB" sz="1200" dirty="0" smtClean="0"/>
              <a:t>1) Referrals go to DHT using bespoke </a:t>
            </a:r>
            <a:r>
              <a:rPr lang="en-GB" sz="1200" dirty="0" err="1" smtClean="0"/>
              <a:t>RfA</a:t>
            </a:r>
            <a:r>
              <a:rPr lang="en-GB" sz="1200" dirty="0" smtClean="0"/>
              <a:t>. DHT completes this and sends back to Pastoral/Year Head and to Inclusion Base staff. They use this as a starting point to plan package of work. </a:t>
            </a:r>
          </a:p>
          <a:p>
            <a:endParaRPr lang="en-GB" sz="1200" dirty="0"/>
          </a:p>
          <a:p>
            <a:r>
              <a:rPr lang="en-GB" sz="1200" dirty="0" smtClean="0"/>
              <a:t>2) Inclusion Base staff approach class teachers for appropriate work and prepare a package of work. They also have back of work to hand (workbooks, booklets, online resources). </a:t>
            </a:r>
          </a:p>
          <a:p>
            <a:endParaRPr lang="en-GB" sz="1200" dirty="0" smtClean="0"/>
          </a:p>
          <a:p>
            <a:endParaRPr lang="en-GB" sz="1200" dirty="0" smtClean="0"/>
          </a:p>
          <a:p>
            <a:endParaRPr lang="en-GB" sz="1200" dirty="0"/>
          </a:p>
          <a:p>
            <a:r>
              <a:rPr lang="en-GB" sz="1200" dirty="0" smtClean="0"/>
              <a:t>At fortnightly meetings (Standing item on Pastoral DMs), all cases are discussed and can be adapted/adjusted accordingly</a:t>
            </a:r>
            <a:r>
              <a:rPr lang="en-GB" sz="1200" dirty="0"/>
              <a:t>. Inclusion staff keep accurate records of work completed in the </a:t>
            </a:r>
            <a:r>
              <a:rPr lang="en-GB" sz="1200" dirty="0" smtClean="0"/>
              <a:t>base, and on Outreach visits. </a:t>
            </a:r>
            <a:endParaRPr lang="en-GB" sz="1200" dirty="0"/>
          </a:p>
          <a:p>
            <a:endParaRPr lang="en-GB" sz="1200" dirty="0"/>
          </a:p>
          <a:p>
            <a:r>
              <a:rPr lang="en-GB" sz="1200" dirty="0" smtClean="0"/>
              <a:t>Recently, on Outreach, we have been using SL33 as a meeting place to complete work. We initially booked venues, however this was proving too costly. </a:t>
            </a:r>
          </a:p>
          <a:p>
            <a:endParaRPr lang="en-GB" sz="1200" dirty="0" smtClean="0"/>
          </a:p>
          <a:p>
            <a:endParaRPr lang="en-GB" sz="1400" dirty="0"/>
          </a:p>
          <a:p>
            <a:endParaRPr lang="en-GB" sz="1400" b="1" u="sng" dirty="0"/>
          </a:p>
          <a:p>
            <a:endParaRPr lang="en-GB" sz="1400" dirty="0" smtClean="0"/>
          </a:p>
        </p:txBody>
      </p:sp>
      <p:sp>
        <p:nvSpPr>
          <p:cNvPr id="5" name="TextBox 4"/>
          <p:cNvSpPr txBox="1"/>
          <p:nvPr/>
        </p:nvSpPr>
        <p:spPr>
          <a:xfrm>
            <a:off x="2438400" y="817051"/>
            <a:ext cx="4513059" cy="461665"/>
          </a:xfrm>
          <a:prstGeom prst="rect">
            <a:avLst/>
          </a:prstGeom>
          <a:noFill/>
        </p:spPr>
        <p:txBody>
          <a:bodyPr wrap="square" rtlCol="0">
            <a:spAutoFit/>
          </a:bodyPr>
          <a:lstStyle/>
          <a:p>
            <a:pPr algn="ctr"/>
            <a:r>
              <a:rPr lang="en-GB" sz="2400" b="1" u="sng" dirty="0" smtClean="0"/>
              <a:t>Outline of Inclusion Base </a:t>
            </a:r>
            <a:endParaRPr lang="en-GB" sz="2400" b="1" u="sng" dirty="0"/>
          </a:p>
        </p:txBody>
      </p:sp>
    </p:spTree>
    <p:extLst>
      <p:ext uri="{BB962C8B-B14F-4D97-AF65-F5344CB8AC3E}">
        <p14:creationId xmlns:p14="http://schemas.microsoft.com/office/powerpoint/2010/main" val="240113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962475" y="1262829"/>
            <a:ext cx="6864308" cy="707886"/>
          </a:xfrm>
          <a:prstGeom prst="rect">
            <a:avLst/>
          </a:prstGeom>
          <a:noFill/>
        </p:spPr>
        <p:txBody>
          <a:bodyPr wrap="square" rtlCol="0">
            <a:spAutoFit/>
          </a:bodyPr>
          <a:lstStyle/>
          <a:p>
            <a:endParaRPr lang="en-GB" sz="1200" dirty="0" smtClean="0"/>
          </a:p>
          <a:p>
            <a:endParaRPr lang="en-GB" sz="1400" b="1" u="sng" dirty="0"/>
          </a:p>
          <a:p>
            <a:endParaRPr lang="en-GB" sz="1400" dirty="0" smtClean="0"/>
          </a:p>
        </p:txBody>
      </p:sp>
      <p:sp>
        <p:nvSpPr>
          <p:cNvPr id="5" name="TextBox 4"/>
          <p:cNvSpPr txBox="1"/>
          <p:nvPr/>
        </p:nvSpPr>
        <p:spPr>
          <a:xfrm>
            <a:off x="2438400" y="817051"/>
            <a:ext cx="4513059" cy="461665"/>
          </a:xfrm>
          <a:prstGeom prst="rect">
            <a:avLst/>
          </a:prstGeom>
          <a:noFill/>
        </p:spPr>
        <p:txBody>
          <a:bodyPr wrap="square" rtlCol="0">
            <a:spAutoFit/>
          </a:bodyPr>
          <a:lstStyle/>
          <a:p>
            <a:pPr algn="ctr"/>
            <a:r>
              <a:rPr lang="en-GB" sz="2400" b="1" u="sng" dirty="0" smtClean="0"/>
              <a:t>Example of Schedule/Timetable </a:t>
            </a:r>
            <a:endParaRPr lang="en-GB" sz="2400" b="1" u="sng" dirty="0"/>
          </a:p>
        </p:txBody>
      </p:sp>
      <p:graphicFrame>
        <p:nvGraphicFramePr>
          <p:cNvPr id="10" name="Object 9"/>
          <p:cNvGraphicFramePr>
            <a:graphicFrameLocks noChangeAspect="1"/>
          </p:cNvGraphicFramePr>
          <p:nvPr>
            <p:extLst>
              <p:ext uri="{D42A27DB-BD31-4B8C-83A1-F6EECF244321}">
                <p14:modId xmlns:p14="http://schemas.microsoft.com/office/powerpoint/2010/main" val="2934563689"/>
              </p:ext>
            </p:extLst>
          </p:nvPr>
        </p:nvGraphicFramePr>
        <p:xfrm>
          <a:off x="934350" y="1234745"/>
          <a:ext cx="6990450" cy="5066327"/>
        </p:xfrm>
        <a:graphic>
          <a:graphicData uri="http://schemas.openxmlformats.org/presentationml/2006/ole">
            <mc:AlternateContent xmlns:mc="http://schemas.openxmlformats.org/markup-compatibility/2006">
              <mc:Choice xmlns:v="urn:schemas-microsoft-com:vml" Requires="v">
                <p:oleObj spid="_x0000_s1096" name="Worksheet" r:id="rId7" imgW="6333978" imgH="6229350" progId="Excel.Sheet.12">
                  <p:embed/>
                </p:oleObj>
              </mc:Choice>
              <mc:Fallback>
                <p:oleObj name="Worksheet" r:id="rId7" imgW="6333978" imgH="6229350" progId="Excel.Sheet.12">
                  <p:embed/>
                  <p:pic>
                    <p:nvPicPr>
                      <p:cNvPr id="0" name=""/>
                      <p:cNvPicPr/>
                      <p:nvPr/>
                    </p:nvPicPr>
                    <p:blipFill>
                      <a:blip r:embed="rId8"/>
                      <a:stretch>
                        <a:fillRect/>
                      </a:stretch>
                    </p:blipFill>
                    <p:spPr>
                      <a:xfrm>
                        <a:off x="934350" y="1234745"/>
                        <a:ext cx="6990450" cy="5066327"/>
                      </a:xfrm>
                      <a:prstGeom prst="rect">
                        <a:avLst/>
                      </a:prstGeom>
                    </p:spPr>
                  </p:pic>
                </p:oleObj>
              </mc:Fallback>
            </mc:AlternateContent>
          </a:graphicData>
        </a:graphic>
      </p:graphicFrame>
    </p:spTree>
    <p:extLst>
      <p:ext uri="{BB962C8B-B14F-4D97-AF65-F5344CB8AC3E}">
        <p14:creationId xmlns:p14="http://schemas.microsoft.com/office/powerpoint/2010/main" val="295344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962475" y="1262829"/>
            <a:ext cx="6864308" cy="1508105"/>
          </a:xfrm>
          <a:prstGeom prst="rect">
            <a:avLst/>
          </a:prstGeom>
          <a:noFill/>
        </p:spPr>
        <p:txBody>
          <a:bodyPr wrap="square" rtlCol="0">
            <a:spAutoFit/>
          </a:bodyPr>
          <a:lstStyle/>
          <a:p>
            <a:r>
              <a:rPr lang="en-GB" sz="1400" dirty="0" smtClean="0"/>
              <a:t>Completed courses are tracked </a:t>
            </a:r>
          </a:p>
          <a:p>
            <a:r>
              <a:rPr lang="en-GB" sz="1400" dirty="0" smtClean="0"/>
              <a:t>(R – Not started, A – In progress, G – Completed, B – Not continuing in base)</a:t>
            </a:r>
          </a:p>
          <a:p>
            <a:endParaRPr lang="en-GB" sz="1400" dirty="0"/>
          </a:p>
          <a:p>
            <a:endParaRPr lang="en-GB" sz="1400" dirty="0" smtClean="0"/>
          </a:p>
          <a:p>
            <a:endParaRPr lang="en-GB" dirty="0" smtClean="0"/>
          </a:p>
          <a:p>
            <a:pPr algn="ctr"/>
            <a:endParaRPr lang="en-GB" dirty="0" smtClean="0"/>
          </a:p>
        </p:txBody>
      </p:sp>
      <p:sp>
        <p:nvSpPr>
          <p:cNvPr id="5" name="TextBox 4"/>
          <p:cNvSpPr txBox="1"/>
          <p:nvPr/>
        </p:nvSpPr>
        <p:spPr>
          <a:xfrm>
            <a:off x="1066800" y="817051"/>
            <a:ext cx="6374542" cy="461665"/>
          </a:xfrm>
          <a:prstGeom prst="rect">
            <a:avLst/>
          </a:prstGeom>
          <a:noFill/>
        </p:spPr>
        <p:txBody>
          <a:bodyPr wrap="square" rtlCol="0">
            <a:spAutoFit/>
          </a:bodyPr>
          <a:lstStyle/>
          <a:p>
            <a:pPr algn="ctr"/>
            <a:r>
              <a:rPr lang="en-GB" sz="2400" b="1" u="sng" dirty="0" smtClean="0"/>
              <a:t>Example Attainment Tracking Spreadsheet</a:t>
            </a:r>
            <a:endParaRPr lang="en-GB" sz="2400" b="1" u="sng"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1824421"/>
            <a:ext cx="6939117" cy="4012366"/>
          </a:xfrm>
          <a:prstGeom prst="rect">
            <a:avLst/>
          </a:prstGeom>
        </p:spPr>
      </p:pic>
    </p:spTree>
    <p:extLst>
      <p:ext uri="{BB962C8B-B14F-4D97-AF65-F5344CB8AC3E}">
        <p14:creationId xmlns:p14="http://schemas.microsoft.com/office/powerpoint/2010/main" val="392237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805164" y="484436"/>
            <a:ext cx="1116"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close/>
              </a:path>
            </a:pathLst>
          </a:cu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66"/>
          </a:p>
        </p:txBody>
      </p:sp>
      <p:pic>
        <p:nvPicPr>
          <p:cNvPr id="17412" name="Picture 4" descr="aimhi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81" y="5991938"/>
            <a:ext cx="4530319" cy="7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6" descr="2Q=="/>
          <p:cNvSpPr>
            <a:spLocks noChangeAspect="1" noChangeArrowheads="1"/>
          </p:cNvSpPr>
          <p:nvPr/>
        </p:nvSpPr>
        <p:spPr bwMode="auto">
          <a:xfrm>
            <a:off x="3728145" y="2759274"/>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sp>
        <p:nvSpPr>
          <p:cNvPr id="17415" name="AutoShape 7" descr="2Q=="/>
          <p:cNvSpPr>
            <a:spLocks noChangeAspect="1" noChangeArrowheads="1"/>
          </p:cNvSpPr>
          <p:nvPr/>
        </p:nvSpPr>
        <p:spPr bwMode="auto">
          <a:xfrm>
            <a:off x="30138" y="-20092"/>
            <a:ext cx="1687711" cy="13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600">
                <a:solidFill>
                  <a:schemeClr val="tx1"/>
                </a:solidFill>
                <a:latin typeface="Gill Sans" charset="0"/>
                <a:sym typeface="Gill Sans" charset="0"/>
              </a:defRPr>
            </a:lvl1pPr>
            <a:lvl2pPr marL="742950" indent="-285750" algn="ctr">
              <a:defRPr sz="3600">
                <a:solidFill>
                  <a:schemeClr val="tx1"/>
                </a:solidFill>
                <a:latin typeface="Gill Sans" charset="0"/>
                <a:sym typeface="Gill Sans" charset="0"/>
              </a:defRPr>
            </a:lvl2pPr>
            <a:lvl3pPr marL="1143000" indent="-228600" algn="ctr">
              <a:defRPr sz="3600">
                <a:solidFill>
                  <a:schemeClr val="tx1"/>
                </a:solidFill>
                <a:latin typeface="Gill Sans" charset="0"/>
                <a:sym typeface="Gill Sans" charset="0"/>
              </a:defRPr>
            </a:lvl3pPr>
            <a:lvl4pPr marL="1600200" indent="-228600" algn="ctr">
              <a:defRPr sz="3600">
                <a:solidFill>
                  <a:schemeClr val="tx1"/>
                </a:solidFill>
                <a:latin typeface="Gill Sans" charset="0"/>
                <a:sym typeface="Gill Sans" charset="0"/>
              </a:defRPr>
            </a:lvl4pPr>
            <a:lvl5pPr marL="2057400" indent="-228600" algn="ctr">
              <a:defRPr sz="3600">
                <a:solidFill>
                  <a:schemeClr val="tx1"/>
                </a:solidFill>
                <a:latin typeface="Gill Sans"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sym typeface="Gill Sans" charset="0"/>
              </a:defRPr>
            </a:lvl9pPr>
          </a:lstStyle>
          <a:p>
            <a:pPr eaLnBrk="1" hangingPunct="1"/>
            <a:endParaRPr lang="en-GB" altLang="en-US" sz="2953">
              <a:solidFill>
                <a:srgbClr val="000000"/>
              </a:solidFill>
            </a:endParaRPr>
          </a:p>
        </p:txBody>
      </p:sp>
      <p:grpSp>
        <p:nvGrpSpPr>
          <p:cNvPr id="7" name="Group 6"/>
          <p:cNvGrpSpPr/>
          <p:nvPr/>
        </p:nvGrpSpPr>
        <p:grpSpPr>
          <a:xfrm>
            <a:off x="5380938" y="3100972"/>
            <a:ext cx="3600000" cy="3600000"/>
            <a:chOff x="4283968" y="1988840"/>
            <a:chExt cx="4608512" cy="467129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5711688"/>
              <a:ext cx="864096" cy="948444"/>
            </a:xfrm>
            <a:prstGeom prst="rect">
              <a:avLst/>
            </a:prstGeom>
          </p:spPr>
        </p:pic>
        <p:sp>
          <p:nvSpPr>
            <p:cNvPr id="16" name="Rectangle 15"/>
            <p:cNvSpPr/>
            <p:nvPr/>
          </p:nvSpPr>
          <p:spPr>
            <a:xfrm>
              <a:off x="4283968" y="6592589"/>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Rectangle 16"/>
            <p:cNvSpPr/>
            <p:nvPr/>
          </p:nvSpPr>
          <p:spPr>
            <a:xfrm rot="5400000">
              <a:off x="7022879" y="3793654"/>
              <a:ext cx="3672408" cy="627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grpSp>
        <p:nvGrpSpPr>
          <p:cNvPr id="8" name="Group 7"/>
          <p:cNvGrpSpPr/>
          <p:nvPr/>
        </p:nvGrpSpPr>
        <p:grpSpPr>
          <a:xfrm>
            <a:off x="0" y="0"/>
            <a:ext cx="9144000" cy="609600"/>
            <a:chOff x="0" y="0"/>
            <a:chExt cx="9144000" cy="609600"/>
          </a:xfrm>
        </p:grpSpPr>
        <p:sp>
          <p:nvSpPr>
            <p:cNvPr id="2" name="Rectangle 1"/>
            <p:cNvSpPr/>
            <p:nvPr/>
          </p:nvSpPr>
          <p:spPr>
            <a:xfrm>
              <a:off x="0" y="0"/>
              <a:ext cx="9144000" cy="609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3481" y="82689"/>
              <a:ext cx="3652764" cy="461665"/>
            </a:xfrm>
            <a:prstGeom prst="rect">
              <a:avLst/>
            </a:prstGeom>
            <a:noFill/>
            <a:ln>
              <a:noFill/>
            </a:ln>
          </p:spPr>
          <p:txBody>
            <a:bodyPr wrap="square" rtlCol="0">
              <a:spAutoFit/>
            </a:bodyPr>
            <a:lstStyle/>
            <a:p>
              <a:r>
                <a:rPr lang="en-GB" sz="2400" dirty="0" smtClean="0">
                  <a:solidFill>
                    <a:schemeClr val="bg1"/>
                  </a:solidFill>
                  <a:effectLst>
                    <a:outerShdw blurRad="38100" dist="38100" dir="2700000" algn="tl">
                      <a:srgbClr val="000000">
                        <a:alpha val="43137"/>
                      </a:srgbClr>
                    </a:outerShdw>
                  </a:effectLst>
                </a:rPr>
                <a:t>INSPIRE AND TRANSFORM</a:t>
              </a:r>
              <a:endParaRPr lang="en-GB" sz="2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35119" y="82689"/>
              <a:ext cx="4232681" cy="461665"/>
            </a:xfrm>
            <a:prstGeom prst="rect">
              <a:avLst/>
            </a:prstGeom>
            <a:noFill/>
            <a:ln>
              <a:noFill/>
            </a:ln>
          </p:spPr>
          <p:txBody>
            <a:bodyPr wrap="square" rtlCol="0">
              <a:spAutoFit/>
            </a:bodyPr>
            <a:lstStyle/>
            <a:p>
              <a:pPr algn="r"/>
              <a:r>
                <a:rPr lang="en-GB" sz="2400" dirty="0" smtClean="0">
                  <a:solidFill>
                    <a:schemeClr val="bg1"/>
                  </a:solidFill>
                  <a:effectLst>
                    <a:outerShdw blurRad="38100" dist="38100" dir="2700000" algn="tl">
                      <a:srgbClr val="000000">
                        <a:alpha val="43137"/>
                      </a:srgbClr>
                    </a:outerShdw>
                  </a:effectLst>
                </a:rPr>
                <a:t>St Joseph’s Academy, Kilmarnock</a:t>
              </a:r>
              <a:endParaRPr lang="en-GB" sz="2400" dirty="0">
                <a:solidFill>
                  <a:schemeClr val="bg1"/>
                </a:solidFill>
                <a:effectLst>
                  <a:outerShdw blurRad="38100" dist="38100" dir="2700000" algn="tl">
                    <a:srgbClr val="000000">
                      <a:alpha val="43137"/>
                    </a:srgbClr>
                  </a:outerShdw>
                </a:effectLst>
              </a:endParaRPr>
            </a:p>
          </p:txBody>
        </p:sp>
      </p:grpSp>
      <p:sp>
        <p:nvSpPr>
          <p:cNvPr id="4" name="Title 3"/>
          <p:cNvSpPr>
            <a:spLocks noGrp="1"/>
          </p:cNvSpPr>
          <p:nvPr>
            <p:ph type="ctrTitle"/>
          </p:nvPr>
        </p:nvSpPr>
        <p:spPr>
          <a:xfrm>
            <a:off x="1066800" y="2362200"/>
            <a:ext cx="6858000" cy="2387600"/>
          </a:xfrm>
        </p:spPr>
        <p:txBody>
          <a:bodyPr>
            <a:noAutofit/>
          </a:bodyPr>
          <a:lstStyle/>
          <a:p>
            <a:r>
              <a:rPr lang="en-GB" sz="7200" b="1" dirty="0" smtClean="0"/>
              <a:t/>
            </a:r>
            <a:br>
              <a:rPr lang="en-GB" sz="7200" b="1" dirty="0" smtClean="0"/>
            </a:br>
            <a:r>
              <a:rPr lang="en-GB" sz="7200" b="1" dirty="0" smtClean="0"/>
              <a:t/>
            </a:r>
            <a:br>
              <a:rPr lang="en-GB" sz="7200" b="1" dirty="0" smtClean="0"/>
            </a:br>
            <a:endParaRPr lang="en-GB" sz="7200" b="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908" y="817051"/>
            <a:ext cx="1131222" cy="835388"/>
          </a:xfrm>
          <a:prstGeom prst="rect">
            <a:avLst/>
          </a:prstGeom>
        </p:spPr>
      </p:pic>
      <p:sp>
        <p:nvSpPr>
          <p:cNvPr id="9" name="TextBox 8"/>
          <p:cNvSpPr txBox="1"/>
          <p:nvPr/>
        </p:nvSpPr>
        <p:spPr>
          <a:xfrm>
            <a:off x="962475" y="1262829"/>
            <a:ext cx="6864308" cy="523220"/>
          </a:xfrm>
          <a:prstGeom prst="rect">
            <a:avLst/>
          </a:prstGeom>
          <a:noFill/>
        </p:spPr>
        <p:txBody>
          <a:bodyPr wrap="square" rtlCol="0">
            <a:spAutoFit/>
          </a:bodyPr>
          <a:lstStyle/>
          <a:p>
            <a:r>
              <a:rPr lang="en-GB" sz="1400" dirty="0" smtClean="0"/>
              <a:t>Outreach Tracking Sheet. Updated on Teams after every visit. Team for each house group. Pastoral teacher copies and pastes action/information into Pastoral Notes. </a:t>
            </a:r>
          </a:p>
        </p:txBody>
      </p:sp>
      <p:sp>
        <p:nvSpPr>
          <p:cNvPr id="5" name="TextBox 4"/>
          <p:cNvSpPr txBox="1"/>
          <p:nvPr/>
        </p:nvSpPr>
        <p:spPr>
          <a:xfrm>
            <a:off x="2438400" y="817051"/>
            <a:ext cx="4513059" cy="461665"/>
          </a:xfrm>
          <a:prstGeom prst="rect">
            <a:avLst/>
          </a:prstGeom>
          <a:noFill/>
        </p:spPr>
        <p:txBody>
          <a:bodyPr wrap="square" rtlCol="0">
            <a:spAutoFit/>
          </a:bodyPr>
          <a:lstStyle/>
          <a:p>
            <a:pPr algn="ctr"/>
            <a:r>
              <a:rPr lang="en-GB" sz="2400" b="1" u="sng" dirty="0" smtClean="0"/>
              <a:t>Example of Tracking - Outreach</a:t>
            </a:r>
            <a:endParaRPr lang="en-GB" sz="2400" b="1" u="sng" dirty="0"/>
          </a:p>
        </p:txBody>
      </p:sp>
      <p:graphicFrame>
        <p:nvGraphicFramePr>
          <p:cNvPr id="12" name="Table 11"/>
          <p:cNvGraphicFramePr>
            <a:graphicFrameLocks noGrp="1"/>
          </p:cNvGraphicFramePr>
          <p:nvPr>
            <p:extLst>
              <p:ext uri="{D42A27DB-BD31-4B8C-83A1-F6EECF244321}">
                <p14:modId xmlns:p14="http://schemas.microsoft.com/office/powerpoint/2010/main" val="1322849429"/>
              </p:ext>
            </p:extLst>
          </p:nvPr>
        </p:nvGraphicFramePr>
        <p:xfrm>
          <a:off x="628651" y="2035070"/>
          <a:ext cx="7886698" cy="3932447"/>
        </p:xfrm>
        <a:graphic>
          <a:graphicData uri="http://schemas.openxmlformats.org/drawingml/2006/table">
            <a:tbl>
              <a:tblPr/>
              <a:tblGrid>
                <a:gridCol w="580838">
                  <a:extLst>
                    <a:ext uri="{9D8B030D-6E8A-4147-A177-3AD203B41FA5}">
                      <a16:colId xmlns:a16="http://schemas.microsoft.com/office/drawing/2014/main" val="1940268543"/>
                    </a:ext>
                  </a:extLst>
                </a:gridCol>
                <a:gridCol w="290419">
                  <a:extLst>
                    <a:ext uri="{9D8B030D-6E8A-4147-A177-3AD203B41FA5}">
                      <a16:colId xmlns:a16="http://schemas.microsoft.com/office/drawing/2014/main" val="2670970332"/>
                    </a:ext>
                  </a:extLst>
                </a:gridCol>
                <a:gridCol w="290419">
                  <a:extLst>
                    <a:ext uri="{9D8B030D-6E8A-4147-A177-3AD203B41FA5}">
                      <a16:colId xmlns:a16="http://schemas.microsoft.com/office/drawing/2014/main" val="1406354972"/>
                    </a:ext>
                  </a:extLst>
                </a:gridCol>
                <a:gridCol w="689746">
                  <a:extLst>
                    <a:ext uri="{9D8B030D-6E8A-4147-A177-3AD203B41FA5}">
                      <a16:colId xmlns:a16="http://schemas.microsoft.com/office/drawing/2014/main" val="2273131586"/>
                    </a:ext>
                  </a:extLst>
                </a:gridCol>
                <a:gridCol w="726048">
                  <a:extLst>
                    <a:ext uri="{9D8B030D-6E8A-4147-A177-3AD203B41FA5}">
                      <a16:colId xmlns:a16="http://schemas.microsoft.com/office/drawing/2014/main" val="2175162377"/>
                    </a:ext>
                  </a:extLst>
                </a:gridCol>
                <a:gridCol w="757813">
                  <a:extLst>
                    <a:ext uri="{9D8B030D-6E8A-4147-A177-3AD203B41FA5}">
                      <a16:colId xmlns:a16="http://schemas.microsoft.com/office/drawing/2014/main" val="2649695247"/>
                    </a:ext>
                  </a:extLst>
                </a:gridCol>
                <a:gridCol w="496133">
                  <a:extLst>
                    <a:ext uri="{9D8B030D-6E8A-4147-A177-3AD203B41FA5}">
                      <a16:colId xmlns:a16="http://schemas.microsoft.com/office/drawing/2014/main" val="636461745"/>
                    </a:ext>
                  </a:extLst>
                </a:gridCol>
                <a:gridCol w="496133">
                  <a:extLst>
                    <a:ext uri="{9D8B030D-6E8A-4147-A177-3AD203B41FA5}">
                      <a16:colId xmlns:a16="http://schemas.microsoft.com/office/drawing/2014/main" val="3146086574"/>
                    </a:ext>
                  </a:extLst>
                </a:gridCol>
                <a:gridCol w="496133">
                  <a:extLst>
                    <a:ext uri="{9D8B030D-6E8A-4147-A177-3AD203B41FA5}">
                      <a16:colId xmlns:a16="http://schemas.microsoft.com/office/drawing/2014/main" val="2286976670"/>
                    </a:ext>
                  </a:extLst>
                </a:gridCol>
                <a:gridCol w="903022">
                  <a:extLst>
                    <a:ext uri="{9D8B030D-6E8A-4147-A177-3AD203B41FA5}">
                      <a16:colId xmlns:a16="http://schemas.microsoft.com/office/drawing/2014/main" val="1370360353"/>
                    </a:ext>
                  </a:extLst>
                </a:gridCol>
                <a:gridCol w="496133">
                  <a:extLst>
                    <a:ext uri="{9D8B030D-6E8A-4147-A177-3AD203B41FA5}">
                      <a16:colId xmlns:a16="http://schemas.microsoft.com/office/drawing/2014/main" val="4251934719"/>
                    </a:ext>
                  </a:extLst>
                </a:gridCol>
                <a:gridCol w="671595">
                  <a:extLst>
                    <a:ext uri="{9D8B030D-6E8A-4147-A177-3AD203B41FA5}">
                      <a16:colId xmlns:a16="http://schemas.microsoft.com/office/drawing/2014/main" val="3318905779"/>
                    </a:ext>
                  </a:extLst>
                </a:gridCol>
                <a:gridCol w="496133">
                  <a:extLst>
                    <a:ext uri="{9D8B030D-6E8A-4147-A177-3AD203B41FA5}">
                      <a16:colId xmlns:a16="http://schemas.microsoft.com/office/drawing/2014/main" val="2460161204"/>
                    </a:ext>
                  </a:extLst>
                </a:gridCol>
                <a:gridCol w="496133">
                  <a:extLst>
                    <a:ext uri="{9D8B030D-6E8A-4147-A177-3AD203B41FA5}">
                      <a16:colId xmlns:a16="http://schemas.microsoft.com/office/drawing/2014/main" val="3920990030"/>
                    </a:ext>
                  </a:extLst>
                </a:gridCol>
              </a:tblGrid>
              <a:tr h="106307">
                <a:tc>
                  <a:txBody>
                    <a:bodyPr/>
                    <a:lstStyle/>
                    <a:p>
                      <a:pPr algn="l" fontAlgn="b"/>
                      <a:r>
                        <a:rPr lang="en-GB" sz="500" b="0" i="0" u="none" strike="noStrike">
                          <a:solidFill>
                            <a:srgbClr val="000000"/>
                          </a:solidFill>
                          <a:effectLst/>
                          <a:latin typeface="Calibri" panose="020F0502020204030204" pitchFamily="34" charset="0"/>
                        </a:rPr>
                        <a:t>St Theresa House</a:t>
                      </a:r>
                    </a:p>
                  </a:txBody>
                  <a:tcPr marL="4543" marR="4543" marT="4543" marB="21807" anchor="b">
                    <a:lnL>
                      <a:noFill/>
                    </a:lnL>
                    <a:lnR>
                      <a:noFill/>
                    </a:lnR>
                    <a:lnT>
                      <a:noFill/>
                    </a:lnT>
                    <a:lnB>
                      <a:noFill/>
                    </a:lnB>
                    <a:solidFill>
                      <a:srgbClr val="92D050"/>
                    </a:solidFill>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a:noFill/>
                    </a:lnB>
                  </a:tcPr>
                </a:tc>
                <a:extLst>
                  <a:ext uri="{0D108BD9-81ED-4DB2-BD59-A6C34878D82A}">
                    <a16:rowId xmlns:a16="http://schemas.microsoft.com/office/drawing/2014/main" val="793514862"/>
                  </a:ext>
                </a:extLst>
              </a:tr>
              <a:tr h="106307">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640828"/>
                  </a:ext>
                </a:extLst>
              </a:tr>
              <a:tr h="106307">
                <a:tc>
                  <a:txBody>
                    <a:bodyPr/>
                    <a:lstStyle/>
                    <a:p>
                      <a:pPr algn="l" fontAlgn="b"/>
                      <a:r>
                        <a:rPr lang="en-GB" sz="500" b="1" i="0" u="none" strike="noStrike">
                          <a:solidFill>
                            <a:srgbClr val="000000"/>
                          </a:solidFill>
                          <a:effectLst/>
                          <a:latin typeface="Calibri" panose="020F0502020204030204" pitchFamily="34" charset="0"/>
                        </a:rPr>
                        <a:t>Pupil Name</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Class</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dirty="0" smtClean="0">
                          <a:solidFill>
                            <a:srgbClr val="000000"/>
                          </a:solidFill>
                          <a:effectLst/>
                          <a:latin typeface="Calibri" panose="020F0502020204030204" pitchFamily="34" charset="0"/>
                        </a:rPr>
                        <a:t>Parent/Carer</a:t>
                      </a:r>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dirty="0" smtClean="0">
                          <a:solidFill>
                            <a:srgbClr val="000000"/>
                          </a:solidFill>
                          <a:effectLst/>
                          <a:latin typeface="Calibri" panose="020F0502020204030204" pitchFamily="34" charset="0"/>
                        </a:rPr>
                        <a:t>Address</a:t>
                      </a:r>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Date Contacted</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Comments</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Date Contacted</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Comments</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Date Contacted</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Comments</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Date Contacted</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1" i="0" u="none" strike="noStrike">
                          <a:solidFill>
                            <a:srgbClr val="000000"/>
                          </a:solidFill>
                          <a:effectLst/>
                          <a:latin typeface="Calibri" panose="020F0502020204030204" pitchFamily="34" charset="0"/>
                        </a:rPr>
                        <a:t>Comments</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371793"/>
                  </a:ext>
                </a:extLst>
              </a:tr>
              <a:tr h="106307">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859263"/>
                  </a:ext>
                </a:extLst>
              </a:tr>
              <a:tr h="1199360">
                <a:tc>
                  <a:txBody>
                    <a:bodyPr/>
                    <a:lstStyle/>
                    <a:p>
                      <a:pPr algn="l" fontAlgn="b"/>
                      <a:r>
                        <a:rPr lang="en-GB" sz="500" b="0" i="0" u="none" strike="noStrike" dirty="0" smtClean="0">
                          <a:solidFill>
                            <a:srgbClr val="000000"/>
                          </a:solidFill>
                          <a:effectLst/>
                          <a:latin typeface="Calibri" panose="020F0502020204030204" pitchFamily="34" charset="0"/>
                        </a:rPr>
                        <a:t>DB</a:t>
                      </a:r>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2T2</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07526127795 (new 24/8/22 07738810784 (new 20/1/23 JW)                 New email - Karendunsmore91@gmail.com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1/3/23 HV (JW/CM)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dirty="0">
                          <a:solidFill>
                            <a:srgbClr val="000000"/>
                          </a:solidFill>
                          <a:effectLst/>
                          <a:latin typeface="Calibri" panose="020F0502020204030204" pitchFamily="34" charset="0"/>
                        </a:rPr>
                        <a:t>Spoke with Mum. She said she'd try to get Declan to attend tomorrow. We asked if any of the previous work we have left had been completed but it hadn't. We left some other work too.</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9/3/23 HV(JW/CM)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dirty="0">
                          <a:solidFill>
                            <a:srgbClr val="000000"/>
                          </a:solidFill>
                          <a:effectLst/>
                          <a:latin typeface="Calibri" panose="020F0502020204030204" pitchFamily="34" charset="0"/>
                        </a:rPr>
                        <a:t>Spoke with mum, clarified email. dunsmorekaren91@gmail.com Left work for Declan. She said Declan may attend if S Cassidy is attending. </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16/3/23 HV (JW/CM)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Mum answered the door but said she couldn't talk, she was on the phone about her bank card. We left work for Declan, no work given back.</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926711"/>
                  </a:ext>
                </a:extLst>
              </a:tr>
              <a:tr h="922235">
                <a:tc>
                  <a:txBody>
                    <a:bodyPr/>
                    <a:lstStyle/>
                    <a:p>
                      <a:pPr algn="l" fontAlgn="b"/>
                      <a:r>
                        <a:rPr lang="en-GB" sz="500" b="0" i="0" u="none" strike="noStrike" dirty="0" smtClean="0">
                          <a:solidFill>
                            <a:srgbClr val="000000"/>
                          </a:solidFill>
                          <a:effectLst/>
                          <a:latin typeface="Calibri" panose="020F0502020204030204" pitchFamily="34" charset="0"/>
                        </a:rPr>
                        <a:t>KB</a:t>
                      </a:r>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1T1</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07526127795 (new 24/8/22 07738810784 (new 20/1/23 JW)                 New email - Karendunsmore91@gmail.com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1/3/23 HV (JW/CM)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Spoke with Mum. She said Kailtyn should've been in last week, but couldn't get her to go. She said she would try to get her in tomorrow.</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13/3/23 Phone  call from Mum (JW)</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dirty="0">
                          <a:solidFill>
                            <a:srgbClr val="000000"/>
                          </a:solidFill>
                          <a:effectLst/>
                          <a:latin typeface="Calibri" panose="020F0502020204030204" pitchFamily="34" charset="0"/>
                        </a:rPr>
                        <a:t>Mum called to ask why Kaitlyn and Sophie have to be in separate rooms during school day. Notified her that Mr Boyle would email her regarding the matter.</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16/3/23 HV (JW/CM)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Mum answered the door but said she couldn't talk, she was on the phone about her bank card.  Hope to see Kaitlyn on Monday.</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061135"/>
                  </a:ext>
                </a:extLst>
              </a:tr>
              <a:tr h="1385624">
                <a:tc>
                  <a:txBody>
                    <a:bodyPr/>
                    <a:lstStyle/>
                    <a:p>
                      <a:pPr algn="l" fontAlgn="b"/>
                      <a:r>
                        <a:rPr lang="en-GB" sz="500" b="0" i="0" u="none" strike="noStrike" dirty="0" smtClean="0">
                          <a:solidFill>
                            <a:srgbClr val="000000"/>
                          </a:solidFill>
                          <a:effectLst/>
                          <a:latin typeface="Calibri" panose="020F0502020204030204" pitchFamily="34" charset="0"/>
                        </a:rPr>
                        <a:t>DB</a:t>
                      </a:r>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4T1</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500" b="0" i="0" u="none" strike="noStrike">
                          <a:solidFill>
                            <a:srgbClr val="000000"/>
                          </a:solidFill>
                          <a:effectLst/>
                          <a:latin typeface="Calibri" panose="020F0502020204030204" pitchFamily="34" charset="0"/>
                        </a:rPr>
                        <a:t>7771868436</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dirty="0">
                          <a:solidFill>
                            <a:srgbClr val="000000"/>
                          </a:solidFill>
                          <a:effectLst/>
                          <a:latin typeface="Calibri" panose="020F0502020204030204" pitchFamily="34" charset="0"/>
                        </a:rPr>
                        <a:t>9/3/23 HV ( JW/CM)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Mum not pleased, "wasn't  expecting us." Said "we need to communicate better with colleagues as she had spoken to M Marshall yesterday and a taxi has already been arranged for Daniel for Monday."  We said we'd check in with M Marshall </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a:solidFill>
                            <a:srgbClr val="000000"/>
                          </a:solidFill>
                          <a:effectLst/>
                          <a:latin typeface="Calibri" panose="020F0502020204030204" pitchFamily="34" charset="0"/>
                        </a:rPr>
                        <a:t>14/3/23 email to mum (CM)</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500" b="0" i="0" u="none" strike="noStrike" dirty="0">
                          <a:solidFill>
                            <a:srgbClr val="000000"/>
                          </a:solidFill>
                          <a:effectLst/>
                          <a:latin typeface="Calibri" panose="020F0502020204030204" pitchFamily="34" charset="0"/>
                        </a:rPr>
                        <a:t>Sent email requesting best time to visit.</a:t>
                      </a: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4543" marR="4543" marT="4543" marB="2180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586527"/>
                  </a:ext>
                </a:extLst>
              </a:tr>
            </a:tbl>
          </a:graphicData>
        </a:graphic>
      </p:graphicFrame>
    </p:spTree>
    <p:extLst>
      <p:ext uri="{BB962C8B-B14F-4D97-AF65-F5344CB8AC3E}">
        <p14:creationId xmlns:p14="http://schemas.microsoft.com/office/powerpoint/2010/main" val="261791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3396</TotalTime>
  <Words>2534</Words>
  <Application>Microsoft Office PowerPoint</Application>
  <PresentationFormat>On-screen Show (4:3)</PresentationFormat>
  <Paragraphs>386</Paragraphs>
  <Slides>22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Baskerville Old Face</vt:lpstr>
      <vt:lpstr>Calibri</vt:lpstr>
      <vt:lpstr>Calibri Light</vt:lpstr>
      <vt:lpstr>Gill Sans</vt:lpstr>
      <vt:lpstr>Office Theme</vt:lpstr>
      <vt:lpstr>Worksheet</vt:lpstr>
      <vt:lpstr>  </vt:lpstr>
      <vt:lpstr>  </vt:lpstr>
      <vt:lpstr>  </vt:lpstr>
      <vt:lpstr>Included, Engaged &amp; Involved Part 1 </vt:lpstr>
      <vt:lpstr>  </vt:lpstr>
      <vt:lpstr>  </vt:lpstr>
      <vt:lpstr>  </vt:lpstr>
      <vt:lpstr>  </vt:lpstr>
      <vt:lpstr>  </vt:lpstr>
      <vt:lpstr>Data</vt:lpstr>
      <vt:lpstr>Data</vt:lpstr>
      <vt:lpstr>Data</vt:lpstr>
      <vt:lpstr>Data</vt:lpstr>
      <vt:lpstr>                                 Inclusion Base Summary  Success Very successful initiative. Data supports this. Parent and pupil feedback is very positive and shows a need for this type of facility, as do number of referrals.    Difficulties Managing timetables so as to maintain quiet environment. Often pupils with no/very low attendance can display/present challenging behaviour, therefore creating a timetable which prevents disruptive dynamics is key. Not all pupils are appropriate for referral to Inclusion Base, where we then need to look at alternative interventions.    Future Where PEF allows, keep the staffing and space to allow the Inclusion Base to run in its current form. If space did not allow, this would present major issues. Likewise with the future of PEF funding to allow staffing.       </vt:lpstr>
      <vt:lpstr>                            PEF Attendance Assistant  Rationale Attendance analysis showed that we were consistently below the EA average. Usually between 1- 2% below. Limited detailed data means analysis was difficult in order to ascertain reasons.  We felt that a member of staff with responsibility for attendance could not only manage day to day attendance, but also produce accurate data to allow us to track patterns of attendance.  Also, in discussions with Pastoral Staff, tracking attendance took up a significant amount of their time and we felt an attendance assistant would free Pastoral Staff up to dedicate more time to their strategic remit areas.  We had shared responsibility between office staff and Pastoral to manage attendance. Office staff took absence calls and updated seemis, Pastoral acted on TBCs and truancy and indicated who was to receive attendance letters. Often TBCs were not followed up due to time constraints/other priorities, therefore remained TBC. This is not a long term code. Having TBCs then renders the data inaccurate and does also not explain the reason for absence. Also, who entered a code (or didn’t) could be difficult to trace and manage. Furthermore, period by period incomplete registers can be an issue if not acted upon, as they default to ‘Present’.   Sending home attendance letters, or discussing attendance in TACs which included TBC showed that we as a school did not actually know the reason their child was absent and indicated that the system lacked robustness. Also, truancy was not picked up live, it was often after school or the next day (or never) that it became apparent, meanwhile the child’s whereabouts is unknown.  </vt:lpstr>
      <vt:lpstr>                       PEF Attendance Assistant   Purpose  - Mange day to day attendance (take absence line, send group calls, code pupils    appropriately)  - Chase up incomplete registers period by period by phoning staff  - Act on anomalies as they appear period by period. If this ends up being truancy, call    parents straight away.   - Investigate all TBCs so as to assign accurate code  - Generated and send attendance letters  - Generate data for analysis. Lowest attenders by house group week to week. This is emailed     to Pastoral staff on a Friday, lowest to highest.   - Generate termly spreadsheets showing attendance by year group and attendance by SIMD    </vt:lpstr>
      <vt:lpstr>PEF Attendance Assistant   </vt:lpstr>
      <vt:lpstr>  </vt:lpstr>
      <vt:lpstr>  </vt:lpstr>
      <vt:lpstr>  </vt:lpstr>
      <vt:lpstr>  </vt:lpstr>
      <vt:lpstr>                       Attendance Assistance Summary  Success Data shows that overall, attendance has not increased significantly. We have had spells where we have been above EA average but it has not been sustained. (Potential reason for this is lowest attenders statistically are form SIMD1&amp;2, we have 40% of pupils from SIMD1&amp;2, therefore significant impact on overall stat).   However, our systems and coding accuracy have vastly improved, which is a success. Our confidence in individual attendance reporting (particularly in TACs, hearings etc) has improved.  The clarity in roles and time for Pastoral staff to fulfil other parts of role means we have progressed in other strategic areas.  Also, importantly, we are more successful in identifying and acting on truancy.  Difficulties Having one person solely responsible, means if that person is off sick, we have to have a contingency, which is not as robust or efficient and means we cannot generate the statistical data.   Future Where PEF funding allows, we would look to keep this post, using the same/similar format and procedure.  Use the statistical breakdown to plan further interventions (ie SIMD 1 &amp; 2), to improve % is a future target.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SQA assembly</dc:title>
  <dc:creator>Marjorie</dc:creator>
  <cp:lastModifiedBy>O'Neil, Catrina</cp:lastModifiedBy>
  <cp:revision>190</cp:revision>
  <cp:lastPrinted>2017-08-18T11:04:52Z</cp:lastPrinted>
  <dcterms:created xsi:type="dcterms:W3CDTF">2016-04-24T10:44:03Z</dcterms:created>
  <dcterms:modified xsi:type="dcterms:W3CDTF">2023-04-18T16:25:36Z</dcterms:modified>
</cp:coreProperties>
</file>