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6" r:id="rId5"/>
    <p:sldId id="264" r:id="rId6"/>
    <p:sldId id="275" r:id="rId7"/>
    <p:sldId id="280" r:id="rId8"/>
    <p:sldId id="286" r:id="rId9"/>
    <p:sldId id="287" r:id="rId10"/>
    <p:sldId id="288" r:id="rId11"/>
    <p:sldId id="289" r:id="rId12"/>
    <p:sldId id="290" r:id="rId13"/>
    <p:sldId id="291" r:id="rId14"/>
    <p:sldId id="292" r:id="rId15"/>
    <p:sldId id="293" r:id="rId16"/>
    <p:sldId id="259" r:id="rId17"/>
    <p:sldId id="262" r:id="rId18"/>
    <p:sldId id="271" r:id="rId19"/>
    <p:sldId id="273" r:id="rId20"/>
    <p:sldId id="272" r:id="rId21"/>
    <p:sldId id="279" r:id="rId22"/>
    <p:sldId id="268" r:id="rId23"/>
    <p:sldId id="266" r:id="rId24"/>
    <p:sldId id="277" r:id="rId25"/>
    <p:sldId id="285" r:id="rId26"/>
    <p:sldId id="281" r:id="rId27"/>
    <p:sldId id="282" r:id="rId28"/>
    <p:sldId id="284" r:id="rId29"/>
    <p:sldId id="265" r:id="rId30"/>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F5294-7D8F-47BB-9D50-0596045E1173}" v="226" dt="2023-04-14T11:29:10.664"/>
    <p1510:client id="{FF627E9B-0548-40AD-BBE2-F4C8F974928D}" v="704" dt="2023-04-14T14:26:58.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66842" autoAdjust="0"/>
  </p:normalViewPr>
  <p:slideViewPr>
    <p:cSldViewPr snapToGrid="0" snapToObjects="1">
      <p:cViewPr varScale="1">
        <p:scale>
          <a:sx n="46" d="100"/>
          <a:sy n="46" d="100"/>
        </p:scale>
        <p:origin x="1820" y="24"/>
      </p:cViewPr>
      <p:guideLst>
        <p:guide orient="horz" pos="2160"/>
        <p:guide pos="2880"/>
      </p:guideLst>
    </p:cSldViewPr>
  </p:slideViewPr>
  <p:outlineViewPr>
    <p:cViewPr>
      <p:scale>
        <a:sx n="33" d="100"/>
        <a:sy n="33" d="100"/>
      </p:scale>
      <p:origin x="0" y="-218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neilc\Desktop\new\PEF%20and%20CosD\Spend\March%2023\pie%20cha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A6-4440-84D5-A816BD61C93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4A6-4440-84D5-A816BD61C93A}"/>
              </c:ext>
            </c:extLst>
          </c:dPt>
          <c:val>
            <c:numRef>
              <c:f>Sheet1!$A$1:$B$1</c:f>
              <c:numCache>
                <c:formatCode>General</c:formatCode>
                <c:ptCount val="2"/>
                <c:pt idx="0">
                  <c:v>5369570</c:v>
                </c:pt>
                <c:pt idx="1">
                  <c:v>471935</c:v>
                </c:pt>
              </c:numCache>
            </c:numRef>
          </c:val>
          <c:extLst>
            <c:ext xmlns:c16="http://schemas.microsoft.com/office/drawing/2014/chart" uri="{C3380CC4-5D6E-409C-BE32-E72D297353CC}">
              <c16:uniqueId val="{00000004-64A6-4440-84D5-A816BD61C9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20C59F0E-2FDC-4F70-8888-8D04774C0F90}" type="datetimeFigureOut">
              <a:rPr lang="en-GB" smtClean="0"/>
              <a:t>17/04/2023</a:t>
            </a:fld>
            <a:endParaRPr lang="en-GB"/>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E4FEF8C9-9A00-4D08-8348-28CED707DBDB}" type="slidenum">
              <a:rPr lang="en-GB" smtClean="0"/>
              <a:t>‹#›</a:t>
            </a:fld>
            <a:endParaRPr lang="en-GB"/>
          </a:p>
        </p:txBody>
      </p:sp>
    </p:spTree>
    <p:extLst>
      <p:ext uri="{BB962C8B-B14F-4D97-AF65-F5344CB8AC3E}">
        <p14:creationId xmlns:p14="http://schemas.microsoft.com/office/powerpoint/2010/main" val="698039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a:t>
            </a:r>
          </a:p>
          <a:p>
            <a:r>
              <a:rPr lang="en-GB" dirty="0"/>
              <a:t>Good</a:t>
            </a:r>
            <a:r>
              <a:rPr lang="en-GB" baseline="0" dirty="0"/>
              <a:t> morning and a warm welcome to this PEF refresh session.</a:t>
            </a:r>
          </a:p>
          <a:p>
            <a:endParaRPr lang="en-GB" baseline="0" dirty="0"/>
          </a:p>
          <a:p>
            <a:r>
              <a:rPr lang="en-GB" baseline="0" dirty="0"/>
              <a:t>Intro everyone.</a:t>
            </a:r>
            <a:endParaRPr lang="en-GB" dirty="0"/>
          </a:p>
        </p:txBody>
      </p:sp>
      <p:sp>
        <p:nvSpPr>
          <p:cNvPr id="4" name="Slide Number Placeholder 3"/>
          <p:cNvSpPr>
            <a:spLocks noGrp="1"/>
          </p:cNvSpPr>
          <p:nvPr>
            <p:ph type="sldNum" sz="quarter" idx="10"/>
          </p:nvPr>
        </p:nvSpPr>
        <p:spPr/>
        <p:txBody>
          <a:bodyPr/>
          <a:lstStyle/>
          <a:p>
            <a:fld id="{E4FEF8C9-9A00-4D08-8348-28CED707DBDB}" type="slidenum">
              <a:rPr lang="en-GB" smtClean="0"/>
              <a:t>1</a:t>
            </a:fld>
            <a:endParaRPr lang="en-GB"/>
          </a:p>
        </p:txBody>
      </p:sp>
    </p:spTree>
    <p:extLst>
      <p:ext uri="{BB962C8B-B14F-4D97-AF65-F5344CB8AC3E}">
        <p14:creationId xmlns:p14="http://schemas.microsoft.com/office/powerpoint/2010/main" val="1857371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4FEF8C9-9A00-4D08-8348-28CED707DBDB}" type="slidenum">
              <a:rPr lang="en-GB" smtClean="0"/>
              <a:t>10</a:t>
            </a:fld>
            <a:endParaRPr lang="en-GB"/>
          </a:p>
        </p:txBody>
      </p:sp>
    </p:spTree>
    <p:extLst>
      <p:ext uri="{BB962C8B-B14F-4D97-AF65-F5344CB8AC3E}">
        <p14:creationId xmlns:p14="http://schemas.microsoft.com/office/powerpoint/2010/main" val="3325063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4FEF8C9-9A00-4D08-8348-28CED707DBDB}" type="slidenum">
              <a:rPr lang="en-GB" smtClean="0"/>
              <a:t>11</a:t>
            </a:fld>
            <a:endParaRPr lang="en-GB"/>
          </a:p>
        </p:txBody>
      </p:sp>
    </p:spTree>
    <p:extLst>
      <p:ext uri="{BB962C8B-B14F-4D97-AF65-F5344CB8AC3E}">
        <p14:creationId xmlns:p14="http://schemas.microsoft.com/office/powerpoint/2010/main" val="770068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E4FEF8C9-9A00-4D08-8348-28CED707DBDB}" type="slidenum">
              <a:rPr lang="en-GB" smtClean="0"/>
              <a:t>12</a:t>
            </a:fld>
            <a:endParaRPr lang="en-GB"/>
          </a:p>
        </p:txBody>
      </p:sp>
    </p:spTree>
    <p:extLst>
      <p:ext uri="{BB962C8B-B14F-4D97-AF65-F5344CB8AC3E}">
        <p14:creationId xmlns:p14="http://schemas.microsoft.com/office/powerpoint/2010/main" val="2190092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a:t>
            </a:r>
          </a:p>
          <a:p>
            <a:r>
              <a:rPr lang="en-GB" dirty="0"/>
              <a:t>PEF spend</a:t>
            </a:r>
            <a:r>
              <a:rPr lang="en-GB" baseline="0" dirty="0"/>
              <a:t> – as you know the guidance PEF funding should be spent in the financial year it is issued. With this in mind back in October we proposed that this financial year we spend as much of our PEF in the financial year with an aim of moving completely to financial year spend by 24/25.  </a:t>
            </a:r>
          </a:p>
          <a:p>
            <a:endParaRPr lang="en-GB" baseline="0" dirty="0"/>
          </a:p>
          <a:p>
            <a:r>
              <a:rPr lang="en-GB" baseline="0" dirty="0"/>
              <a:t>Now going to look at PEF practice in EA – in our pack you will find a sheet which outlines the GLOW returns from the 15 schools who completed the survey which ask each HT to tell us about an aspect of their PEF which is having an impact on poverty. If you haven’t complete the GLOW form I have added the QR code on this slide and you can take the time today to complete it and I will update the document.</a:t>
            </a:r>
          </a:p>
          <a:p>
            <a:endParaRPr lang="en-GB" baseline="0" dirty="0"/>
          </a:p>
          <a:p>
            <a:r>
              <a:rPr lang="en-GB" baseline="0" dirty="0"/>
              <a:t>I am so glad that Andy agreed to come today to tell us about some of the very successful projects at St Joseph’s and although it is a secondary school I think that everyone can learn from what he has to tell us.</a:t>
            </a:r>
            <a:endParaRPr lang="en-GB" dirty="0"/>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E4FEF8C9-9A00-4D08-8348-28CED707DBDB}" type="slidenum">
              <a:rPr lang="en-GB" smtClean="0"/>
              <a:t>13</a:t>
            </a:fld>
            <a:endParaRPr lang="en-GB"/>
          </a:p>
        </p:txBody>
      </p:sp>
    </p:spTree>
    <p:extLst>
      <p:ext uri="{BB962C8B-B14F-4D97-AF65-F5344CB8AC3E}">
        <p14:creationId xmlns:p14="http://schemas.microsoft.com/office/powerpoint/2010/main" val="3029269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Cat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Fiona </a:t>
            </a:r>
            <a:r>
              <a:rPr lang="en-GB" sz="1200" dirty="0" err="1"/>
              <a:t>Greig</a:t>
            </a:r>
            <a:r>
              <a:rPr lang="en-GB" sz="1200" dirty="0"/>
              <a:t> is also going</a:t>
            </a:r>
            <a:r>
              <a:rPr lang="en-GB" sz="1200" baseline="0" dirty="0"/>
              <a:t> to share some local practice with regards Participatory budgeting but before she does, I know that a number of you are keen to look at this for this financial year so I though I would give you a very quick view of SLC PB programme.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aseline="0" dirty="0"/>
              <a:t>For examples of PB if you look at the PEF- LIOF document p29/30</a:t>
            </a: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We were hoping that someone</a:t>
            </a:r>
            <a:r>
              <a:rPr lang="en-GB" sz="1200" baseline="0" dirty="0"/>
              <a:t> for SLC would be </a:t>
            </a:r>
            <a:r>
              <a:rPr lang="en-GB" sz="1200" baseline="0" dirty="0" err="1"/>
              <a:t>be</a:t>
            </a:r>
            <a:r>
              <a:rPr lang="en-GB" sz="1200" baseline="0" dirty="0"/>
              <a:t> able to come along today to tell us about their experience but they couldn’t make it but they very kindly shared all their materials with 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To save trees we have not printed the SLC PB materials</a:t>
            </a:r>
            <a:r>
              <a:rPr lang="en-GB" sz="1200" baseline="0" dirty="0"/>
              <a:t> but you can find them all on the blog.  Link and QR code here and on your programme. On the blog you will find the full HTs presentation, a video and examples of practice from 4 schools – (2 x Primary and 2 x Secondary) – an outline of their project and an impact report.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E4FEF8C9-9A00-4D08-8348-28CED707DBDB}" type="slidenum">
              <a:rPr lang="en-GB" smtClean="0"/>
              <a:t>14</a:t>
            </a:fld>
            <a:endParaRPr lang="en-GB"/>
          </a:p>
        </p:txBody>
      </p:sp>
    </p:spTree>
    <p:extLst>
      <p:ext uri="{BB962C8B-B14F-4D97-AF65-F5344CB8AC3E}">
        <p14:creationId xmlns:p14="http://schemas.microsoft.com/office/powerpoint/2010/main" val="1014838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a:t>
            </a:r>
          </a:p>
          <a:p>
            <a:r>
              <a:rPr lang="en-GB" dirty="0"/>
              <a:t>To explain</a:t>
            </a:r>
            <a:r>
              <a:rPr lang="en-GB" baseline="0" dirty="0"/>
              <a:t> more about how schools have run PEF PB projects I will run through some of the slides from the SLC HT presentation which is on the Blog. </a:t>
            </a:r>
          </a:p>
          <a:p>
            <a:endParaRPr lang="en-GB" baseline="0" dirty="0"/>
          </a:p>
          <a:p>
            <a:r>
              <a:rPr lang="en-GB" baseline="0" dirty="0"/>
              <a:t>In 2021/22 SLC asked schools to spend at least 5% of their PEF on PB but </a:t>
            </a:r>
            <a:r>
              <a:rPr lang="en-GB" dirty="0"/>
              <a:t>19% of schools allocated more than this</a:t>
            </a:r>
            <a:r>
              <a:rPr lang="en-GB" baseline="0" dirty="0"/>
              <a:t> and in </a:t>
            </a:r>
            <a:r>
              <a:rPr lang="en-GB" dirty="0"/>
              <a:t>2022 – 2023 – many more schools increased</a:t>
            </a:r>
            <a:r>
              <a:rPr lang="en-GB" baseline="0" dirty="0"/>
              <a:t> the % allocated to PB.  </a:t>
            </a:r>
          </a:p>
          <a:p>
            <a:endParaRPr lang="en-GB" baseline="0" dirty="0"/>
          </a:p>
          <a:p>
            <a:r>
              <a:rPr lang="en-GB" baseline="0" dirty="0"/>
              <a:t>As you can see from the figures on the slide it allowed a significant number of parents and pupils to have their voice heard and a number of them under went training to run the projects in their own school. </a:t>
            </a:r>
            <a:endParaRPr lang="en-GB" dirty="0"/>
          </a:p>
          <a:p>
            <a:endParaRPr lang="en-GB" dirty="0"/>
          </a:p>
        </p:txBody>
      </p:sp>
      <p:sp>
        <p:nvSpPr>
          <p:cNvPr id="4" name="Slide Number Placeholder 3"/>
          <p:cNvSpPr>
            <a:spLocks noGrp="1"/>
          </p:cNvSpPr>
          <p:nvPr>
            <p:ph type="sldNum" sz="quarter" idx="10"/>
          </p:nvPr>
        </p:nvSpPr>
        <p:spPr/>
        <p:txBody>
          <a:bodyPr/>
          <a:lstStyle/>
          <a:p>
            <a:fld id="{E4FEF8C9-9A00-4D08-8348-28CED707DBDB}" type="slidenum">
              <a:rPr lang="en-GB" smtClean="0"/>
              <a:t>15</a:t>
            </a:fld>
            <a:endParaRPr lang="en-GB"/>
          </a:p>
        </p:txBody>
      </p:sp>
    </p:spTree>
    <p:extLst>
      <p:ext uri="{BB962C8B-B14F-4D97-AF65-F5344CB8AC3E}">
        <p14:creationId xmlns:p14="http://schemas.microsoft.com/office/powerpoint/2010/main" val="3685421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a:t>
            </a:r>
          </a:p>
          <a:p>
            <a:r>
              <a:rPr lang="en-GB" dirty="0"/>
              <a:t>SLC approach</a:t>
            </a:r>
            <a:r>
              <a:rPr lang="en-GB" baseline="0" dirty="0"/>
              <a:t> was for each school to </a:t>
            </a:r>
            <a:r>
              <a:rPr lang="en-GB" b="1" baseline="0" dirty="0"/>
              <a:t>identify a lead member of staff </a:t>
            </a:r>
            <a:r>
              <a:rPr lang="en-GB" baseline="0" dirty="0"/>
              <a:t>who took on the role outlined on the slide and they set up a PB stakeholder group with volunteer parents and pupils. We could work with our HLW staff to ensure that families that are affected by poverty are represented. </a:t>
            </a:r>
          </a:p>
          <a:p>
            <a:endParaRPr lang="en-GB" dirty="0"/>
          </a:p>
        </p:txBody>
      </p:sp>
      <p:sp>
        <p:nvSpPr>
          <p:cNvPr id="4" name="Slide Number Placeholder 3"/>
          <p:cNvSpPr>
            <a:spLocks noGrp="1"/>
          </p:cNvSpPr>
          <p:nvPr>
            <p:ph type="sldNum" sz="quarter" idx="10"/>
          </p:nvPr>
        </p:nvSpPr>
        <p:spPr/>
        <p:txBody>
          <a:bodyPr/>
          <a:lstStyle/>
          <a:p>
            <a:fld id="{E4FEF8C9-9A00-4D08-8348-28CED707DBDB}" type="slidenum">
              <a:rPr lang="en-GB" smtClean="0"/>
              <a:t>16</a:t>
            </a:fld>
            <a:endParaRPr lang="en-GB"/>
          </a:p>
        </p:txBody>
      </p:sp>
    </p:spTree>
    <p:extLst>
      <p:ext uri="{BB962C8B-B14F-4D97-AF65-F5344CB8AC3E}">
        <p14:creationId xmlns:p14="http://schemas.microsoft.com/office/powerpoint/2010/main" val="3264440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a:t>
            </a:r>
          </a:p>
          <a:p>
            <a:r>
              <a:rPr lang="en-GB" dirty="0"/>
              <a:t>3- to ensure its targeting poverty –</a:t>
            </a:r>
            <a:r>
              <a:rPr lang="en-GB" baseline="0" dirty="0"/>
              <a:t> schools based it on COSD principles – training on PEF funding principles and PB – training which the PB lead can deliver to their group. Use pupil councils, school app or website. </a:t>
            </a:r>
            <a:endParaRPr lang="en-GB" dirty="0"/>
          </a:p>
          <a:p>
            <a:endParaRPr lang="en-GB" dirty="0"/>
          </a:p>
          <a:p>
            <a:r>
              <a:rPr lang="en-GB" dirty="0"/>
              <a:t>4 – group run the ideas past HT first</a:t>
            </a:r>
          </a:p>
          <a:p>
            <a:endParaRPr lang="en-GB" dirty="0"/>
          </a:p>
          <a:p>
            <a:r>
              <a:rPr lang="en-GB" dirty="0"/>
              <a:t>5 – staff / pupils / parents – </a:t>
            </a:r>
          </a:p>
          <a:p>
            <a:r>
              <a:rPr lang="en-GB" dirty="0"/>
              <a:t>	Publicity</a:t>
            </a:r>
            <a:r>
              <a:rPr lang="en-GB" baseline="0" dirty="0"/>
              <a:t> - </a:t>
            </a:r>
            <a:r>
              <a:rPr lang="en-GB" dirty="0"/>
              <a:t>school app, assemblies</a:t>
            </a:r>
            <a:r>
              <a:rPr lang="en-GB" baseline="0" dirty="0"/>
              <a:t>, school website</a:t>
            </a:r>
          </a:p>
          <a:p>
            <a:r>
              <a:rPr lang="en-GB" baseline="0" dirty="0"/>
              <a:t>	Vote – examples from SLC – all 4 can be used for </a:t>
            </a:r>
            <a:r>
              <a:rPr lang="en-GB" dirty="0"/>
              <a:t>staff / pupils / parents – at parents night</a:t>
            </a:r>
          </a:p>
          <a:p>
            <a:endParaRPr lang="en-GB" baseline="0" dirty="0"/>
          </a:p>
          <a:p>
            <a:r>
              <a:rPr lang="en-GB" baseline="0" dirty="0"/>
              <a:t>7 – For the schools doing PB this year we will create a GLOW form so we can collate what was done and share with other schools</a:t>
            </a:r>
          </a:p>
          <a:p>
            <a:endParaRPr lang="en-GB" baseline="0" dirty="0"/>
          </a:p>
          <a:p>
            <a:r>
              <a:rPr lang="en-GB" baseline="0" dirty="0"/>
              <a:t>8. PB steering group than work together to Plan how they will action the winning option forward – as with all PEF actions – What / Who /When / how they will measure impact</a:t>
            </a:r>
          </a:p>
          <a:p>
            <a:endParaRPr lang="en-GB" baseline="0" dirty="0"/>
          </a:p>
          <a:p>
            <a:r>
              <a:rPr lang="en-GB" baseline="0" dirty="0"/>
              <a:t>9. Make their purchase and they run their project collecting impact data as they go. </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E4FEF8C9-9A00-4D08-8348-28CED707DBDB}" type="slidenum">
              <a:rPr lang="en-GB" smtClean="0"/>
              <a:t>17</a:t>
            </a:fld>
            <a:endParaRPr lang="en-GB"/>
          </a:p>
        </p:txBody>
      </p:sp>
    </p:spTree>
    <p:extLst>
      <p:ext uri="{BB962C8B-B14F-4D97-AF65-F5344CB8AC3E}">
        <p14:creationId xmlns:p14="http://schemas.microsoft.com/office/powerpoint/2010/main" val="103174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a:t>
            </a:r>
          </a:p>
        </p:txBody>
      </p:sp>
      <p:sp>
        <p:nvSpPr>
          <p:cNvPr id="4" name="Slide Number Placeholder 3"/>
          <p:cNvSpPr>
            <a:spLocks noGrp="1"/>
          </p:cNvSpPr>
          <p:nvPr>
            <p:ph type="sldNum" sz="quarter" idx="10"/>
          </p:nvPr>
        </p:nvSpPr>
        <p:spPr/>
        <p:txBody>
          <a:bodyPr/>
          <a:lstStyle/>
          <a:p>
            <a:fld id="{E4FEF8C9-9A00-4D08-8348-28CED707DBDB}" type="slidenum">
              <a:rPr lang="en-GB" smtClean="0"/>
              <a:t>19</a:t>
            </a:fld>
            <a:endParaRPr lang="en-GB"/>
          </a:p>
        </p:txBody>
      </p:sp>
    </p:spTree>
    <p:extLst>
      <p:ext uri="{BB962C8B-B14F-4D97-AF65-F5344CB8AC3E}">
        <p14:creationId xmlns:p14="http://schemas.microsoft.com/office/powerpoint/2010/main" val="4271383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PEF started in Academic</a:t>
            </a:r>
            <a:r>
              <a:rPr lang="en-GB" baseline="0" dirty="0"/>
              <a:t> session </a:t>
            </a:r>
            <a:r>
              <a:rPr lang="en-GB" dirty="0"/>
              <a:t>2017/2018 so</a:t>
            </a:r>
            <a:r>
              <a:rPr lang="en-GB" baseline="0" dirty="0"/>
              <a:t> a</a:t>
            </a:r>
            <a:r>
              <a:rPr lang="en-GB" dirty="0"/>
              <a:t>fter 6</a:t>
            </a:r>
            <a:r>
              <a:rPr lang="en-GB" baseline="30000" dirty="0"/>
              <a:t>th</a:t>
            </a:r>
            <a:r>
              <a:rPr lang="en-GB" baseline="0" dirty="0"/>
              <a:t> </a:t>
            </a:r>
            <a:r>
              <a:rPr lang="en-GB" dirty="0"/>
              <a:t> years</a:t>
            </a:r>
            <a:r>
              <a:rPr lang="en-GB" baseline="0" dirty="0"/>
              <a:t> I can understand you might be thinking why should the authority be shifting its focus on PEF. Well the answer is pretty easy there is a big focus on the impact of PEF nationally and the g</a:t>
            </a:r>
            <a:r>
              <a:rPr lang="en-GB" dirty="0"/>
              <a:t>overnment</a:t>
            </a:r>
            <a:r>
              <a:rPr lang="en-GB" baseline="0" dirty="0"/>
              <a:t> has an ask of LA to support school with their PEF and to </a:t>
            </a:r>
            <a:r>
              <a:rPr lang="en-GB" b="1" baseline="0" dirty="0"/>
              <a:t>quality assure </a:t>
            </a:r>
            <a:r>
              <a:rPr lang="en-GB" baseline="0" dirty="0"/>
              <a:t>the provision. </a:t>
            </a:r>
            <a:r>
              <a:rPr lang="en-GB" dirty="0"/>
              <a:t>As</a:t>
            </a:r>
            <a:r>
              <a:rPr lang="en-GB" baseline="0" dirty="0"/>
              <a:t> an authority we received a substantial amount of money via PEF, </a:t>
            </a:r>
            <a:r>
              <a:rPr lang="en-GB" sz="1200" b="1" i="0" u="none" strike="noStrike" kern="1200" dirty="0">
                <a:solidFill>
                  <a:schemeClr val="tx1"/>
                </a:solidFill>
                <a:effectLst/>
                <a:latin typeface="+mn-lt"/>
                <a:ea typeface="+mn-ea"/>
                <a:cs typeface="+mn-cs"/>
              </a:rPr>
              <a:t>£3.</a:t>
            </a:r>
            <a:r>
              <a:rPr lang="en-GB" sz="1200" b="1" i="0" u="none" strike="noStrike" kern="1200" baseline="0" dirty="0">
                <a:solidFill>
                  <a:schemeClr val="tx1"/>
                </a:solidFill>
                <a:effectLst/>
                <a:latin typeface="+mn-lt"/>
                <a:ea typeface="+mn-ea"/>
                <a:cs typeface="+mn-cs"/>
              </a:rPr>
              <a:t> </a:t>
            </a:r>
            <a:r>
              <a:rPr lang="en-GB" sz="1200" b="1" i="0" u="none" strike="noStrike" kern="1200" dirty="0">
                <a:solidFill>
                  <a:schemeClr val="tx1"/>
                </a:solidFill>
                <a:effectLst/>
                <a:latin typeface="+mn-lt"/>
                <a:ea typeface="+mn-ea"/>
                <a:cs typeface="+mn-cs"/>
              </a:rPr>
              <a:t>8</a:t>
            </a:r>
            <a:r>
              <a:rPr lang="en-GB" sz="1200" b="0" i="0" u="none" strike="noStrike" kern="1200" dirty="0">
                <a:solidFill>
                  <a:schemeClr val="tx1"/>
                </a:solidFill>
                <a:effectLst/>
                <a:latin typeface="+mn-lt"/>
                <a:ea typeface="+mn-ea"/>
                <a:cs typeface="+mn-cs"/>
              </a:rPr>
              <a:t> million</a:t>
            </a:r>
            <a:r>
              <a:rPr lang="en-GB" sz="1200" b="0" i="0" u="none" strike="noStrike" kern="1200" baseline="0" dirty="0">
                <a:solidFill>
                  <a:schemeClr val="tx1"/>
                </a:solidFill>
                <a:effectLst/>
                <a:latin typeface="+mn-lt"/>
                <a:ea typeface="+mn-ea"/>
                <a:cs typeface="+mn-cs"/>
              </a:rPr>
              <a:t>,</a:t>
            </a:r>
            <a:r>
              <a:rPr lang="en-GB" baseline="0" dirty="0"/>
              <a:t> so there is </a:t>
            </a:r>
            <a:r>
              <a:rPr lang="en-GB" b="1" baseline="0" dirty="0"/>
              <a:t>i</a:t>
            </a:r>
            <a:r>
              <a:rPr lang="en-GB" b="1" dirty="0"/>
              <a:t>ncreasing scrutiny and accountability from</a:t>
            </a:r>
            <a:r>
              <a:rPr lang="en-GB" b="1" baseline="0" dirty="0"/>
              <a:t> the Government </a:t>
            </a:r>
            <a:r>
              <a:rPr lang="en-GB" baseline="0" dirty="0"/>
              <a:t>on spend and impact it is having on pupils affected by poverty.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an authority we want to assist you to make the most of your PEF funding to really impact on </a:t>
            </a:r>
            <a:r>
              <a:rPr lang="en-GB" baseline="0" dirty="0"/>
              <a:t>the C&amp; YP impacted by poverty. We</a:t>
            </a:r>
            <a:r>
              <a:rPr lang="en-GB" dirty="0"/>
              <a:t> want to know how we can help to resolve any barriers and address any training needs you and</a:t>
            </a:r>
            <a:r>
              <a:rPr lang="en-GB" baseline="0" dirty="0"/>
              <a:t> your staff to assist you to maximise the impact. </a:t>
            </a:r>
          </a:p>
          <a:p>
            <a:endParaRPr lang="en-GB" dirty="0"/>
          </a:p>
          <a:p>
            <a:endParaRPr lang="en-GB" dirty="0"/>
          </a:p>
        </p:txBody>
      </p:sp>
      <p:sp>
        <p:nvSpPr>
          <p:cNvPr id="4" name="Slide Number Placeholder 3"/>
          <p:cNvSpPr>
            <a:spLocks noGrp="1"/>
          </p:cNvSpPr>
          <p:nvPr>
            <p:ph type="sldNum" sz="quarter" idx="10"/>
          </p:nvPr>
        </p:nvSpPr>
        <p:spPr/>
        <p:txBody>
          <a:bodyPr/>
          <a:lstStyle/>
          <a:p>
            <a:fld id="{E4FEF8C9-9A00-4D08-8348-28CED707DBDB}" type="slidenum">
              <a:rPr lang="en-GB" smtClean="0"/>
              <a:t>20</a:t>
            </a:fld>
            <a:endParaRPr lang="en-GB"/>
          </a:p>
        </p:txBody>
      </p:sp>
    </p:spTree>
    <p:extLst>
      <p:ext uri="{BB962C8B-B14F-4D97-AF65-F5344CB8AC3E}">
        <p14:creationId xmlns:p14="http://schemas.microsoft.com/office/powerpoint/2010/main" val="670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You should have a copy of the programme for this morning but after we had run the printing we meet and changed things around a bit so I have added a few copies of the new programme onto your tables.</a:t>
            </a:r>
          </a:p>
          <a:p>
            <a:endParaRPr lang="en-GB" baseline="0" dirty="0"/>
          </a:p>
          <a:p>
            <a:r>
              <a:rPr lang="en-GB" baseline="0" dirty="0"/>
              <a:t>I have also set up a Blog to share the papers, a PB video, PP and examples of practice from SLC. You have the link and QR code on the screen here and on your programme.</a:t>
            </a:r>
          </a:p>
          <a:p>
            <a:endParaRPr lang="en-GB" dirty="0"/>
          </a:p>
        </p:txBody>
      </p:sp>
      <p:sp>
        <p:nvSpPr>
          <p:cNvPr id="4" name="Slide Number Placeholder 3"/>
          <p:cNvSpPr>
            <a:spLocks noGrp="1"/>
          </p:cNvSpPr>
          <p:nvPr>
            <p:ph type="sldNum" sz="quarter" idx="10"/>
          </p:nvPr>
        </p:nvSpPr>
        <p:spPr/>
        <p:txBody>
          <a:bodyPr/>
          <a:lstStyle/>
          <a:p>
            <a:fld id="{E4FEF8C9-9A00-4D08-8348-28CED707DBDB}" type="slidenum">
              <a:rPr lang="en-GB" smtClean="0"/>
              <a:t>2</a:t>
            </a:fld>
            <a:endParaRPr lang="en-GB"/>
          </a:p>
        </p:txBody>
      </p:sp>
    </p:spTree>
    <p:extLst>
      <p:ext uri="{BB962C8B-B14F-4D97-AF65-F5344CB8AC3E}">
        <p14:creationId xmlns:p14="http://schemas.microsoft.com/office/powerpoint/2010/main" val="4004250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When it comes to planning your PEF – the </a:t>
            </a:r>
            <a:r>
              <a:rPr lang="en-GB" i="0" dirty="0"/>
              <a:t>PEF</a:t>
            </a:r>
            <a:r>
              <a:rPr lang="en-GB" i="0" baseline="0" dirty="0"/>
              <a:t> g</a:t>
            </a:r>
            <a:r>
              <a:rPr lang="en-GB" i="0" dirty="0"/>
              <a:t>uidance</a:t>
            </a:r>
            <a:r>
              <a:rPr lang="en-GB" i="0" baseline="0" dirty="0"/>
              <a:t> states that HTs </a:t>
            </a:r>
            <a:r>
              <a:rPr lang="en-GB" dirty="0"/>
              <a:t>must provide clarity to stakeholders on how Pupil Equity Funding is </a:t>
            </a:r>
            <a:r>
              <a:rPr lang="en-GB" u="sng" dirty="0"/>
              <a:t>being used,</a:t>
            </a:r>
            <a:r>
              <a:rPr lang="en-GB" u="sng" baseline="0" dirty="0"/>
              <a:t> </a:t>
            </a:r>
            <a:r>
              <a:rPr lang="en-GB" u="sng" dirty="0"/>
              <a:t>its expected impact</a:t>
            </a:r>
            <a:r>
              <a:rPr lang="en-GB" u="sng" baseline="0" dirty="0"/>
              <a:t> and how progress will be measured</a:t>
            </a:r>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It</a:t>
            </a:r>
            <a:r>
              <a:rPr lang="en-GB" i="1" baseline="0" dirty="0"/>
              <a:t> also states that t</a:t>
            </a:r>
            <a:r>
              <a:rPr lang="en-GB" i="1" dirty="0"/>
              <a:t>he operation of the Pupil Equity Funding should be included within existing planning procedures e.g. through School Improvement Plans and Standards and Quality reports. </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We want to ensure we are in line with the guidance but minimise </a:t>
            </a:r>
            <a:r>
              <a:rPr lang="en-GB" baseline="0" dirty="0" err="1"/>
              <a:t>burocracy</a:t>
            </a:r>
            <a:r>
              <a:rPr lang="en-GB" baseline="0" dirty="0"/>
              <a:t> and workload. So we want to report PEF plans in the </a:t>
            </a:r>
            <a:r>
              <a:rPr lang="en-GB" baseline="0" dirty="0" err="1"/>
              <a:t>SiP</a:t>
            </a:r>
            <a:r>
              <a:rPr lang="en-GB" baseline="0" dirty="0"/>
              <a:t> and S&amp;Q reports. However, when we look at excising reports we are not complying with the guidance and it is very difficult to see what PEF is being spent on and the impact it is having on pupils affected by poverty.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Derek and Graham going to be looking for volunteer HTs to review our </a:t>
            </a:r>
            <a:r>
              <a:rPr lang="en-GB" baseline="0" dirty="0" err="1"/>
              <a:t>SiP</a:t>
            </a:r>
            <a:r>
              <a:rPr lang="en-GB" baseline="0" dirty="0"/>
              <a:t> and S&amp;Q paperwork. A few months ago we proposed some changes to the paperwork to help you clearly report the impact of your PEF plans and forwarded them to Derek for the group to consider. I know that some of you will be working on this now but Graham wasn’t able to give me a date for when this work will be carried out. However, we will take you through the changes we are proposing for PEF and you have a feedback sheet to provided your opinions on what we are proposing.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To ensure we clearly show clearly what the PEF is being used for and our desired outcome and the measures that we are putting in place we suggest that we add the table on the screen to the </a:t>
            </a:r>
            <a:r>
              <a:rPr lang="en-GB" baseline="0" dirty="0" err="1"/>
              <a:t>SiP</a:t>
            </a:r>
            <a:r>
              <a:rPr lang="en-GB" baseline="0" dirty="0"/>
              <a:t>.  The table can be added at the end of each improvement priority, so the PEF outcomes are still along side relevant school targets or you may want to add the table at the end of your </a:t>
            </a:r>
            <a:r>
              <a:rPr lang="en-GB" baseline="0" dirty="0" err="1"/>
              <a:t>SiP</a:t>
            </a:r>
            <a:r>
              <a:rPr lang="en-GB" baseline="0" dirty="0"/>
              <a:t> and have all your PEF spend in the one table. Either approach would help us to clearly show our PEF spend and measures.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E4FEF8C9-9A00-4D08-8348-28CED707DBDB}" type="slidenum">
              <a:rPr lang="en-GB" smtClean="0"/>
              <a:t>21</a:t>
            </a:fld>
            <a:endParaRPr lang="en-GB"/>
          </a:p>
        </p:txBody>
      </p:sp>
    </p:spTree>
    <p:extLst>
      <p:ext uri="{BB962C8B-B14F-4D97-AF65-F5344CB8AC3E}">
        <p14:creationId xmlns:p14="http://schemas.microsoft.com/office/powerpoint/2010/main" val="4279592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However</a:t>
            </a:r>
            <a:r>
              <a:rPr lang="en-GB" baseline="0" dirty="0"/>
              <a:t>, the government has changed the arrangements for us submitting our PEF spend and at the moment they are suggesting they will request our spend x 2 per year – financial year end and September to all for staffing till the end of the academic year. </a:t>
            </a:r>
            <a:r>
              <a:rPr lang="en-GB" b="1" baseline="0" dirty="0"/>
              <a:t>SO</a:t>
            </a:r>
            <a:r>
              <a:rPr lang="en-GB" b="0" baseline="0" dirty="0"/>
              <a:t> – we are now suggesting that we aim to have all resources purchased with the financial year but that you can commit staff till the end of the academic year. Summer salaries should be taken from your new PEF spend. </a:t>
            </a:r>
          </a:p>
          <a:p>
            <a:endParaRPr lang="en-GB" b="0" baseline="0" dirty="0"/>
          </a:p>
          <a:p>
            <a:r>
              <a:rPr lang="en-GB" b="0" baseline="0" dirty="0"/>
              <a:t>Also in October we asked you what were your biggest barriers to your PEF spend. Chris is offering to run two PEF clinic on the 5</a:t>
            </a:r>
            <a:r>
              <a:rPr lang="en-GB" b="0" baseline="30000" dirty="0"/>
              <a:t>th</a:t>
            </a:r>
            <a:r>
              <a:rPr lang="en-GB" b="0" baseline="0" dirty="0"/>
              <a:t> May and the 12</a:t>
            </a:r>
            <a:r>
              <a:rPr lang="en-GB" b="0" baseline="30000" dirty="0"/>
              <a:t>th</a:t>
            </a:r>
            <a:r>
              <a:rPr lang="en-GB" b="0" baseline="0" dirty="0"/>
              <a:t> May – to sign up please see the A3 sheet on the wall by the door. </a:t>
            </a:r>
          </a:p>
          <a:p>
            <a:endParaRPr lang="en-GB" b="0" baseline="0" dirty="0"/>
          </a:p>
          <a:p>
            <a:r>
              <a:rPr lang="en-GB" b="0" baseline="0" dirty="0"/>
              <a:t>We going to meet with your AFO’s once a term so that we can hear about any issues they are having and try to get them addressed. </a:t>
            </a:r>
          </a:p>
          <a:p>
            <a:endParaRPr lang="en-GB" b="0" baseline="0" dirty="0"/>
          </a:p>
          <a:p>
            <a:r>
              <a:rPr lang="en-GB" b="0" baseline="0" dirty="0"/>
              <a:t>We also wanted to ask if you would like us to like to re-establish the HTs steering group that meet with procurement and extend an invite to HR to also attend the meeting so that we can talk to them directly about any issues you have. We could initially look to meet twice a term and adjust as required.</a:t>
            </a:r>
          </a:p>
          <a:p>
            <a:endParaRPr lang="en-GB" b="0" baseline="0" dirty="0"/>
          </a:p>
          <a:p>
            <a:r>
              <a:rPr lang="en-GB" b="0" baseline="0" dirty="0"/>
              <a:t>I have sat a sign up sheet on your table so if you would like to join the steering group and bring your peers concerns to HR &amp; procurement then please put your name on the sheet. If we have no names we will know that you don’t think it is needed. </a:t>
            </a:r>
            <a:endParaRPr lang="en-GB" baseline="0" dirty="0"/>
          </a:p>
          <a:p>
            <a:endParaRPr lang="en-GB" dirty="0"/>
          </a:p>
        </p:txBody>
      </p:sp>
      <p:sp>
        <p:nvSpPr>
          <p:cNvPr id="4" name="Slide Number Placeholder 3"/>
          <p:cNvSpPr>
            <a:spLocks noGrp="1"/>
          </p:cNvSpPr>
          <p:nvPr>
            <p:ph type="sldNum" sz="quarter" idx="10"/>
          </p:nvPr>
        </p:nvSpPr>
        <p:spPr/>
        <p:txBody>
          <a:bodyPr/>
          <a:lstStyle/>
          <a:p>
            <a:fld id="{E4FEF8C9-9A00-4D08-8348-28CED707DBDB}" type="slidenum">
              <a:rPr lang="en-GB" smtClean="0"/>
              <a:t>22</a:t>
            </a:fld>
            <a:endParaRPr lang="en-GB"/>
          </a:p>
        </p:txBody>
      </p:sp>
    </p:spTree>
    <p:extLst>
      <p:ext uri="{BB962C8B-B14F-4D97-AF65-F5344CB8AC3E}">
        <p14:creationId xmlns:p14="http://schemas.microsoft.com/office/powerpoint/2010/main" val="3095221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it comes to the S&amp;Q report the guidance states that we need to explicitly</a:t>
            </a:r>
            <a:r>
              <a:rPr lang="en-GB" baseline="0" dirty="0"/>
              <a:t> report on the impact on poverty but again when you look at the excising we reports we could look to increasing our use of evaluative language and provided more data to evidence the impact of the spend. To help us do this we suggest replacing the present 3 questions with the table shown here. The table will help to ensure that we report on the impact on poverty and that we provided specific data to evidence impact.</a:t>
            </a:r>
            <a:endParaRPr lang="en-GB" dirty="0"/>
          </a:p>
        </p:txBody>
      </p:sp>
      <p:sp>
        <p:nvSpPr>
          <p:cNvPr id="4" name="Slide Number Placeholder 3"/>
          <p:cNvSpPr>
            <a:spLocks noGrp="1"/>
          </p:cNvSpPr>
          <p:nvPr>
            <p:ph type="sldNum" sz="quarter" idx="10"/>
          </p:nvPr>
        </p:nvSpPr>
        <p:spPr/>
        <p:txBody>
          <a:bodyPr/>
          <a:lstStyle/>
          <a:p>
            <a:fld id="{E4FEF8C9-9A00-4D08-8348-28CED707DBDB}" type="slidenum">
              <a:rPr lang="en-GB" smtClean="0"/>
              <a:t>23</a:t>
            </a:fld>
            <a:endParaRPr lang="en-GB"/>
          </a:p>
        </p:txBody>
      </p:sp>
    </p:spTree>
    <p:extLst>
      <p:ext uri="{BB962C8B-B14F-4D97-AF65-F5344CB8AC3E}">
        <p14:creationId xmlns:p14="http://schemas.microsoft.com/office/powerpoint/2010/main" val="55492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There is an ask of authorities that they quality assure the PEF spending arrangements of their schools and ensure that we are getting the value for money for the target pupils. A number of authorities have started PEF Impact Visits but don’t worry we are looking at adding a PEF element to our present Quality Assurance visits and would only carryout a PEF visit if required or requested by a school. I have given you copies of the draft schedule and paperwork for the PEF aspect of the learning visits and I am keen to get your views on these.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Jemma</a:t>
            </a:r>
            <a:r>
              <a:rPr lang="en-GB" baseline="0" dirty="0"/>
              <a:t> Donnelly asked me recently for a way to report her PEF spend and I sent her the PEF Impact Visit paperwork and she has kindly offered to share her preliminary findings with you and her report is on the blog. Jemma Donnelly said that she found working through really helpful.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Make it clear that this paperwork would only be completed in learning visit were there was a PEF element to the visit and the PEF aspect of the visit will not start till sometime after the summer holidays. </a:t>
            </a:r>
            <a:endParaRPr lang="en-GB" dirty="0"/>
          </a:p>
        </p:txBody>
      </p:sp>
      <p:sp>
        <p:nvSpPr>
          <p:cNvPr id="4" name="Slide Number Placeholder 3"/>
          <p:cNvSpPr>
            <a:spLocks noGrp="1"/>
          </p:cNvSpPr>
          <p:nvPr>
            <p:ph type="sldNum" sz="quarter" idx="10"/>
          </p:nvPr>
        </p:nvSpPr>
        <p:spPr/>
        <p:txBody>
          <a:bodyPr/>
          <a:lstStyle/>
          <a:p>
            <a:fld id="{E4FEF8C9-9A00-4D08-8348-28CED707DBDB}" type="slidenum">
              <a:rPr lang="en-GB" smtClean="0"/>
              <a:t>24</a:t>
            </a:fld>
            <a:endParaRPr lang="en-GB"/>
          </a:p>
        </p:txBody>
      </p:sp>
    </p:spTree>
    <p:extLst>
      <p:ext uri="{BB962C8B-B14F-4D97-AF65-F5344CB8AC3E}">
        <p14:creationId xmlns:p14="http://schemas.microsoft.com/office/powerpoint/2010/main" val="2205755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so much for giving me the time to talk to you about my PEF findings</a:t>
            </a:r>
            <a:r>
              <a:rPr lang="en-GB" baseline="0" dirty="0"/>
              <a:t> and remember we are here to help if we can. </a:t>
            </a:r>
          </a:p>
          <a:p>
            <a:endParaRPr lang="en-GB" baseline="0" dirty="0"/>
          </a:p>
          <a:p>
            <a:r>
              <a:rPr lang="en-GB" baseline="0" dirty="0"/>
              <a:t>Thank all the speakers – SLC, Fiona </a:t>
            </a:r>
            <a:r>
              <a:rPr lang="en-GB" baseline="0" dirty="0" err="1"/>
              <a:t>Greig</a:t>
            </a:r>
            <a:r>
              <a:rPr lang="en-GB" baseline="0" dirty="0"/>
              <a:t>, Andy Boyle, Ian and Paula Raymond</a:t>
            </a:r>
          </a:p>
          <a:p>
            <a:endParaRPr lang="en-GB" baseline="0" dirty="0"/>
          </a:p>
          <a:p>
            <a:r>
              <a:rPr lang="en-GB" baseline="0" dirty="0"/>
              <a:t>Does anyone have any questions? </a:t>
            </a:r>
            <a:endParaRPr lang="en-GB" dirty="0"/>
          </a:p>
        </p:txBody>
      </p:sp>
      <p:sp>
        <p:nvSpPr>
          <p:cNvPr id="4" name="Slide Number Placeholder 3"/>
          <p:cNvSpPr>
            <a:spLocks noGrp="1"/>
          </p:cNvSpPr>
          <p:nvPr>
            <p:ph type="sldNum" sz="quarter" idx="10"/>
          </p:nvPr>
        </p:nvSpPr>
        <p:spPr/>
        <p:txBody>
          <a:bodyPr/>
          <a:lstStyle/>
          <a:p>
            <a:fld id="{E4FEF8C9-9A00-4D08-8348-28CED707DBDB}" type="slidenum">
              <a:rPr lang="en-GB" smtClean="0"/>
              <a:t>26</a:t>
            </a:fld>
            <a:endParaRPr lang="en-GB"/>
          </a:p>
        </p:txBody>
      </p:sp>
    </p:spTree>
    <p:extLst>
      <p:ext uri="{BB962C8B-B14F-4D97-AF65-F5344CB8AC3E}">
        <p14:creationId xmlns:p14="http://schemas.microsoft.com/office/powerpoint/2010/main" val="2924320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a:t>
            </a:r>
          </a:p>
          <a:p>
            <a:r>
              <a:rPr lang="en-GB" dirty="0"/>
              <a:t>Back on</a:t>
            </a:r>
            <a:r>
              <a:rPr lang="en-GB" baseline="0" dirty="0"/>
              <a:t> 4</a:t>
            </a:r>
            <a:r>
              <a:rPr lang="en-GB" baseline="30000" dirty="0"/>
              <a:t>th</a:t>
            </a:r>
            <a:r>
              <a:rPr lang="en-GB" baseline="0" dirty="0"/>
              <a:t> October at the HTs meeting at London Road I asked what content you would like us to provided today and I hope that we have provided that for you. As yet I have not organised a procurement fair but this will be my next priority after today. </a:t>
            </a:r>
            <a:endParaRPr lang="en-GB" dirty="0"/>
          </a:p>
        </p:txBody>
      </p:sp>
      <p:sp>
        <p:nvSpPr>
          <p:cNvPr id="4" name="Slide Number Placeholder 3"/>
          <p:cNvSpPr>
            <a:spLocks noGrp="1"/>
          </p:cNvSpPr>
          <p:nvPr>
            <p:ph type="sldNum" sz="quarter" idx="10"/>
          </p:nvPr>
        </p:nvSpPr>
        <p:spPr/>
        <p:txBody>
          <a:bodyPr/>
          <a:lstStyle/>
          <a:p>
            <a:fld id="{E4FEF8C9-9A00-4D08-8348-28CED707DBDB}" type="slidenum">
              <a:rPr lang="en-GB" smtClean="0"/>
              <a:t>3</a:t>
            </a:fld>
            <a:endParaRPr lang="en-GB"/>
          </a:p>
        </p:txBody>
      </p:sp>
    </p:spTree>
    <p:extLst>
      <p:ext uri="{BB962C8B-B14F-4D97-AF65-F5344CB8AC3E}">
        <p14:creationId xmlns:p14="http://schemas.microsoft.com/office/powerpoint/2010/main" val="1146899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Cat / Gordon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When I have been out visiting schools it was clear that the staffing changes constantly wither its starting for new staff or staff are pulled away to cover other core staff so I have worked with Gordon Person and Finance to add a staffing forecasting tool into our </a:t>
            </a:r>
            <a:r>
              <a:rPr lang="en-GB" b="1" baseline="0" dirty="0"/>
              <a:t>PEF Spend Template</a:t>
            </a:r>
            <a:r>
              <a:rPr lang="en-GB" baseline="0" dirty="0"/>
              <a:t>. The forecasting tool calculates your staff for you and pulls the information into your PEF Spend template. I thought it would allow you to keep in touch with your expenditure much more easily. Gordon is going to demo the new PEF Spend Template.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You have a feedback sheet to give us your comments about the new </a:t>
            </a:r>
            <a:r>
              <a:rPr lang="en-GB" b="1" baseline="0" dirty="0"/>
              <a:t>PEF Spend Template. </a:t>
            </a:r>
            <a:r>
              <a:rPr lang="en-GB" baseline="0" dirty="0"/>
              <a:t>Gordon has added drop downs for type of resources and area of impact and the forecasting tool provides an overview on tab 1. This information make it easier for you to share with your stakeholders what you are spending your PEF on and what area you are targeting with the funding. However, if you don’t feel you need this information let us know and we can remove the columns.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Play clip</a:t>
            </a:r>
          </a:p>
          <a:p>
            <a:endParaRPr lang="en-GB" baseline="0" dirty="0"/>
          </a:p>
          <a:p>
            <a:r>
              <a:rPr lang="en-GB" baseline="0" dirty="0"/>
              <a:t>The information you add in staff and resources spending automatically gets pulled into your PEF spending plan to give you and finance an overview of your spend.</a:t>
            </a:r>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E4FEF8C9-9A00-4D08-8348-28CED707DBDB}" type="slidenum">
              <a:rPr lang="en-GB" smtClean="0"/>
              <a:t>4</a:t>
            </a:fld>
            <a:endParaRPr lang="en-GB"/>
          </a:p>
        </p:txBody>
      </p:sp>
    </p:spTree>
    <p:extLst>
      <p:ext uri="{BB962C8B-B14F-4D97-AF65-F5344CB8AC3E}">
        <p14:creationId xmlns:p14="http://schemas.microsoft.com/office/powerpoint/2010/main" val="63661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E4FEF8C9-9A00-4D08-8348-28CED707DBDB}" type="slidenum">
              <a:rPr lang="en-GB" smtClean="0"/>
              <a:t>5</a:t>
            </a:fld>
            <a:endParaRPr lang="en-GB"/>
          </a:p>
        </p:txBody>
      </p:sp>
    </p:spTree>
    <p:extLst>
      <p:ext uri="{BB962C8B-B14F-4D97-AF65-F5344CB8AC3E}">
        <p14:creationId xmlns:p14="http://schemas.microsoft.com/office/powerpoint/2010/main" val="318797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E4FEF8C9-9A00-4D08-8348-28CED707DBDB}" type="slidenum">
              <a:rPr lang="en-GB" smtClean="0"/>
              <a:t>6</a:t>
            </a:fld>
            <a:endParaRPr lang="en-GB"/>
          </a:p>
        </p:txBody>
      </p:sp>
    </p:spTree>
    <p:extLst>
      <p:ext uri="{BB962C8B-B14F-4D97-AF65-F5344CB8AC3E}">
        <p14:creationId xmlns:p14="http://schemas.microsoft.com/office/powerpoint/2010/main" val="4145835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t>
            </a:r>
            <a:endParaRPr lang="en-GB" baseline="0" dirty="0"/>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E4FEF8C9-9A00-4D08-8348-28CED707DBDB}" type="slidenum">
              <a:rPr lang="en-GB" smtClean="0"/>
              <a:t>7</a:t>
            </a:fld>
            <a:endParaRPr lang="en-GB"/>
          </a:p>
        </p:txBody>
      </p:sp>
    </p:spTree>
    <p:extLst>
      <p:ext uri="{BB962C8B-B14F-4D97-AF65-F5344CB8AC3E}">
        <p14:creationId xmlns:p14="http://schemas.microsoft.com/office/powerpoint/2010/main" val="2412687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4FEF8C9-9A00-4D08-8348-28CED707DBDB}" type="slidenum">
              <a:rPr lang="en-GB" smtClean="0"/>
              <a:t>8</a:t>
            </a:fld>
            <a:endParaRPr lang="en-GB"/>
          </a:p>
        </p:txBody>
      </p:sp>
    </p:spTree>
    <p:extLst>
      <p:ext uri="{BB962C8B-B14F-4D97-AF65-F5344CB8AC3E}">
        <p14:creationId xmlns:p14="http://schemas.microsoft.com/office/powerpoint/2010/main" val="490275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4FEF8C9-9A00-4D08-8348-28CED707DBDB}" type="slidenum">
              <a:rPr lang="en-GB" smtClean="0"/>
              <a:t>9</a:t>
            </a:fld>
            <a:endParaRPr lang="en-GB"/>
          </a:p>
        </p:txBody>
      </p:sp>
    </p:spTree>
    <p:extLst>
      <p:ext uri="{BB962C8B-B14F-4D97-AF65-F5344CB8AC3E}">
        <p14:creationId xmlns:p14="http://schemas.microsoft.com/office/powerpoint/2010/main" val="1712287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4/17/2023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
        <p:nvSpPr>
          <p:cNvPr id="7" name="fc" descr="CLASSIFICATION: OFFICIAL"/>
          <p:cNvSpPr txBox="1"/>
          <p:nvPr userDrawn="1"/>
        </p:nvSpPr>
        <p:spPr>
          <a:xfrm>
            <a:off x="0" y="6664960"/>
            <a:ext cx="9144000" cy="223138"/>
          </a:xfrm>
          <a:prstGeom prst="rect">
            <a:avLst/>
          </a:prstGeom>
          <a:noFill/>
        </p:spPr>
        <p:txBody>
          <a:bodyPr vert="horz" rtlCol="0">
            <a:spAutoFit/>
          </a:bodyPr>
          <a:lstStyle/>
          <a:p>
            <a:pPr algn="ctr"/>
            <a:r>
              <a:rPr lang="en-GB" sz="850" b="1" i="0" u="none" baseline="0">
                <a:solidFill>
                  <a:srgbClr val="000000"/>
                </a:solidFill>
                <a:latin typeface="arial unicode ms" panose="020B0604020202020204" pitchFamily="34" charset="-128"/>
              </a:rPr>
              <a:t>CLASSIFICATION: </a:t>
            </a:r>
            <a:r>
              <a:rPr lang="en-GB" sz="850" b="1" i="0" u="none" baseline="0">
                <a:solidFill>
                  <a:srgbClr val="FF8000"/>
                </a:solidFill>
                <a:latin typeface="arial unicode ms" panose="020B0604020202020204" pitchFamily="34" charset="-128"/>
              </a:rPr>
              <a:t>OFFICIAL</a:t>
            </a:r>
          </a:p>
        </p:txBody>
      </p:sp>
    </p:spTree>
    <p:extLst>
      <p:ext uri="{BB962C8B-B14F-4D97-AF65-F5344CB8AC3E}">
        <p14:creationId xmlns:p14="http://schemas.microsoft.com/office/powerpoint/2010/main" val="75713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4/17/2023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109176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4/17/2023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2756973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4/17/2023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146832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4/17/2023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271361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4/17/2023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4109637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4/17/2023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366166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4/17/2023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56764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4/17/2023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1196998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4/17/2023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15318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4/17/2023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2022895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EAC Slide template (iES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c" descr="CLASSIFICATION: OFFICIAL"/>
          <p:cNvSpPr txBox="1"/>
          <p:nvPr userDrawn="1"/>
        </p:nvSpPr>
        <p:spPr>
          <a:xfrm>
            <a:off x="0" y="6664960"/>
            <a:ext cx="9144000" cy="223138"/>
          </a:xfrm>
          <a:prstGeom prst="rect">
            <a:avLst/>
          </a:prstGeom>
          <a:noFill/>
        </p:spPr>
        <p:txBody>
          <a:bodyPr vert="horz" rtlCol="0">
            <a:spAutoFit/>
          </a:bodyPr>
          <a:lstStyle/>
          <a:p>
            <a:pPr algn="ctr"/>
            <a:r>
              <a:rPr lang="en-GB" sz="850" b="1" i="0" u="none" baseline="0">
                <a:solidFill>
                  <a:srgbClr val="000000"/>
                </a:solidFill>
                <a:latin typeface="arial unicode ms" panose="020B0604020202020204" pitchFamily="34" charset="-128"/>
              </a:rPr>
              <a:t>CLASSIFICATION: </a:t>
            </a:r>
            <a:r>
              <a:rPr lang="en-GB" sz="850" b="1" i="0" u="none" baseline="0">
                <a:solidFill>
                  <a:srgbClr val="FF8000"/>
                </a:solidFill>
                <a:latin typeface="arial unicode ms" panose="020B0604020202020204" pitchFamily="34" charset="-128"/>
              </a:rPr>
              <a:t>OFFICIAL</a:t>
            </a:r>
          </a:p>
        </p:txBody>
      </p:sp>
    </p:spTree>
    <p:extLst>
      <p:ext uri="{BB962C8B-B14F-4D97-AF65-F5344CB8AC3E}">
        <p14:creationId xmlns:p14="http://schemas.microsoft.com/office/powerpoint/2010/main" val="3280905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blogs.glowscotland.org.uk/ea/eastayrshirepefbolg/important-reading/" TargetMode="External"/><Relationship Id="rId4" Type="http://schemas.openxmlformats.org/officeDocument/2006/relationships/chart" Target="../charts/chart1.xml"/><Relationship Id="rId9" Type="http://schemas.openxmlformats.org/officeDocument/2006/relationships/hyperlink" Target="https://forms.office.com/e/cZCrwKj5J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blogs.glowscotland.org.uk/ea/eastayrshirepefbolg/participatory-budgeting/" TargetMode="External"/><Relationship Id="rId5" Type="http://schemas.openxmlformats.org/officeDocument/2006/relationships/image" Target="../media/image18.png"/><Relationship Id="rId4" Type="http://schemas.openxmlformats.org/officeDocument/2006/relationships/hyperlink" Target="pupil-equity-funding-looking-inwards-outwards-forwards3.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glowscotland.sharepoint.com/sites/EastAyrshire/eahealthandwellbeingnewmain2019/povertyproofsharingpracticesmain2020/SitePages/Home.aspx?RootFolder=%2Fsites%2FEastAyrshire%2Feahealthandwellbeingnewmain2019%2Fpovertyproofsharingpracticesmain2020%2FShared%20Documents%2FPEF%2FPB%2FSouth%20Lanarkshire%20Council%2FExamples%20of%20good%20practice&amp;FolderCTID=0x0120006C72BCFF9448BF449DAB1E1633047C8D&amp;View=%7B28359728%2D38EE%2D4F4E%2D9EA0%2D66D6FD50D6C6%7D" TargetMode="External"/><Relationship Id="rId5" Type="http://schemas.openxmlformats.org/officeDocument/2006/relationships/image" Target="../media/image21.png"/><Relationship Id="rId4" Type="http://schemas.openxmlformats.org/officeDocument/2006/relationships/hyperlink" Target="https://www.canva.com/design/DAE-Z2rpbN0/VoF5-OD-TG0vSkZzoPHhKA/watch?utm_content=DAE-Z2rpbN0&amp;utm_campaign=designshare&amp;utm_medium=link2&amp;utm_source=sharebutt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hyperlink" Target="https://forms.office.com/e/cZCrwKj5JU" TargetMode="Externa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https://blogs.glowscotland.org.uk/ea/eastayrshirepefbol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41718" y="1401976"/>
            <a:ext cx="3602182" cy="1143000"/>
          </a:xfrm>
        </p:spPr>
        <p:txBody>
          <a:bodyPr/>
          <a:lstStyle/>
          <a:p>
            <a:r>
              <a:rPr lang="en-GB" dirty="0">
                <a:solidFill>
                  <a:srgbClr val="C00000"/>
                </a:solidFill>
              </a:rPr>
              <a:t>PEF Refresh </a:t>
            </a:r>
            <a:br>
              <a:rPr lang="en-GB" dirty="0">
                <a:solidFill>
                  <a:srgbClr val="C00000"/>
                </a:solidFill>
              </a:rPr>
            </a:br>
            <a:endParaRPr lang="en-GB" dirty="0">
              <a:solidFill>
                <a:srgbClr val="C00000"/>
              </a:solidFill>
            </a:endParaRPr>
          </a:p>
        </p:txBody>
      </p:sp>
      <p:sp>
        <p:nvSpPr>
          <p:cNvPr id="6" name="Title 1"/>
          <p:cNvSpPr txBox="1">
            <a:spLocks/>
          </p:cNvSpPr>
          <p:nvPr/>
        </p:nvSpPr>
        <p:spPr>
          <a:xfrm>
            <a:off x="685800" y="1447800"/>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dirty="0"/>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6934200" y="5306587"/>
            <a:ext cx="1990725" cy="609600"/>
          </a:xfrm>
          <a:prstGeom prst="rect">
            <a:avLst/>
          </a:prstGeom>
        </p:spPr>
      </p:pic>
      <p:pic>
        <p:nvPicPr>
          <p:cNvPr id="3" name="Picture 2"/>
          <p:cNvPicPr>
            <a:picLocks noChangeAspect="1"/>
          </p:cNvPicPr>
          <p:nvPr/>
        </p:nvPicPr>
        <p:blipFill>
          <a:blip r:embed="rId4"/>
          <a:stretch>
            <a:fillRect/>
          </a:stretch>
        </p:blipFill>
        <p:spPr>
          <a:xfrm>
            <a:off x="3930361" y="2479865"/>
            <a:ext cx="5213639" cy="1714073"/>
          </a:xfrm>
          <a:prstGeom prst="rect">
            <a:avLst/>
          </a:prstGeom>
        </p:spPr>
      </p:pic>
      <p:pic>
        <p:nvPicPr>
          <p:cNvPr id="7" name="Picture 6"/>
          <p:cNvPicPr>
            <a:picLocks noChangeAspect="1"/>
          </p:cNvPicPr>
          <p:nvPr/>
        </p:nvPicPr>
        <p:blipFill>
          <a:blip r:embed="rId5"/>
          <a:stretch>
            <a:fillRect/>
          </a:stretch>
        </p:blipFill>
        <p:spPr>
          <a:xfrm>
            <a:off x="288347" y="748698"/>
            <a:ext cx="4266077" cy="4876543"/>
          </a:xfrm>
          <a:prstGeom prst="rect">
            <a:avLst/>
          </a:prstGeom>
        </p:spPr>
      </p:pic>
    </p:spTree>
    <p:extLst>
      <p:ext uri="{BB962C8B-B14F-4D97-AF65-F5344CB8AC3E}">
        <p14:creationId xmlns:p14="http://schemas.microsoft.com/office/powerpoint/2010/main" val="3762216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367" y="179388"/>
            <a:ext cx="8229600" cy="1143000"/>
          </a:xfrm>
        </p:spPr>
        <p:txBody>
          <a:bodyPr lIns="91440" tIns="45720" rIns="91440" bIns="45720">
            <a:normAutofit/>
          </a:bodyPr>
          <a:lstStyle/>
          <a:p>
            <a:r>
              <a:rPr lang="en-GB" dirty="0"/>
              <a:t>'Satisfactory' - emerging themes</a:t>
            </a:r>
          </a:p>
        </p:txBody>
      </p:sp>
      <p:pic>
        <p:nvPicPr>
          <p:cNvPr id="4" name="Picture 4" descr="Diagram, calendar&#10;&#10;Description automatically generated">
            <a:extLst>
              <a:ext uri="{FF2B5EF4-FFF2-40B4-BE49-F238E27FC236}">
                <a16:creationId xmlns:a16="http://schemas.microsoft.com/office/drawing/2014/main" id="{C3432053-C04A-4F48-D346-974FDCAAB663}"/>
              </a:ext>
            </a:extLst>
          </p:cNvPr>
          <p:cNvPicPr>
            <a:picLocks noChangeAspect="1"/>
          </p:cNvPicPr>
          <p:nvPr/>
        </p:nvPicPr>
        <p:blipFill>
          <a:blip r:embed="rId3"/>
          <a:stretch>
            <a:fillRect/>
          </a:stretch>
        </p:blipFill>
        <p:spPr>
          <a:xfrm>
            <a:off x="499533" y="1424781"/>
            <a:ext cx="8610600" cy="4305301"/>
          </a:xfrm>
          <a:prstGeom prst="rect">
            <a:avLst/>
          </a:prstGeom>
          <a:noFill/>
        </p:spPr>
      </p:pic>
    </p:spTree>
    <p:extLst>
      <p:ext uri="{BB962C8B-B14F-4D97-AF65-F5344CB8AC3E}">
        <p14:creationId xmlns:p14="http://schemas.microsoft.com/office/powerpoint/2010/main" val="1333207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285221"/>
            <a:ext cx="8229600" cy="1143000"/>
          </a:xfrm>
        </p:spPr>
        <p:txBody>
          <a:bodyPr lIns="91440" tIns="45720" rIns="91440" bIns="45720">
            <a:normAutofit/>
          </a:bodyPr>
          <a:lstStyle/>
          <a:p>
            <a:r>
              <a:rPr lang="en-GB" dirty="0"/>
              <a:t>QI 1.3 Leadership of Change</a:t>
            </a:r>
          </a:p>
        </p:txBody>
      </p:sp>
      <p:pic>
        <p:nvPicPr>
          <p:cNvPr id="3" name="Picture 4">
            <a:extLst>
              <a:ext uri="{FF2B5EF4-FFF2-40B4-BE49-F238E27FC236}">
                <a16:creationId xmlns:a16="http://schemas.microsoft.com/office/drawing/2014/main" id="{BEEA8091-2E50-6261-148D-215B931418C5}"/>
              </a:ext>
            </a:extLst>
          </p:cNvPr>
          <p:cNvPicPr>
            <a:picLocks noChangeAspect="1"/>
          </p:cNvPicPr>
          <p:nvPr/>
        </p:nvPicPr>
        <p:blipFill>
          <a:blip r:embed="rId3"/>
          <a:stretch>
            <a:fillRect/>
          </a:stretch>
        </p:blipFill>
        <p:spPr>
          <a:xfrm>
            <a:off x="893528" y="1356783"/>
            <a:ext cx="7356943" cy="4525963"/>
          </a:xfrm>
          <a:prstGeom prst="rect">
            <a:avLst/>
          </a:prstGeom>
          <a:noFill/>
        </p:spPr>
      </p:pic>
    </p:spTree>
    <p:extLst>
      <p:ext uri="{BB962C8B-B14F-4D97-AF65-F5344CB8AC3E}">
        <p14:creationId xmlns:p14="http://schemas.microsoft.com/office/powerpoint/2010/main" val="3593373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285221"/>
            <a:ext cx="8229600" cy="1143000"/>
          </a:xfrm>
        </p:spPr>
        <p:txBody>
          <a:bodyPr lIns="91440" tIns="45720" rIns="91440" bIns="45720" anchor="t">
            <a:normAutofit/>
          </a:bodyPr>
          <a:lstStyle/>
          <a:p>
            <a:r>
              <a:rPr lang="en-GB" dirty="0"/>
              <a:t>Further support</a:t>
            </a:r>
          </a:p>
        </p:txBody>
      </p:sp>
      <p:sp>
        <p:nvSpPr>
          <p:cNvPr id="4" name="TextBox 3">
            <a:extLst>
              <a:ext uri="{FF2B5EF4-FFF2-40B4-BE49-F238E27FC236}">
                <a16:creationId xmlns:a16="http://schemas.microsoft.com/office/drawing/2014/main" id="{8A766E8B-32CE-E91F-FC90-CBA45A1D847D}"/>
              </a:ext>
            </a:extLst>
          </p:cNvPr>
          <p:cNvSpPr txBox="1"/>
          <p:nvPr/>
        </p:nvSpPr>
        <p:spPr>
          <a:xfrm>
            <a:off x="963083" y="1428750"/>
            <a:ext cx="7442200"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cs typeface="Calibri"/>
              </a:rPr>
              <a:t>PEF clinic</a:t>
            </a:r>
          </a:p>
          <a:p>
            <a:endParaRPr lang="en-GB" sz="2000" dirty="0">
              <a:cs typeface="Calibri"/>
            </a:endParaRPr>
          </a:p>
          <a:p>
            <a:pPr marL="285750" indent="-285750">
              <a:buFont typeface="Arial"/>
              <a:buChar char="•"/>
            </a:pPr>
            <a:r>
              <a:rPr lang="en-GB" sz="2000" dirty="0">
                <a:cs typeface="Calibri"/>
              </a:rPr>
              <a:t>Friday 5th and Friday 12th May</a:t>
            </a:r>
          </a:p>
          <a:p>
            <a:endParaRPr lang="en-GB" sz="2000" dirty="0">
              <a:cs typeface="Calibri"/>
            </a:endParaRPr>
          </a:p>
          <a:p>
            <a:pPr marL="285750" indent="-285750">
              <a:buFont typeface="Arial"/>
              <a:buChar char="•"/>
            </a:pPr>
            <a:r>
              <a:rPr lang="en-GB" sz="2000" dirty="0">
                <a:cs typeface="Calibri"/>
              </a:rPr>
              <a:t>30 minute online meeting to discuss anything related to your PEF plan</a:t>
            </a:r>
          </a:p>
          <a:p>
            <a:endParaRPr lang="en-GB" sz="2000" dirty="0">
              <a:cs typeface="Calibri"/>
            </a:endParaRPr>
          </a:p>
          <a:p>
            <a:pPr marL="285750" indent="-285750">
              <a:buFont typeface="Arial"/>
              <a:buChar char="•"/>
            </a:pPr>
            <a:r>
              <a:rPr lang="en-GB" sz="2000" dirty="0">
                <a:cs typeface="Calibri"/>
              </a:rPr>
              <a:t>Sign up sheet at door</a:t>
            </a:r>
          </a:p>
          <a:p>
            <a:endParaRPr lang="en-GB" dirty="0">
              <a:cs typeface="Calibri"/>
            </a:endParaRPr>
          </a:p>
        </p:txBody>
      </p:sp>
      <p:sp>
        <p:nvSpPr>
          <p:cNvPr id="5" name="Flowchart: Alternative Process 4">
            <a:extLst>
              <a:ext uri="{FF2B5EF4-FFF2-40B4-BE49-F238E27FC236}">
                <a16:creationId xmlns:a16="http://schemas.microsoft.com/office/drawing/2014/main" id="{3DF3AEC5-F53D-2758-FA45-C14E2F0E4048}"/>
              </a:ext>
            </a:extLst>
          </p:cNvPr>
          <p:cNvSpPr/>
          <p:nvPr/>
        </p:nvSpPr>
        <p:spPr>
          <a:xfrm>
            <a:off x="1003300" y="4360926"/>
            <a:ext cx="1411816" cy="1067731"/>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cs typeface="Calibri"/>
              </a:rPr>
              <a:t>Identifying your gap</a:t>
            </a:r>
            <a:endParaRPr lang="en-GB" dirty="0"/>
          </a:p>
        </p:txBody>
      </p:sp>
      <p:sp>
        <p:nvSpPr>
          <p:cNvPr id="6" name="Flowchart: Alternative Process 5">
            <a:extLst>
              <a:ext uri="{FF2B5EF4-FFF2-40B4-BE49-F238E27FC236}">
                <a16:creationId xmlns:a16="http://schemas.microsoft.com/office/drawing/2014/main" id="{636840F7-E168-FD26-781A-D366F75844A5}"/>
              </a:ext>
            </a:extLst>
          </p:cNvPr>
          <p:cNvSpPr/>
          <p:nvPr/>
        </p:nvSpPr>
        <p:spPr>
          <a:xfrm>
            <a:off x="2865966" y="4360925"/>
            <a:ext cx="1411816" cy="1067731"/>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dirty="0">
                <a:cs typeface="Calibri"/>
              </a:rPr>
              <a:t>Identifying your targeted cohort</a:t>
            </a:r>
            <a:endParaRPr lang="en-GB" dirty="0"/>
          </a:p>
        </p:txBody>
      </p:sp>
      <p:sp>
        <p:nvSpPr>
          <p:cNvPr id="7" name="Flowchart: Alternative Process 6">
            <a:extLst>
              <a:ext uri="{FF2B5EF4-FFF2-40B4-BE49-F238E27FC236}">
                <a16:creationId xmlns:a16="http://schemas.microsoft.com/office/drawing/2014/main" id="{54B31BF6-DCE5-38D1-BA04-423453E3777B}"/>
              </a:ext>
            </a:extLst>
          </p:cNvPr>
          <p:cNvSpPr/>
          <p:nvPr/>
        </p:nvSpPr>
        <p:spPr>
          <a:xfrm>
            <a:off x="4739215" y="4360924"/>
            <a:ext cx="1411816" cy="1067731"/>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dirty="0">
                <a:cs typeface="Calibri"/>
              </a:rPr>
              <a:t>Outcomes and measures</a:t>
            </a:r>
          </a:p>
        </p:txBody>
      </p:sp>
      <p:sp>
        <p:nvSpPr>
          <p:cNvPr id="8" name="Flowchart: Alternative Process 7">
            <a:extLst>
              <a:ext uri="{FF2B5EF4-FFF2-40B4-BE49-F238E27FC236}">
                <a16:creationId xmlns:a16="http://schemas.microsoft.com/office/drawing/2014/main" id="{0A009766-81FD-7C27-52D9-591265B082F8}"/>
              </a:ext>
            </a:extLst>
          </p:cNvPr>
          <p:cNvSpPr/>
          <p:nvPr/>
        </p:nvSpPr>
        <p:spPr>
          <a:xfrm>
            <a:off x="6675964" y="4360923"/>
            <a:ext cx="1411816" cy="1067731"/>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dirty="0">
                <a:cs typeface="Calibri"/>
              </a:rPr>
              <a:t>Evaluating impact</a:t>
            </a:r>
          </a:p>
        </p:txBody>
      </p:sp>
    </p:spTree>
    <p:extLst>
      <p:ext uri="{BB962C8B-B14F-4D97-AF65-F5344CB8AC3E}">
        <p14:creationId xmlns:p14="http://schemas.microsoft.com/office/powerpoint/2010/main" val="4087614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1447800"/>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dirty="0"/>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7013863" y="5541685"/>
            <a:ext cx="1990725" cy="609600"/>
          </a:xfrm>
          <a:prstGeom prst="rect">
            <a:avLst/>
          </a:prstGeom>
        </p:spPr>
      </p:pic>
      <p:sp>
        <p:nvSpPr>
          <p:cNvPr id="3" name="Title 2"/>
          <p:cNvSpPr>
            <a:spLocks noGrp="1"/>
          </p:cNvSpPr>
          <p:nvPr>
            <p:ph type="title"/>
          </p:nvPr>
        </p:nvSpPr>
        <p:spPr>
          <a:xfrm>
            <a:off x="-2860968" y="805675"/>
            <a:ext cx="8229600" cy="1143000"/>
          </a:xfrm>
        </p:spPr>
        <p:txBody>
          <a:bodyPr/>
          <a:lstStyle/>
          <a:p>
            <a:r>
              <a:rPr lang="en-GB" sz="2000" dirty="0">
                <a:solidFill>
                  <a:srgbClr val="C00000"/>
                </a:solidFill>
              </a:rPr>
              <a:t>PEF Spend  Update</a:t>
            </a:r>
            <a:br>
              <a:rPr lang="en-GB" sz="2000" dirty="0">
                <a:solidFill>
                  <a:srgbClr val="C00000"/>
                </a:solidFill>
              </a:rPr>
            </a:br>
            <a:r>
              <a:rPr lang="en-GB" sz="2000" dirty="0">
                <a:solidFill>
                  <a:srgbClr val="C00000"/>
                </a:solidFill>
              </a:rPr>
              <a:t/>
            </a:r>
            <a:br>
              <a:rPr lang="en-GB" sz="2000" dirty="0">
                <a:solidFill>
                  <a:srgbClr val="C00000"/>
                </a:solidFill>
              </a:rPr>
            </a:br>
            <a:r>
              <a:rPr lang="en-GB" sz="2000" dirty="0">
                <a:solidFill>
                  <a:srgbClr val="C00000"/>
                </a:solidFill>
              </a:rPr>
              <a:t/>
            </a:r>
            <a:br>
              <a:rPr lang="en-GB" sz="2000" dirty="0">
                <a:solidFill>
                  <a:srgbClr val="C00000"/>
                </a:solidFill>
              </a:rPr>
            </a:br>
            <a:r>
              <a:rPr lang="en-GB" sz="2000" dirty="0">
                <a:solidFill>
                  <a:srgbClr val="C00000"/>
                </a:solidFill>
              </a:rPr>
              <a:t/>
            </a:r>
            <a:br>
              <a:rPr lang="en-GB" sz="2000" dirty="0">
                <a:solidFill>
                  <a:srgbClr val="C00000"/>
                </a:solidFill>
              </a:rPr>
            </a:br>
            <a:r>
              <a:rPr lang="en-GB" sz="2000" dirty="0">
                <a:solidFill>
                  <a:srgbClr val="C00000"/>
                </a:solidFill>
              </a:rPr>
              <a:t/>
            </a:r>
            <a:br>
              <a:rPr lang="en-GB" sz="2000" dirty="0">
                <a:solidFill>
                  <a:srgbClr val="C00000"/>
                </a:solidFill>
              </a:rPr>
            </a:br>
            <a:r>
              <a:rPr lang="en-GB" sz="2000" dirty="0">
                <a:solidFill>
                  <a:srgbClr val="C00000"/>
                </a:solidFill>
              </a:rPr>
              <a:t/>
            </a:r>
            <a:br>
              <a:rPr lang="en-GB" sz="2000" dirty="0">
                <a:solidFill>
                  <a:srgbClr val="C00000"/>
                </a:solidFill>
              </a:rPr>
            </a:br>
            <a:r>
              <a:rPr lang="en-GB" sz="2000" dirty="0">
                <a:solidFill>
                  <a:srgbClr val="C00000"/>
                </a:solidFill>
              </a:rPr>
              <a:t/>
            </a:r>
            <a:br>
              <a:rPr lang="en-GB" sz="2000" dirty="0">
                <a:solidFill>
                  <a:srgbClr val="C00000"/>
                </a:solidFill>
              </a:rPr>
            </a:br>
            <a:endParaRPr lang="en-GB" sz="2000" dirty="0">
              <a:solidFill>
                <a:srgbClr val="C00000"/>
              </a:solidFill>
            </a:endParaRPr>
          </a:p>
        </p:txBody>
      </p:sp>
      <p:sp>
        <p:nvSpPr>
          <p:cNvPr id="8" name="TextBox 7"/>
          <p:cNvSpPr txBox="1"/>
          <p:nvPr/>
        </p:nvSpPr>
        <p:spPr>
          <a:xfrm>
            <a:off x="238991" y="1207765"/>
            <a:ext cx="6774872" cy="1292662"/>
          </a:xfrm>
          <a:prstGeom prst="rect">
            <a:avLst/>
          </a:prstGeom>
          <a:noFill/>
        </p:spPr>
        <p:txBody>
          <a:bodyPr wrap="square" rtlCol="0">
            <a:spAutoFit/>
          </a:bodyPr>
          <a:lstStyle/>
          <a:p>
            <a:r>
              <a:rPr lang="en-GB" sz="2000" dirty="0"/>
              <a:t>Total - </a:t>
            </a:r>
            <a:r>
              <a:rPr lang="en-GB" sz="2000" b="1" dirty="0"/>
              <a:t>£5,369,570 </a:t>
            </a:r>
            <a:r>
              <a:rPr lang="en-GB" sz="2000" dirty="0"/>
              <a:t>(including carry forward)</a:t>
            </a:r>
          </a:p>
          <a:p>
            <a:endParaRPr lang="en-GB" sz="2000" dirty="0"/>
          </a:p>
          <a:p>
            <a:r>
              <a:rPr lang="en-GB" sz="2000" dirty="0"/>
              <a:t>Spend period 11 (End Feb 23) - </a:t>
            </a:r>
            <a:r>
              <a:rPr lang="en-GB" sz="2000" b="1" dirty="0"/>
              <a:t>£</a:t>
            </a:r>
            <a:r>
              <a:rPr lang="en-GB" b="1" dirty="0"/>
              <a:t>471935.77 (9%)</a:t>
            </a:r>
          </a:p>
          <a:p>
            <a:endParaRPr lang="en-GB" b="1" dirty="0"/>
          </a:p>
        </p:txBody>
      </p:sp>
      <p:graphicFrame>
        <p:nvGraphicFramePr>
          <p:cNvPr id="10" name="Chart 9"/>
          <p:cNvGraphicFramePr>
            <a:graphicFrameLocks/>
          </p:cNvGraphicFramePr>
          <p:nvPr>
            <p:extLst>
              <p:ext uri="{D42A27DB-BD31-4B8C-83A1-F6EECF244321}">
                <p14:modId xmlns:p14="http://schemas.microsoft.com/office/powerpoint/2010/main" val="1456382479"/>
              </p:ext>
            </p:extLst>
          </p:nvPr>
        </p:nvGraphicFramePr>
        <p:xfrm>
          <a:off x="6017185" y="762212"/>
          <a:ext cx="2305081" cy="1619942"/>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3"/>
          <p:cNvSpPr txBox="1">
            <a:spLocks/>
          </p:cNvSpPr>
          <p:nvPr/>
        </p:nvSpPr>
        <p:spPr>
          <a:xfrm>
            <a:off x="417347" y="35987"/>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dirty="0">
                <a:solidFill>
                  <a:srgbClr val="C00000"/>
                </a:solidFill>
              </a:rPr>
              <a:t>Sharing Local Practice </a:t>
            </a:r>
          </a:p>
        </p:txBody>
      </p:sp>
      <p:sp>
        <p:nvSpPr>
          <p:cNvPr id="14" name="Title 3"/>
          <p:cNvSpPr txBox="1">
            <a:spLocks/>
          </p:cNvSpPr>
          <p:nvPr/>
        </p:nvSpPr>
        <p:spPr>
          <a:xfrm>
            <a:off x="-225267" y="4812251"/>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dirty="0">
                <a:solidFill>
                  <a:srgbClr val="C00000"/>
                </a:solidFill>
              </a:rPr>
              <a:t>St Joseph's Academy</a:t>
            </a:r>
          </a:p>
        </p:txBody>
      </p:sp>
      <p:sp>
        <p:nvSpPr>
          <p:cNvPr id="15" name="Rectangle 14"/>
          <p:cNvSpPr/>
          <p:nvPr/>
        </p:nvSpPr>
        <p:spPr>
          <a:xfrm>
            <a:off x="204461" y="2661720"/>
            <a:ext cx="7163451" cy="1186607"/>
          </a:xfrm>
          <a:prstGeom prst="rect">
            <a:avLst/>
          </a:prstGeom>
        </p:spPr>
        <p:txBody>
          <a:bodyPr wrap="square">
            <a:spAutoFit/>
          </a:bodyPr>
          <a:lstStyle/>
          <a:p>
            <a:pPr>
              <a:lnSpc>
                <a:spcPct val="107000"/>
              </a:lnSpc>
              <a:spcAft>
                <a:spcPts val="800"/>
              </a:spcAft>
            </a:pPr>
            <a:r>
              <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5"/>
              </a:rPr>
              <a:t>Important Reading | East Ayrshire PEF </a:t>
            </a:r>
            <a:r>
              <a:rPr lang="en-GB" u="sng" dirty="0" err="1">
                <a:solidFill>
                  <a:srgbClr val="0000FF"/>
                </a:solidFill>
                <a:latin typeface="Arial" panose="020B0604020202020204" pitchFamily="34" charset="0"/>
                <a:ea typeface="Calibri" panose="020F0502020204030204" pitchFamily="34" charset="0"/>
                <a:cs typeface="Times New Roman" panose="02020603050405020304" pitchFamily="18" charset="0"/>
                <a:hlinkClick r:id="rId5"/>
              </a:rPr>
              <a:t>bolg</a:t>
            </a:r>
            <a:r>
              <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5"/>
              </a:rPr>
              <a:t> (glowscotland.org.uk)</a:t>
            </a:r>
            <a:endPar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p>
        </p:txBody>
      </p:sp>
      <p:pic>
        <p:nvPicPr>
          <p:cNvPr id="16" name="Picture 15"/>
          <p:cNvPicPr>
            <a:picLocks noChangeAspect="1"/>
          </p:cNvPicPr>
          <p:nvPr/>
        </p:nvPicPr>
        <p:blipFill>
          <a:blip r:embed="rId6"/>
          <a:stretch>
            <a:fillRect/>
          </a:stretch>
        </p:blipFill>
        <p:spPr>
          <a:xfrm>
            <a:off x="7169725" y="2679280"/>
            <a:ext cx="591363" cy="591363"/>
          </a:xfrm>
          <a:prstGeom prst="rect">
            <a:avLst/>
          </a:prstGeom>
        </p:spPr>
      </p:pic>
      <p:pic>
        <p:nvPicPr>
          <p:cNvPr id="17" name="Picture 16"/>
          <p:cNvPicPr>
            <a:picLocks noChangeAspect="1"/>
          </p:cNvPicPr>
          <p:nvPr/>
        </p:nvPicPr>
        <p:blipFill>
          <a:blip r:embed="rId7"/>
          <a:stretch>
            <a:fillRect/>
          </a:stretch>
        </p:blipFill>
        <p:spPr>
          <a:xfrm>
            <a:off x="5776462" y="3435659"/>
            <a:ext cx="633983" cy="633983"/>
          </a:xfrm>
          <a:prstGeom prst="rect">
            <a:avLst/>
          </a:prstGeom>
        </p:spPr>
      </p:pic>
      <p:pic>
        <p:nvPicPr>
          <p:cNvPr id="18" name="Picture 17"/>
          <p:cNvPicPr>
            <a:picLocks noChangeAspect="1"/>
          </p:cNvPicPr>
          <p:nvPr/>
        </p:nvPicPr>
        <p:blipFill>
          <a:blip r:embed="rId8"/>
          <a:stretch>
            <a:fillRect/>
          </a:stretch>
        </p:blipFill>
        <p:spPr>
          <a:xfrm>
            <a:off x="6272564" y="4621323"/>
            <a:ext cx="954630" cy="954630"/>
          </a:xfrm>
          <a:prstGeom prst="rect">
            <a:avLst/>
          </a:prstGeom>
        </p:spPr>
      </p:pic>
      <p:sp>
        <p:nvSpPr>
          <p:cNvPr id="20" name="Rectangle 19"/>
          <p:cNvSpPr/>
          <p:nvPr/>
        </p:nvSpPr>
        <p:spPr>
          <a:xfrm>
            <a:off x="918402" y="3570515"/>
            <a:ext cx="4279890" cy="707886"/>
          </a:xfrm>
          <a:prstGeom prst="rect">
            <a:avLst/>
          </a:prstGeom>
          <a:noFill/>
        </p:spPr>
        <p:txBody>
          <a:bodyPr wrap="none" lIns="91440" tIns="45720" rIns="91440" bIns="45720">
            <a:spAutoFit/>
          </a:bodyPr>
          <a:lstStyle/>
          <a:p>
            <a:pPr algn="ctr"/>
            <a:r>
              <a:rPr lang="en-US" sz="2000" dirty="0">
                <a:ln w="0"/>
                <a:effectLst>
                  <a:outerShdw blurRad="38100" dist="19050" dir="2700000" algn="tl" rotWithShape="0">
                    <a:schemeClr val="dk1">
                      <a:alpha val="40000"/>
                    </a:schemeClr>
                  </a:outerShdw>
                </a:effectLst>
                <a:hlinkClick r:id="rId9"/>
              </a:rPr>
              <a:t>ttps://forms.office.com/e/cZCrwKj5JU</a:t>
            </a:r>
            <a:endParaRPr lang="en-US" sz="2000" dirty="0">
              <a:ln w="0"/>
              <a:effectLst>
                <a:outerShdw blurRad="38100" dist="19050" dir="2700000" algn="tl" rotWithShape="0">
                  <a:schemeClr val="dk1">
                    <a:alpha val="40000"/>
                  </a:schemeClr>
                </a:outerShdw>
              </a:effectLst>
            </a:endParaRPr>
          </a:p>
          <a:p>
            <a:pPr algn="ctr"/>
            <a:endParaRPr lang="en-U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1102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1447800"/>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3" name="Title 2"/>
          <p:cNvSpPr>
            <a:spLocks noGrp="1"/>
          </p:cNvSpPr>
          <p:nvPr>
            <p:ph type="title"/>
          </p:nvPr>
        </p:nvSpPr>
        <p:spPr>
          <a:xfrm>
            <a:off x="346364" y="48632"/>
            <a:ext cx="8229600" cy="1143000"/>
          </a:xfrm>
        </p:spPr>
        <p:txBody>
          <a:bodyPr/>
          <a:lstStyle/>
          <a:p>
            <a:r>
              <a:rPr lang="en-GB" sz="3600" dirty="0">
                <a:solidFill>
                  <a:srgbClr val="C00000"/>
                </a:solidFill>
              </a:rPr>
              <a:t>Collaboration - Participatory Budgeting</a:t>
            </a:r>
          </a:p>
        </p:txBody>
      </p:sp>
      <p:pic>
        <p:nvPicPr>
          <p:cNvPr id="4" name="Picture 3"/>
          <p:cNvPicPr>
            <a:picLocks noChangeAspect="1"/>
          </p:cNvPicPr>
          <p:nvPr/>
        </p:nvPicPr>
        <p:blipFill>
          <a:blip r:embed="rId3"/>
          <a:stretch>
            <a:fillRect/>
          </a:stretch>
        </p:blipFill>
        <p:spPr>
          <a:xfrm>
            <a:off x="346364" y="1319491"/>
            <a:ext cx="4445577" cy="3196667"/>
          </a:xfrm>
          <a:prstGeom prst="rect">
            <a:avLst/>
          </a:prstGeom>
        </p:spPr>
      </p:pic>
      <p:sp>
        <p:nvSpPr>
          <p:cNvPr id="10" name="Title 2"/>
          <p:cNvSpPr txBox="1">
            <a:spLocks/>
          </p:cNvSpPr>
          <p:nvPr/>
        </p:nvSpPr>
        <p:spPr>
          <a:xfrm>
            <a:off x="5213855" y="1051465"/>
            <a:ext cx="3666259" cy="319666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t>Pupil and parent voice</a:t>
            </a:r>
          </a:p>
          <a:p>
            <a:pPr algn="l"/>
            <a:endParaRPr lang="en-GB" sz="2000" dirty="0"/>
          </a:p>
          <a:p>
            <a:pPr marL="342900" indent="-342900" algn="l">
              <a:buFont typeface="Arial" panose="020B0604020202020204" pitchFamily="34" charset="0"/>
              <a:buChar char="•"/>
            </a:pPr>
            <a:r>
              <a:rPr lang="en-GB" sz="2000" dirty="0">
                <a:solidFill>
                  <a:srgbClr val="002060"/>
                </a:solidFill>
              </a:rPr>
              <a:t>PEF - “meaningfully involve children, young people and their parents” </a:t>
            </a:r>
            <a:r>
              <a:rPr lang="en-GB" sz="2000" u="sng" dirty="0">
                <a:solidFill>
                  <a:srgbClr val="002060"/>
                </a:solidFill>
                <a:hlinkClick r:id="rId4" action="ppaction://hlinkfile"/>
              </a:rPr>
              <a:t>(p5)</a:t>
            </a:r>
            <a:endParaRPr lang="en-GB" sz="2000" u="sng" dirty="0">
              <a:solidFill>
                <a:srgbClr val="002060"/>
              </a:solidFill>
            </a:endParaRPr>
          </a:p>
          <a:p>
            <a:pPr algn="l"/>
            <a:endParaRPr lang="en-GB" sz="2000" dirty="0">
              <a:solidFill>
                <a:srgbClr val="002060"/>
              </a:solidFill>
            </a:endParaRPr>
          </a:p>
          <a:p>
            <a:pPr marL="342900" indent="-342900" algn="l">
              <a:buFont typeface="Arial" panose="020B0604020202020204" pitchFamily="34" charset="0"/>
              <a:buChar char="•"/>
            </a:pPr>
            <a:r>
              <a:rPr lang="en-GB" sz="2000" dirty="0">
                <a:solidFill>
                  <a:srgbClr val="002060"/>
                </a:solidFill>
              </a:rPr>
              <a:t>Article 12 of the UNCRC </a:t>
            </a:r>
          </a:p>
          <a:p>
            <a:pPr algn="l"/>
            <a:endParaRPr lang="en-GB" sz="2000" dirty="0">
              <a:solidFill>
                <a:srgbClr val="002060"/>
              </a:solidFill>
            </a:endParaRPr>
          </a:p>
          <a:p>
            <a:pPr marL="342900" indent="-342900" algn="l">
              <a:buFont typeface="Arial" panose="020B0604020202020204" pitchFamily="34" charset="0"/>
              <a:buChar char="•"/>
            </a:pPr>
            <a:r>
              <a:rPr lang="en-GB" sz="2000" dirty="0">
                <a:solidFill>
                  <a:srgbClr val="002060"/>
                </a:solidFill>
              </a:rPr>
              <a:t>Education Scotland Paper (2018) entitled “Learner Participation in Educational Settings”</a:t>
            </a:r>
          </a:p>
          <a:p>
            <a:pPr marL="342900" indent="-342900" algn="l">
              <a:buFont typeface="Arial" panose="020B0604020202020204" pitchFamily="34" charset="0"/>
              <a:buChar char="•"/>
            </a:pPr>
            <a:endParaRPr lang="en-GB" sz="2000" dirty="0">
              <a:solidFill>
                <a:srgbClr val="002060"/>
              </a:solidFill>
            </a:endParaRPr>
          </a:p>
          <a:p>
            <a:pPr marL="342900" indent="-342900" algn="l">
              <a:buFont typeface="Arial" panose="020B0604020202020204" pitchFamily="34" charset="0"/>
              <a:buChar char="•"/>
            </a:pPr>
            <a:r>
              <a:rPr lang="en-GB" sz="2000" b="1" dirty="0">
                <a:solidFill>
                  <a:srgbClr val="002060"/>
                </a:solidFill>
              </a:rPr>
              <a:t>PEF – LIOF – p29/30</a:t>
            </a:r>
          </a:p>
        </p:txBody>
      </p:sp>
      <p:pic>
        <p:nvPicPr>
          <p:cNvPr id="13" name="Picture 12"/>
          <p:cNvPicPr>
            <a:picLocks noChangeAspect="1"/>
          </p:cNvPicPr>
          <p:nvPr/>
        </p:nvPicPr>
        <p:blipFill>
          <a:blip r:embed="rId5"/>
          <a:stretch>
            <a:fillRect/>
          </a:stretch>
        </p:blipFill>
        <p:spPr>
          <a:xfrm>
            <a:off x="8036286" y="4932020"/>
            <a:ext cx="843828" cy="1192074"/>
          </a:xfrm>
          <a:prstGeom prst="rect">
            <a:avLst/>
          </a:prstGeom>
        </p:spPr>
      </p:pic>
      <p:sp>
        <p:nvSpPr>
          <p:cNvPr id="5" name="Rectangle 4"/>
          <p:cNvSpPr/>
          <p:nvPr/>
        </p:nvSpPr>
        <p:spPr>
          <a:xfrm>
            <a:off x="219941" y="4923953"/>
            <a:ext cx="4572000" cy="923330"/>
          </a:xfrm>
          <a:prstGeom prst="rect">
            <a:avLst/>
          </a:prstGeom>
        </p:spPr>
        <p:txBody>
          <a:bodyPr>
            <a:spAutoFit/>
          </a:bodyPr>
          <a:lstStyle/>
          <a:p>
            <a:r>
              <a:rPr lang="en-GB" dirty="0">
                <a:hlinkClick r:id="rId6"/>
              </a:rPr>
              <a:t>https://blogs.glowscotland.org.uk/ea/eastayrshirepefbolg/participatory-budgeting/</a:t>
            </a:r>
            <a:endParaRPr lang="en-GB" dirty="0"/>
          </a:p>
          <a:p>
            <a:endParaRPr lang="en-GB" dirty="0"/>
          </a:p>
        </p:txBody>
      </p:sp>
      <p:pic>
        <p:nvPicPr>
          <p:cNvPr id="7" name="Picture 6"/>
          <p:cNvPicPr>
            <a:picLocks noChangeAspect="1"/>
          </p:cNvPicPr>
          <p:nvPr/>
        </p:nvPicPr>
        <p:blipFill>
          <a:blip r:embed="rId7"/>
          <a:stretch>
            <a:fillRect/>
          </a:stretch>
        </p:blipFill>
        <p:spPr>
          <a:xfrm>
            <a:off x="3823902" y="5385618"/>
            <a:ext cx="1069374" cy="1036414"/>
          </a:xfrm>
          <a:prstGeom prst="rect">
            <a:avLst/>
          </a:prstGeom>
        </p:spPr>
      </p:pic>
    </p:spTree>
    <p:extLst>
      <p:ext uri="{BB962C8B-B14F-4D97-AF65-F5344CB8AC3E}">
        <p14:creationId xmlns:p14="http://schemas.microsoft.com/office/powerpoint/2010/main" val="3696519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8" y="245100"/>
            <a:ext cx="8229600" cy="1143000"/>
          </a:xfrm>
        </p:spPr>
        <p:txBody>
          <a:bodyPr/>
          <a:lstStyle/>
          <a:p>
            <a:r>
              <a:rPr lang="en-GB" sz="3600" dirty="0">
                <a:solidFill>
                  <a:srgbClr val="C00000"/>
                </a:solidFill>
              </a:rPr>
              <a:t>SLC PB 2021-2022</a:t>
            </a:r>
          </a:p>
        </p:txBody>
      </p:sp>
      <p:pic>
        <p:nvPicPr>
          <p:cNvPr id="6" name="Picture 5"/>
          <p:cNvPicPr>
            <a:picLocks noChangeAspect="1"/>
          </p:cNvPicPr>
          <p:nvPr/>
        </p:nvPicPr>
        <p:blipFill>
          <a:blip r:embed="rId3"/>
          <a:stretch>
            <a:fillRect/>
          </a:stretch>
        </p:blipFill>
        <p:spPr>
          <a:xfrm>
            <a:off x="172451" y="3250132"/>
            <a:ext cx="5485122" cy="2501689"/>
          </a:xfrm>
          <a:prstGeom prst="rect">
            <a:avLst/>
          </a:prstGeom>
        </p:spPr>
      </p:pic>
      <p:sp>
        <p:nvSpPr>
          <p:cNvPr id="9" name="Content Placeholder 8"/>
          <p:cNvSpPr>
            <a:spLocks noGrp="1"/>
          </p:cNvSpPr>
          <p:nvPr>
            <p:ph idx="1"/>
          </p:nvPr>
        </p:nvSpPr>
        <p:spPr>
          <a:xfrm>
            <a:off x="457199" y="890520"/>
            <a:ext cx="8229600" cy="4525963"/>
          </a:xfrm>
        </p:spPr>
        <p:txBody>
          <a:bodyPr/>
          <a:lstStyle/>
          <a:p>
            <a:r>
              <a:rPr lang="en-GB" sz="2000" dirty="0"/>
              <a:t>Minimum 5%</a:t>
            </a:r>
          </a:p>
          <a:p>
            <a:pPr marL="0" indent="0">
              <a:buNone/>
            </a:pPr>
            <a:endParaRPr lang="en-GB" sz="2000" dirty="0"/>
          </a:p>
          <a:p>
            <a:r>
              <a:rPr lang="en-GB" sz="2000" dirty="0"/>
              <a:t>Stakeholders groups – 2,084 young people and 1,145 parents/carer trained</a:t>
            </a:r>
          </a:p>
          <a:p>
            <a:pPr marL="0" indent="0">
              <a:buNone/>
            </a:pPr>
            <a:endParaRPr lang="en-GB" sz="2000" dirty="0"/>
          </a:p>
          <a:p>
            <a:r>
              <a:rPr lang="en-GB" sz="2000" dirty="0"/>
              <a:t>27,972 young people, 9,689 parents/carers and 3,806 staff voted</a:t>
            </a:r>
          </a:p>
        </p:txBody>
      </p:sp>
      <p:sp>
        <p:nvSpPr>
          <p:cNvPr id="10" name="Rectangle 9"/>
          <p:cNvSpPr/>
          <p:nvPr/>
        </p:nvSpPr>
        <p:spPr>
          <a:xfrm>
            <a:off x="5657573" y="2968836"/>
            <a:ext cx="3029227" cy="369332"/>
          </a:xfrm>
          <a:prstGeom prst="rect">
            <a:avLst/>
          </a:prstGeom>
        </p:spPr>
        <p:txBody>
          <a:bodyPr wrap="none">
            <a:spAutoFit/>
          </a:bodyPr>
          <a:lstStyle/>
          <a:p>
            <a:r>
              <a:rPr lang="en-GB" dirty="0">
                <a:hlinkClick r:id="rId4"/>
              </a:rPr>
              <a:t>Video of SLC 21-22 PB Journey</a:t>
            </a:r>
            <a:endParaRPr lang="en-GB" dirty="0"/>
          </a:p>
        </p:txBody>
      </p:sp>
      <p:pic>
        <p:nvPicPr>
          <p:cNvPr id="12" name="Picture 11"/>
          <p:cNvPicPr>
            <a:picLocks noChangeAspect="1"/>
          </p:cNvPicPr>
          <p:nvPr/>
        </p:nvPicPr>
        <p:blipFill>
          <a:blip r:embed="rId5"/>
          <a:stretch>
            <a:fillRect/>
          </a:stretch>
        </p:blipFill>
        <p:spPr>
          <a:xfrm>
            <a:off x="6708206" y="3343194"/>
            <a:ext cx="1025670" cy="1036244"/>
          </a:xfrm>
          <a:prstGeom prst="rect">
            <a:avLst/>
          </a:prstGeom>
        </p:spPr>
      </p:pic>
      <p:sp>
        <p:nvSpPr>
          <p:cNvPr id="13" name="TextBox 12"/>
          <p:cNvSpPr txBox="1"/>
          <p:nvPr/>
        </p:nvSpPr>
        <p:spPr>
          <a:xfrm>
            <a:off x="5657573" y="4604192"/>
            <a:ext cx="3655789" cy="369332"/>
          </a:xfrm>
          <a:prstGeom prst="rect">
            <a:avLst/>
          </a:prstGeom>
          <a:noFill/>
        </p:spPr>
        <p:txBody>
          <a:bodyPr wrap="square" rtlCol="0">
            <a:spAutoFit/>
          </a:bodyPr>
          <a:lstStyle/>
          <a:p>
            <a:r>
              <a:rPr lang="en-GB" dirty="0">
                <a:hlinkClick r:id="rId6"/>
              </a:rPr>
              <a:t>Examples of good practice - GLOW</a:t>
            </a:r>
            <a:endParaRPr lang="en-GB" dirty="0"/>
          </a:p>
        </p:txBody>
      </p:sp>
      <p:pic>
        <p:nvPicPr>
          <p:cNvPr id="16" name="Picture 15"/>
          <p:cNvPicPr>
            <a:picLocks noChangeAspect="1"/>
          </p:cNvPicPr>
          <p:nvPr/>
        </p:nvPicPr>
        <p:blipFill>
          <a:blip r:embed="rId7"/>
          <a:stretch>
            <a:fillRect/>
          </a:stretch>
        </p:blipFill>
        <p:spPr>
          <a:xfrm>
            <a:off x="6708207" y="5013698"/>
            <a:ext cx="1025670" cy="1073461"/>
          </a:xfrm>
          <a:prstGeom prst="rect">
            <a:avLst/>
          </a:prstGeom>
        </p:spPr>
      </p:pic>
    </p:spTree>
    <p:extLst>
      <p:ext uri="{BB962C8B-B14F-4D97-AF65-F5344CB8AC3E}">
        <p14:creationId xmlns:p14="http://schemas.microsoft.com/office/powerpoint/2010/main" val="3416665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10836" y="201000"/>
            <a:ext cx="6668505" cy="2791581"/>
          </a:xfrm>
          <a:prstGeom prst="rect">
            <a:avLst/>
          </a:prstGeom>
        </p:spPr>
      </p:pic>
      <p:pic>
        <p:nvPicPr>
          <p:cNvPr id="5" name="Picture 4"/>
          <p:cNvPicPr>
            <a:picLocks noChangeAspect="1"/>
          </p:cNvPicPr>
          <p:nvPr/>
        </p:nvPicPr>
        <p:blipFill>
          <a:blip r:embed="rId4"/>
          <a:stretch>
            <a:fillRect/>
          </a:stretch>
        </p:blipFill>
        <p:spPr>
          <a:xfrm>
            <a:off x="2035109" y="3329929"/>
            <a:ext cx="7108891" cy="2849198"/>
          </a:xfrm>
          <a:prstGeom prst="rect">
            <a:avLst/>
          </a:prstGeom>
        </p:spPr>
      </p:pic>
      <p:sp>
        <p:nvSpPr>
          <p:cNvPr id="6" name="TextBox 5"/>
          <p:cNvSpPr txBox="1"/>
          <p:nvPr/>
        </p:nvSpPr>
        <p:spPr>
          <a:xfrm>
            <a:off x="110836" y="3000202"/>
            <a:ext cx="2413161" cy="1754326"/>
          </a:xfrm>
          <a:prstGeom prst="rect">
            <a:avLst/>
          </a:prstGeom>
          <a:noFill/>
        </p:spPr>
        <p:txBody>
          <a:bodyPr wrap="none" rtlCol="0">
            <a:spAutoFit/>
          </a:bodyPr>
          <a:lstStyle/>
          <a:p>
            <a:r>
              <a:rPr lang="en-GB" sz="3600" dirty="0">
                <a:solidFill>
                  <a:srgbClr val="C00000"/>
                </a:solidFill>
              </a:rPr>
              <a:t>PB </a:t>
            </a:r>
          </a:p>
          <a:p>
            <a:r>
              <a:rPr lang="en-GB" sz="3600" dirty="0">
                <a:solidFill>
                  <a:srgbClr val="C00000"/>
                </a:solidFill>
              </a:rPr>
              <a:t>Stakeholder</a:t>
            </a:r>
          </a:p>
          <a:p>
            <a:r>
              <a:rPr lang="en-GB" sz="3600" dirty="0">
                <a:solidFill>
                  <a:srgbClr val="C00000"/>
                </a:solidFill>
              </a:rPr>
              <a:t>Group </a:t>
            </a:r>
          </a:p>
        </p:txBody>
      </p:sp>
      <p:sp>
        <p:nvSpPr>
          <p:cNvPr id="7" name="TextBox 6"/>
          <p:cNvSpPr txBox="1"/>
          <p:nvPr/>
        </p:nvSpPr>
        <p:spPr>
          <a:xfrm>
            <a:off x="7142716" y="1273624"/>
            <a:ext cx="1665841" cy="646331"/>
          </a:xfrm>
          <a:prstGeom prst="rect">
            <a:avLst/>
          </a:prstGeom>
          <a:noFill/>
        </p:spPr>
        <p:txBody>
          <a:bodyPr wrap="none" rtlCol="0">
            <a:spAutoFit/>
          </a:bodyPr>
          <a:lstStyle/>
          <a:p>
            <a:r>
              <a:rPr lang="en-GB" sz="3600" dirty="0">
                <a:solidFill>
                  <a:srgbClr val="C00000"/>
                </a:solidFill>
              </a:rPr>
              <a:t>PB Lead</a:t>
            </a:r>
          </a:p>
        </p:txBody>
      </p:sp>
    </p:spTree>
    <p:extLst>
      <p:ext uri="{BB962C8B-B14F-4D97-AF65-F5344CB8AC3E}">
        <p14:creationId xmlns:p14="http://schemas.microsoft.com/office/powerpoint/2010/main" val="3375849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063"/>
            <a:ext cx="8229600" cy="1143000"/>
          </a:xfrm>
        </p:spPr>
        <p:txBody>
          <a:bodyPr/>
          <a:lstStyle/>
          <a:p>
            <a:r>
              <a:rPr lang="en-GB" sz="3600" dirty="0">
                <a:solidFill>
                  <a:srgbClr val="C00000"/>
                </a:solidFill>
              </a:rPr>
              <a:t>The PB process</a:t>
            </a:r>
          </a:p>
        </p:txBody>
      </p:sp>
      <p:pic>
        <p:nvPicPr>
          <p:cNvPr id="4" name="Content Placeholder 3"/>
          <p:cNvPicPr>
            <a:picLocks noGrp="1" noChangeAspect="1"/>
          </p:cNvPicPr>
          <p:nvPr>
            <p:ph idx="1"/>
          </p:nvPr>
        </p:nvPicPr>
        <p:blipFill>
          <a:blip r:embed="rId3"/>
          <a:stretch>
            <a:fillRect/>
          </a:stretch>
        </p:blipFill>
        <p:spPr>
          <a:xfrm>
            <a:off x="715776" y="773492"/>
            <a:ext cx="7477219" cy="2571989"/>
          </a:xfrm>
          <a:prstGeom prst="rect">
            <a:avLst/>
          </a:prstGeom>
        </p:spPr>
      </p:pic>
      <p:pic>
        <p:nvPicPr>
          <p:cNvPr id="5" name="Picture 4"/>
          <p:cNvPicPr>
            <a:picLocks noChangeAspect="1"/>
          </p:cNvPicPr>
          <p:nvPr/>
        </p:nvPicPr>
        <p:blipFill>
          <a:blip r:embed="rId4"/>
          <a:stretch>
            <a:fillRect/>
          </a:stretch>
        </p:blipFill>
        <p:spPr>
          <a:xfrm>
            <a:off x="207818" y="3577496"/>
            <a:ext cx="2576945" cy="1095111"/>
          </a:xfrm>
          <a:prstGeom prst="rect">
            <a:avLst/>
          </a:prstGeom>
        </p:spPr>
      </p:pic>
      <p:pic>
        <p:nvPicPr>
          <p:cNvPr id="6" name="Picture 5"/>
          <p:cNvPicPr>
            <a:picLocks noChangeAspect="1"/>
          </p:cNvPicPr>
          <p:nvPr/>
        </p:nvPicPr>
        <p:blipFill>
          <a:blip r:embed="rId5"/>
          <a:stretch>
            <a:fillRect/>
          </a:stretch>
        </p:blipFill>
        <p:spPr>
          <a:xfrm>
            <a:off x="4008539" y="3551124"/>
            <a:ext cx="1475975" cy="1085918"/>
          </a:xfrm>
          <a:prstGeom prst="rect">
            <a:avLst/>
          </a:prstGeom>
        </p:spPr>
      </p:pic>
      <p:pic>
        <p:nvPicPr>
          <p:cNvPr id="7" name="Picture 6"/>
          <p:cNvPicPr>
            <a:picLocks noChangeAspect="1"/>
          </p:cNvPicPr>
          <p:nvPr/>
        </p:nvPicPr>
        <p:blipFill>
          <a:blip r:embed="rId6"/>
          <a:stretch>
            <a:fillRect/>
          </a:stretch>
        </p:blipFill>
        <p:spPr>
          <a:xfrm>
            <a:off x="7119065" y="3456815"/>
            <a:ext cx="1482779" cy="1116661"/>
          </a:xfrm>
          <a:prstGeom prst="rect">
            <a:avLst/>
          </a:prstGeom>
        </p:spPr>
      </p:pic>
      <p:sp>
        <p:nvSpPr>
          <p:cNvPr id="3" name="Rectangle 2"/>
          <p:cNvSpPr/>
          <p:nvPr/>
        </p:nvSpPr>
        <p:spPr>
          <a:xfrm>
            <a:off x="6731701" y="1843330"/>
            <a:ext cx="1165704" cy="4001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cap="none" spc="0" dirty="0">
                <a:ln/>
                <a:solidFill>
                  <a:srgbClr val="00B050"/>
                </a:solidFill>
                <a:effectLst/>
              </a:rPr>
              <a:t>HT Check</a:t>
            </a:r>
          </a:p>
        </p:txBody>
      </p:sp>
      <p:sp>
        <p:nvSpPr>
          <p:cNvPr id="8" name="Rectangle 7"/>
          <p:cNvSpPr/>
          <p:nvPr/>
        </p:nvSpPr>
        <p:spPr>
          <a:xfrm>
            <a:off x="4984315" y="612181"/>
            <a:ext cx="742512" cy="4001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err="1">
                <a:ln/>
                <a:solidFill>
                  <a:srgbClr val="00B050"/>
                </a:solidFill>
              </a:rPr>
              <a:t>CoSD</a:t>
            </a:r>
            <a:endParaRPr lang="en-US" sz="2000" b="1" cap="none" spc="0" dirty="0">
              <a:ln/>
              <a:solidFill>
                <a:srgbClr val="00B050"/>
              </a:solidFill>
              <a:effectLst/>
            </a:endParaRPr>
          </a:p>
        </p:txBody>
      </p:sp>
      <p:sp>
        <p:nvSpPr>
          <p:cNvPr id="9" name="&quot;No&quot; Symbol 8"/>
          <p:cNvSpPr/>
          <p:nvPr/>
        </p:nvSpPr>
        <p:spPr>
          <a:xfrm>
            <a:off x="5081300" y="2129739"/>
            <a:ext cx="599064" cy="1051310"/>
          </a:xfrm>
          <a:prstGeom prst="noSmoking">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B050"/>
              </a:solidFill>
            </a:endParaRPr>
          </a:p>
        </p:txBody>
      </p:sp>
      <p:pic>
        <p:nvPicPr>
          <p:cNvPr id="10" name="Content Placeholder 4"/>
          <p:cNvPicPr>
            <a:picLocks noChangeAspect="1"/>
          </p:cNvPicPr>
          <p:nvPr/>
        </p:nvPicPr>
        <p:blipFill>
          <a:blip r:embed="rId7"/>
          <a:stretch>
            <a:fillRect/>
          </a:stretch>
        </p:blipFill>
        <p:spPr>
          <a:xfrm>
            <a:off x="5296738" y="5056705"/>
            <a:ext cx="834937" cy="988091"/>
          </a:xfrm>
          <a:prstGeom prst="rect">
            <a:avLst/>
          </a:prstGeom>
        </p:spPr>
      </p:pic>
      <p:sp>
        <p:nvSpPr>
          <p:cNvPr id="11" name="Title 3"/>
          <p:cNvSpPr txBox="1">
            <a:spLocks/>
          </p:cNvSpPr>
          <p:nvPr/>
        </p:nvSpPr>
        <p:spPr>
          <a:xfrm>
            <a:off x="-1499418" y="5145422"/>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dirty="0" err="1">
                <a:solidFill>
                  <a:srgbClr val="C00000"/>
                </a:solidFill>
              </a:rPr>
              <a:t>Dalmellington</a:t>
            </a:r>
            <a:r>
              <a:rPr lang="en-GB" sz="3600" dirty="0">
                <a:solidFill>
                  <a:srgbClr val="C00000"/>
                </a:solidFill>
              </a:rPr>
              <a:t> Primary</a:t>
            </a:r>
          </a:p>
        </p:txBody>
      </p:sp>
      <p:pic>
        <p:nvPicPr>
          <p:cNvPr id="12" name="Picture 11"/>
          <p:cNvPicPr>
            <a:picLocks noChangeAspect="1"/>
          </p:cNvPicPr>
          <p:nvPr/>
        </p:nvPicPr>
        <p:blipFill>
          <a:blip r:embed="rId8"/>
          <a:stretch>
            <a:fillRect/>
          </a:stretch>
        </p:blipFill>
        <p:spPr>
          <a:xfrm>
            <a:off x="7119065" y="4904623"/>
            <a:ext cx="1712141" cy="1140173"/>
          </a:xfrm>
          <a:prstGeom prst="rect">
            <a:avLst/>
          </a:prstGeom>
        </p:spPr>
      </p:pic>
    </p:spTree>
    <p:extLst>
      <p:ext uri="{BB962C8B-B14F-4D97-AF65-F5344CB8AC3E}">
        <p14:creationId xmlns:p14="http://schemas.microsoft.com/office/powerpoint/2010/main" val="255209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3" y="565583"/>
            <a:ext cx="8229600" cy="1143000"/>
          </a:xfrm>
        </p:spPr>
        <p:txBody>
          <a:bodyPr/>
          <a:lstStyle/>
          <a:p>
            <a:r>
              <a:rPr lang="en-GB" sz="3600" dirty="0">
                <a:solidFill>
                  <a:srgbClr val="C00000"/>
                </a:solidFill>
              </a:rPr>
              <a:t>Coffee</a:t>
            </a:r>
          </a:p>
        </p:txBody>
      </p:sp>
      <p:pic>
        <p:nvPicPr>
          <p:cNvPr id="4" name="Picture 3"/>
          <p:cNvPicPr>
            <a:picLocks noChangeAspect="1"/>
          </p:cNvPicPr>
          <p:nvPr/>
        </p:nvPicPr>
        <p:blipFill>
          <a:blip r:embed="rId2"/>
          <a:stretch>
            <a:fillRect/>
          </a:stretch>
        </p:blipFill>
        <p:spPr>
          <a:xfrm>
            <a:off x="2267381" y="1292946"/>
            <a:ext cx="4355091" cy="4355091"/>
          </a:xfrm>
          <a:prstGeom prst="rect">
            <a:avLst/>
          </a:prstGeom>
        </p:spPr>
      </p:pic>
    </p:spTree>
    <p:extLst>
      <p:ext uri="{BB962C8B-B14F-4D97-AF65-F5344CB8AC3E}">
        <p14:creationId xmlns:p14="http://schemas.microsoft.com/office/powerpoint/2010/main" val="2945615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5" y="65460"/>
            <a:ext cx="8229600" cy="1143000"/>
          </a:xfrm>
        </p:spPr>
        <p:txBody>
          <a:bodyPr/>
          <a:lstStyle/>
          <a:p>
            <a:r>
              <a:rPr lang="en-GB" sz="3600" dirty="0">
                <a:solidFill>
                  <a:srgbClr val="C00000"/>
                </a:solidFill>
              </a:rPr>
              <a:t>PEF sharing practice (trios)</a:t>
            </a:r>
          </a:p>
        </p:txBody>
      </p:sp>
      <p:pic>
        <p:nvPicPr>
          <p:cNvPr id="3" name="Picture 2"/>
          <p:cNvPicPr>
            <a:picLocks noChangeAspect="1"/>
          </p:cNvPicPr>
          <p:nvPr/>
        </p:nvPicPr>
        <p:blipFill>
          <a:blip r:embed="rId3"/>
          <a:stretch>
            <a:fillRect/>
          </a:stretch>
        </p:blipFill>
        <p:spPr>
          <a:xfrm>
            <a:off x="3878396" y="3017680"/>
            <a:ext cx="5265604" cy="3176393"/>
          </a:xfrm>
          <a:prstGeom prst="rect">
            <a:avLst/>
          </a:prstGeom>
        </p:spPr>
      </p:pic>
      <p:pic>
        <p:nvPicPr>
          <p:cNvPr id="5" name="Picture 4"/>
          <p:cNvPicPr>
            <a:picLocks noChangeAspect="1"/>
          </p:cNvPicPr>
          <p:nvPr/>
        </p:nvPicPr>
        <p:blipFill>
          <a:blip r:embed="rId4"/>
          <a:stretch>
            <a:fillRect/>
          </a:stretch>
        </p:blipFill>
        <p:spPr>
          <a:xfrm>
            <a:off x="243017" y="3017681"/>
            <a:ext cx="3635379" cy="3176393"/>
          </a:xfrm>
          <a:prstGeom prst="rect">
            <a:avLst/>
          </a:prstGeom>
        </p:spPr>
      </p:pic>
      <p:sp>
        <p:nvSpPr>
          <p:cNvPr id="4" name="Rectangle 3"/>
          <p:cNvSpPr/>
          <p:nvPr/>
        </p:nvSpPr>
        <p:spPr>
          <a:xfrm>
            <a:off x="284802" y="1145167"/>
            <a:ext cx="5304721" cy="707886"/>
          </a:xfrm>
          <a:prstGeom prst="rect">
            <a:avLst/>
          </a:prstGeom>
          <a:noFill/>
        </p:spPr>
        <p:txBody>
          <a:bodyPr wrap="none" lIns="91440" tIns="45720" rIns="91440" bIns="45720">
            <a:spAutoFit/>
          </a:bodyPr>
          <a:lstStyle/>
          <a:p>
            <a:pPr algn="ctr"/>
            <a:r>
              <a:rPr lang="en-US" sz="2000" dirty="0">
                <a:ln w="0"/>
                <a:effectLst>
                  <a:outerShdw blurRad="38100" dist="19050" dir="2700000" algn="tl" rotWithShape="0">
                    <a:schemeClr val="dk1">
                      <a:alpha val="40000"/>
                    </a:schemeClr>
                  </a:outerShdw>
                </a:effectLst>
              </a:rPr>
              <a:t>Practice - </a:t>
            </a:r>
            <a:r>
              <a:rPr lang="en-US" sz="2000" dirty="0">
                <a:ln w="0"/>
                <a:effectLst>
                  <a:outerShdw blurRad="38100" dist="19050" dir="2700000" algn="tl" rotWithShape="0">
                    <a:schemeClr val="dk1">
                      <a:alpha val="40000"/>
                    </a:schemeClr>
                  </a:outerShdw>
                </a:effectLst>
                <a:hlinkClick r:id="rId5"/>
              </a:rPr>
              <a:t>https://forms.office.com/e/cZCrwKj5JU</a:t>
            </a:r>
            <a:endParaRPr lang="en-US" sz="2000" dirty="0">
              <a:ln w="0"/>
              <a:effectLst>
                <a:outerShdw blurRad="38100" dist="19050" dir="2700000" algn="tl" rotWithShape="0">
                  <a:schemeClr val="dk1">
                    <a:alpha val="40000"/>
                  </a:schemeClr>
                </a:outerShdw>
              </a:effectLst>
            </a:endParaRPr>
          </a:p>
          <a:p>
            <a:pPr algn="ctr"/>
            <a:endParaRPr lang="en-US" sz="20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6"/>
          <a:stretch>
            <a:fillRect/>
          </a:stretch>
        </p:blipFill>
        <p:spPr>
          <a:xfrm>
            <a:off x="5948714" y="812270"/>
            <a:ext cx="1346056" cy="1346056"/>
          </a:xfrm>
          <a:prstGeom prst="rect">
            <a:avLst/>
          </a:prstGeom>
        </p:spPr>
      </p:pic>
      <p:sp>
        <p:nvSpPr>
          <p:cNvPr id="7" name="Rectangle 6"/>
          <p:cNvSpPr/>
          <p:nvPr/>
        </p:nvSpPr>
        <p:spPr>
          <a:xfrm>
            <a:off x="2700756" y="2217419"/>
            <a:ext cx="3742499" cy="523220"/>
          </a:xfrm>
          <a:prstGeom prst="rect">
            <a:avLst/>
          </a:prstGeom>
          <a:noFill/>
        </p:spPr>
        <p:txBody>
          <a:bodyPr wrap="none" lIns="91440" tIns="45720" rIns="91440" bIns="45720">
            <a:spAutoFit/>
          </a:bodyPr>
          <a:lstStyle/>
          <a:p>
            <a:pPr algn="ctr"/>
            <a:r>
              <a:rPr lang="en-US" sz="2800" b="1" dirty="0">
                <a:ln w="0"/>
                <a:solidFill>
                  <a:srgbClr val="7030A0"/>
                </a:solidFill>
                <a:effectLst>
                  <a:outerShdw blurRad="38100" dist="25400" dir="5400000" algn="ctr" rotWithShape="0">
                    <a:srgbClr val="6E747A">
                      <a:alpha val="43000"/>
                    </a:srgbClr>
                  </a:outerShdw>
                </a:effectLst>
              </a:rPr>
              <a:t>Inspection reports (PEF)</a:t>
            </a:r>
          </a:p>
        </p:txBody>
      </p:sp>
    </p:spTree>
    <p:extLst>
      <p:ext uri="{BB962C8B-B14F-4D97-AF65-F5344CB8AC3E}">
        <p14:creationId xmlns:p14="http://schemas.microsoft.com/office/powerpoint/2010/main" val="2733515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sz="3600" dirty="0">
                <a:solidFill>
                  <a:srgbClr val="C00000"/>
                </a:solidFill>
              </a:rPr>
              <a:t>Programme</a:t>
            </a:r>
          </a:p>
        </p:txBody>
      </p:sp>
      <p:sp>
        <p:nvSpPr>
          <p:cNvPr id="3" name="Content Placeholder 2"/>
          <p:cNvSpPr>
            <a:spLocks noGrp="1"/>
          </p:cNvSpPr>
          <p:nvPr>
            <p:ph idx="1"/>
          </p:nvPr>
        </p:nvSpPr>
        <p:spPr>
          <a:xfrm>
            <a:off x="569118" y="623454"/>
            <a:ext cx="8229600" cy="4525963"/>
          </a:xfrm>
        </p:spPr>
        <p:txBody>
          <a:bodyPr lIns="91440" tIns="45720" rIns="91440" bIns="45720" anchor="t"/>
          <a:lstStyle/>
          <a:p>
            <a:pPr marL="0" indent="0" algn="ctr">
              <a:buNone/>
            </a:pPr>
            <a:r>
              <a:rPr lang="en-GB" sz="2000" dirty="0"/>
              <a:t>PEF Blog</a:t>
            </a:r>
          </a:p>
          <a:p>
            <a:pPr marL="0" indent="0">
              <a:buNone/>
            </a:pPr>
            <a:r>
              <a:rPr lang="en-GB" sz="2000" dirty="0">
                <a:hlinkClick r:id="rId3"/>
              </a:rPr>
              <a:t>East Ayrshire PEF blog | Just another blogs.glowscotland.org.uk – East Ayrshire site</a:t>
            </a:r>
            <a:endParaRPr lang="en-GB" sz="2000" dirty="0"/>
          </a:p>
          <a:p>
            <a:pPr marL="0" indent="0">
              <a:buNone/>
            </a:pPr>
            <a:endParaRPr lang="en-GB" sz="2000" dirty="0"/>
          </a:p>
          <a:p>
            <a:pPr marL="0" indent="0">
              <a:buNone/>
            </a:pPr>
            <a:endParaRPr lang="en-GB" sz="2000" dirty="0"/>
          </a:p>
          <a:p>
            <a:pPr lvl="1"/>
            <a:endParaRPr lang="en-GB" sz="2000" dirty="0"/>
          </a:p>
        </p:txBody>
      </p:sp>
      <p:pic>
        <p:nvPicPr>
          <p:cNvPr id="4" name="Picture 3"/>
          <p:cNvPicPr>
            <a:picLocks noChangeAspect="1"/>
          </p:cNvPicPr>
          <p:nvPr/>
        </p:nvPicPr>
        <p:blipFill>
          <a:blip r:embed="rId4"/>
          <a:stretch>
            <a:fillRect/>
          </a:stretch>
        </p:blipFill>
        <p:spPr>
          <a:xfrm>
            <a:off x="8096561" y="1053884"/>
            <a:ext cx="986062" cy="1006186"/>
          </a:xfrm>
          <a:prstGeom prst="rect">
            <a:avLst/>
          </a:prstGeom>
        </p:spPr>
      </p:pic>
      <p:pic>
        <p:nvPicPr>
          <p:cNvPr id="5" name="Picture 4"/>
          <p:cNvPicPr>
            <a:picLocks noChangeAspect="1"/>
          </p:cNvPicPr>
          <p:nvPr/>
        </p:nvPicPr>
        <p:blipFill>
          <a:blip r:embed="rId5"/>
          <a:stretch>
            <a:fillRect/>
          </a:stretch>
        </p:blipFill>
        <p:spPr>
          <a:xfrm>
            <a:off x="457200" y="2004652"/>
            <a:ext cx="8038954" cy="4065443"/>
          </a:xfrm>
          <a:prstGeom prst="rect">
            <a:avLst/>
          </a:prstGeom>
        </p:spPr>
      </p:pic>
    </p:spTree>
    <p:extLst>
      <p:ext uri="{BB962C8B-B14F-4D97-AF65-F5344CB8AC3E}">
        <p14:creationId xmlns:p14="http://schemas.microsoft.com/office/powerpoint/2010/main" val="2506430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C00000"/>
                </a:solidFill>
              </a:rPr>
              <a:t>Authority shift</a:t>
            </a:r>
          </a:p>
        </p:txBody>
      </p:sp>
      <p:pic>
        <p:nvPicPr>
          <p:cNvPr id="4" name="Content Placeholder 3"/>
          <p:cNvPicPr>
            <a:picLocks noGrp="1" noChangeAspect="1"/>
          </p:cNvPicPr>
          <p:nvPr>
            <p:ph idx="1"/>
          </p:nvPr>
        </p:nvPicPr>
        <p:blipFill>
          <a:blip r:embed="rId3"/>
          <a:stretch>
            <a:fillRect/>
          </a:stretch>
        </p:blipFill>
        <p:spPr>
          <a:xfrm>
            <a:off x="3722182" y="1131180"/>
            <a:ext cx="5237020" cy="2618510"/>
          </a:xfrm>
          <a:prstGeom prst="rect">
            <a:avLst/>
          </a:prstGeom>
        </p:spPr>
      </p:pic>
      <p:pic>
        <p:nvPicPr>
          <p:cNvPr id="3" name="Picture 2"/>
          <p:cNvPicPr>
            <a:picLocks noChangeAspect="1"/>
          </p:cNvPicPr>
          <p:nvPr/>
        </p:nvPicPr>
        <p:blipFill>
          <a:blip r:embed="rId4"/>
          <a:stretch>
            <a:fillRect/>
          </a:stretch>
        </p:blipFill>
        <p:spPr>
          <a:xfrm>
            <a:off x="152400" y="1020040"/>
            <a:ext cx="3445306" cy="5061703"/>
          </a:xfrm>
          <a:prstGeom prst="rect">
            <a:avLst/>
          </a:prstGeom>
        </p:spPr>
      </p:pic>
      <p:pic>
        <p:nvPicPr>
          <p:cNvPr id="7" name="Picture 6"/>
          <p:cNvPicPr>
            <a:picLocks noChangeAspect="1"/>
          </p:cNvPicPr>
          <p:nvPr/>
        </p:nvPicPr>
        <p:blipFill>
          <a:blip r:embed="rId5"/>
          <a:stretch>
            <a:fillRect/>
          </a:stretch>
        </p:blipFill>
        <p:spPr>
          <a:xfrm>
            <a:off x="4048622" y="4234734"/>
            <a:ext cx="5095378" cy="1154684"/>
          </a:xfrm>
          <a:prstGeom prst="rect">
            <a:avLst/>
          </a:prstGeom>
        </p:spPr>
      </p:pic>
      <p:sp>
        <p:nvSpPr>
          <p:cNvPr id="5" name="Rectangle 4"/>
          <p:cNvSpPr/>
          <p:nvPr/>
        </p:nvSpPr>
        <p:spPr>
          <a:xfrm>
            <a:off x="5233263" y="5505130"/>
            <a:ext cx="2902782" cy="369332"/>
          </a:xfrm>
          <a:prstGeom prst="rect">
            <a:avLst/>
          </a:prstGeom>
        </p:spPr>
        <p:txBody>
          <a:bodyPr wrap="none">
            <a:spAutoFit/>
          </a:bodyPr>
          <a:lstStyle/>
          <a:p>
            <a:r>
              <a:rPr lang="en-GB" b="1" dirty="0">
                <a:solidFill>
                  <a:srgbClr val="C00000"/>
                </a:solidFill>
              </a:rPr>
              <a:t>EA PEF - £3,809,120 per year</a:t>
            </a:r>
          </a:p>
        </p:txBody>
      </p:sp>
    </p:spTree>
    <p:extLst>
      <p:ext uri="{BB962C8B-B14F-4D97-AF65-F5344CB8AC3E}">
        <p14:creationId xmlns:p14="http://schemas.microsoft.com/office/powerpoint/2010/main" val="200329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GB" sz="3600" dirty="0">
                <a:solidFill>
                  <a:srgbClr val="C00000"/>
                </a:solidFill>
              </a:rPr>
              <a:t>Planning - </a:t>
            </a:r>
            <a:r>
              <a:rPr lang="en-GB" sz="3600" dirty="0" err="1">
                <a:solidFill>
                  <a:srgbClr val="C00000"/>
                </a:solidFill>
              </a:rPr>
              <a:t>SiP</a:t>
            </a:r>
            <a:endParaRPr lang="en-GB" sz="3600" dirty="0">
              <a:solidFill>
                <a:srgbClr val="C00000"/>
              </a:solidFill>
            </a:endParaRPr>
          </a:p>
        </p:txBody>
      </p:sp>
      <p:sp>
        <p:nvSpPr>
          <p:cNvPr id="5" name="Content Placeholder 4"/>
          <p:cNvSpPr>
            <a:spLocks noGrp="1"/>
          </p:cNvSpPr>
          <p:nvPr>
            <p:ph idx="1"/>
          </p:nvPr>
        </p:nvSpPr>
        <p:spPr>
          <a:xfrm>
            <a:off x="258507" y="360933"/>
            <a:ext cx="8229600" cy="5148262"/>
          </a:xfrm>
        </p:spPr>
        <p:txBody>
          <a:bodyPr/>
          <a:lstStyle/>
          <a:p>
            <a:pPr marL="0" indent="0">
              <a:buNone/>
            </a:pPr>
            <a:endParaRPr lang="en-GB" sz="2000" dirty="0"/>
          </a:p>
          <a:p>
            <a:pPr marL="0" indent="0" algn="ctr">
              <a:buNone/>
            </a:pPr>
            <a:r>
              <a:rPr lang="en-GB" sz="2000" b="1" i="1" dirty="0">
                <a:solidFill>
                  <a:srgbClr val="00B0F0"/>
                </a:solidFill>
              </a:rPr>
              <a:t>This must provide clarity to stakeholders on how Pupil Equity Funding is </a:t>
            </a:r>
            <a:r>
              <a:rPr lang="en-GB" sz="2000" b="1" i="1" u="sng" dirty="0">
                <a:solidFill>
                  <a:srgbClr val="00B0F0"/>
                </a:solidFill>
              </a:rPr>
              <a:t>being used </a:t>
            </a:r>
            <a:r>
              <a:rPr lang="en-GB" sz="2000" b="1" i="1" dirty="0">
                <a:solidFill>
                  <a:srgbClr val="00B0F0"/>
                </a:solidFill>
              </a:rPr>
              <a:t>and its </a:t>
            </a:r>
            <a:r>
              <a:rPr lang="en-GB" sz="2000" b="1" i="1" u="sng" dirty="0">
                <a:solidFill>
                  <a:srgbClr val="00B0F0"/>
                </a:solidFill>
              </a:rPr>
              <a:t>expected impact</a:t>
            </a:r>
            <a:r>
              <a:rPr lang="en-GB" sz="2000" b="1" i="1" dirty="0">
                <a:solidFill>
                  <a:srgbClr val="00B0F0"/>
                </a:solidFill>
              </a:rPr>
              <a:t>.</a:t>
            </a:r>
          </a:p>
          <a:p>
            <a:pPr marL="0" indent="0" algn="ctr">
              <a:buNone/>
            </a:pPr>
            <a:endParaRPr lang="en-GB" sz="2000" b="1" i="1" dirty="0">
              <a:solidFill>
                <a:srgbClr val="00B0F0"/>
              </a:solidFill>
            </a:endParaRPr>
          </a:p>
          <a:p>
            <a:pPr marL="0" indent="0" algn="ctr">
              <a:buNone/>
            </a:pPr>
            <a:r>
              <a:rPr lang="en-GB" sz="2000" b="1" i="1" dirty="0">
                <a:solidFill>
                  <a:srgbClr val="00B0F0"/>
                </a:solidFill>
              </a:rPr>
              <a:t>Outline clear outcomes to be achieved and how progress towards these, and the impact on closing the poverty-related attainment gap, </a:t>
            </a:r>
            <a:r>
              <a:rPr lang="en-GB" sz="2000" b="1" i="1" u="sng" dirty="0">
                <a:solidFill>
                  <a:srgbClr val="00B0F0"/>
                </a:solidFill>
              </a:rPr>
              <a:t>will be measured </a:t>
            </a:r>
          </a:p>
          <a:p>
            <a:pPr marL="0" indent="0">
              <a:buNone/>
            </a:pPr>
            <a:endParaRPr lang="en-GB" sz="2000" dirty="0"/>
          </a:p>
          <a:p>
            <a:pPr marL="0" indent="0" algn="ctr">
              <a:buNone/>
            </a:pPr>
            <a:endParaRPr lang="en-GB" sz="2000" b="1" dirty="0">
              <a:solidFill>
                <a:srgbClr val="00B0F0"/>
              </a:solidFill>
            </a:endParaRPr>
          </a:p>
          <a:p>
            <a:pPr marL="0" indent="0" algn="ctr">
              <a:buNone/>
            </a:pPr>
            <a:endParaRPr lang="en-GB" sz="2000" b="1" dirty="0">
              <a:solidFill>
                <a:srgbClr val="00B0F0"/>
              </a:solidFill>
            </a:endParaRPr>
          </a:p>
          <a:p>
            <a:pPr lvl="2"/>
            <a:endParaRPr lang="en-GB" sz="2000" dirty="0"/>
          </a:p>
          <a:p>
            <a:pPr lvl="2"/>
            <a:endParaRPr lang="en-GB" sz="2000" dirty="0"/>
          </a:p>
          <a:p>
            <a:pPr marL="457200" lvl="1" indent="0">
              <a:buNone/>
            </a:pPr>
            <a:endParaRPr lang="en-GB" sz="2000" dirty="0"/>
          </a:p>
        </p:txBody>
      </p:sp>
      <p:sp>
        <p:nvSpPr>
          <p:cNvPr id="6" name="Rectangle 5"/>
          <p:cNvSpPr/>
          <p:nvPr/>
        </p:nvSpPr>
        <p:spPr>
          <a:xfrm>
            <a:off x="2114549" y="5280706"/>
            <a:ext cx="4572000" cy="923330"/>
          </a:xfrm>
          <a:prstGeom prst="rect">
            <a:avLst/>
          </a:prstGeom>
        </p:spPr>
        <p:txBody>
          <a:bodyPr>
            <a:spAutoFit/>
          </a:bodyPr>
          <a:lstStyle/>
          <a:p>
            <a:pPr algn="ctr"/>
            <a:r>
              <a:rPr lang="en-GB" b="1" i="1" dirty="0">
                <a:solidFill>
                  <a:srgbClr val="00B0F0"/>
                </a:solidFill>
              </a:rPr>
              <a:t> Explicit- </a:t>
            </a:r>
          </a:p>
          <a:p>
            <a:pPr algn="ctr"/>
            <a:r>
              <a:rPr lang="en-GB" b="1" i="1" dirty="0">
                <a:solidFill>
                  <a:srgbClr val="00B0F0"/>
                </a:solidFill>
              </a:rPr>
              <a:t>outcomes </a:t>
            </a:r>
          </a:p>
          <a:p>
            <a:pPr algn="ctr"/>
            <a:r>
              <a:rPr lang="en-GB" b="1" i="1" dirty="0">
                <a:solidFill>
                  <a:srgbClr val="00B0F0"/>
                </a:solidFill>
              </a:rPr>
              <a:t>/ measures</a:t>
            </a:r>
          </a:p>
        </p:txBody>
      </p:sp>
      <p:sp>
        <p:nvSpPr>
          <p:cNvPr id="7" name="Rectangle 6"/>
          <p:cNvSpPr/>
          <p:nvPr/>
        </p:nvSpPr>
        <p:spPr>
          <a:xfrm>
            <a:off x="-925898" y="5419206"/>
            <a:ext cx="4572000" cy="646331"/>
          </a:xfrm>
          <a:prstGeom prst="rect">
            <a:avLst/>
          </a:prstGeom>
        </p:spPr>
        <p:txBody>
          <a:bodyPr>
            <a:spAutoFit/>
          </a:bodyPr>
          <a:lstStyle/>
          <a:p>
            <a:pPr algn="ctr"/>
            <a:r>
              <a:rPr lang="en-GB" b="1" i="1" dirty="0">
                <a:solidFill>
                  <a:srgbClr val="00B0F0"/>
                </a:solidFill>
              </a:rPr>
              <a:t>Clarity how </a:t>
            </a:r>
          </a:p>
          <a:p>
            <a:pPr algn="ctr"/>
            <a:r>
              <a:rPr lang="en-GB" b="1" i="1" dirty="0">
                <a:solidFill>
                  <a:srgbClr val="00B0F0"/>
                </a:solidFill>
              </a:rPr>
              <a:t>its being used</a:t>
            </a:r>
          </a:p>
        </p:txBody>
      </p:sp>
      <p:graphicFrame>
        <p:nvGraphicFramePr>
          <p:cNvPr id="2" name="Table 1"/>
          <p:cNvGraphicFramePr>
            <a:graphicFrameLocks noGrp="1"/>
          </p:cNvGraphicFramePr>
          <p:nvPr>
            <p:extLst>
              <p:ext uri="{D42A27DB-BD31-4B8C-83A1-F6EECF244321}">
                <p14:modId xmlns:p14="http://schemas.microsoft.com/office/powerpoint/2010/main" val="1965736299"/>
              </p:ext>
            </p:extLst>
          </p:nvPr>
        </p:nvGraphicFramePr>
        <p:xfrm>
          <a:off x="601408" y="2890358"/>
          <a:ext cx="7886699" cy="1956816"/>
        </p:xfrm>
        <a:graphic>
          <a:graphicData uri="http://schemas.openxmlformats.org/drawingml/2006/table">
            <a:tbl>
              <a:tblPr firstRow="1" firstCol="1" bandRow="1">
                <a:tableStyleId>{5C22544A-7EE6-4342-B048-85BDC9FD1C3A}</a:tableStyleId>
              </a:tblPr>
              <a:tblGrid>
                <a:gridCol w="2184382">
                  <a:extLst>
                    <a:ext uri="{9D8B030D-6E8A-4147-A177-3AD203B41FA5}">
                      <a16:colId xmlns:a16="http://schemas.microsoft.com/office/drawing/2014/main" val="69641095"/>
                    </a:ext>
                  </a:extLst>
                </a:gridCol>
                <a:gridCol w="3202732">
                  <a:extLst>
                    <a:ext uri="{9D8B030D-6E8A-4147-A177-3AD203B41FA5}">
                      <a16:colId xmlns:a16="http://schemas.microsoft.com/office/drawing/2014/main" val="377213256"/>
                    </a:ext>
                  </a:extLst>
                </a:gridCol>
                <a:gridCol w="1093844">
                  <a:extLst>
                    <a:ext uri="{9D8B030D-6E8A-4147-A177-3AD203B41FA5}">
                      <a16:colId xmlns:a16="http://schemas.microsoft.com/office/drawing/2014/main" val="3816260432"/>
                    </a:ext>
                  </a:extLst>
                </a:gridCol>
                <a:gridCol w="1405741">
                  <a:extLst>
                    <a:ext uri="{9D8B030D-6E8A-4147-A177-3AD203B41FA5}">
                      <a16:colId xmlns:a16="http://schemas.microsoft.com/office/drawing/2014/main" val="3312953813"/>
                    </a:ext>
                  </a:extLst>
                </a:gridCol>
              </a:tblGrid>
              <a:tr h="311346">
                <a:tc>
                  <a:txBody>
                    <a:bodyPr/>
                    <a:lstStyle/>
                    <a:p>
                      <a:pPr>
                        <a:lnSpc>
                          <a:spcPct val="107000"/>
                        </a:lnSpc>
                        <a:spcAft>
                          <a:spcPts val="0"/>
                        </a:spcAft>
                      </a:pPr>
                      <a:r>
                        <a:rPr lang="en-GB" sz="1000">
                          <a:effectLst/>
                        </a:rPr>
                        <a:t>Actions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14" marR="59514" marT="0" marB="0"/>
                </a:tc>
                <a:tc>
                  <a:txBody>
                    <a:bodyPr/>
                    <a:lstStyle/>
                    <a:p>
                      <a:pPr>
                        <a:lnSpc>
                          <a:spcPct val="107000"/>
                        </a:lnSpc>
                        <a:spcAft>
                          <a:spcPts val="0"/>
                        </a:spcAft>
                      </a:pPr>
                      <a:r>
                        <a:rPr lang="en-GB" sz="1000">
                          <a:effectLst/>
                        </a:rPr>
                        <a:t>Desired outcome and impact data that will be collected to track impact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14" marR="59514" marT="0" marB="0"/>
                </a:tc>
                <a:tc>
                  <a:txBody>
                    <a:bodyPr/>
                    <a:lstStyle/>
                    <a:p>
                      <a:pPr>
                        <a:lnSpc>
                          <a:spcPct val="107000"/>
                        </a:lnSpc>
                        <a:spcAft>
                          <a:spcPts val="0"/>
                        </a:spcAft>
                      </a:pPr>
                      <a:r>
                        <a:rPr lang="en-GB" sz="1000">
                          <a:effectLst/>
                        </a:rPr>
                        <a:t>Who</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14" marR="59514" marT="0" marB="0"/>
                </a:tc>
                <a:tc>
                  <a:txBody>
                    <a:bodyPr/>
                    <a:lstStyle/>
                    <a:p>
                      <a:pPr>
                        <a:lnSpc>
                          <a:spcPct val="107000"/>
                        </a:lnSpc>
                        <a:spcAft>
                          <a:spcPts val="0"/>
                        </a:spcAft>
                      </a:pPr>
                      <a:r>
                        <a:rPr lang="en-GB" sz="1000">
                          <a:effectLst/>
                        </a:rPr>
                        <a:t>When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14" marR="59514" marT="0" marB="0"/>
                </a:tc>
                <a:extLst>
                  <a:ext uri="{0D108BD9-81ED-4DB2-BD59-A6C34878D82A}">
                    <a16:rowId xmlns:a16="http://schemas.microsoft.com/office/drawing/2014/main" val="1888584339"/>
                  </a:ext>
                </a:extLst>
              </a:tr>
              <a:tr h="1245384">
                <a:tc>
                  <a:txBody>
                    <a:bodyPr/>
                    <a:lstStyle/>
                    <a:p>
                      <a:pPr>
                        <a:lnSpc>
                          <a:spcPct val="107000"/>
                        </a:lnSpc>
                        <a:spcAft>
                          <a:spcPts val="0"/>
                        </a:spcAft>
                      </a:pPr>
                      <a:r>
                        <a:rPr lang="en-GB" sz="1000" dirty="0">
                          <a:effectLst/>
                        </a:rPr>
                        <a:t>A group of 12 learners (8 from SIMD 1&amp;2), will participate in a 12 week programme with outdoor education lead. Learners will work together to remodel outdoor area within school.</a:t>
                      </a:r>
                    </a:p>
                    <a:p>
                      <a:pPr>
                        <a:lnSpc>
                          <a:spcPct val="107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514" marR="59514" marT="0" marB="0"/>
                </a:tc>
                <a:tc>
                  <a:txBody>
                    <a:bodyPr/>
                    <a:lstStyle/>
                    <a:p>
                      <a:pPr>
                        <a:lnSpc>
                          <a:spcPct val="107000"/>
                        </a:lnSpc>
                        <a:spcAft>
                          <a:spcPts val="0"/>
                        </a:spcAft>
                      </a:pPr>
                      <a:r>
                        <a:rPr lang="en-GB" sz="1000">
                          <a:effectLst/>
                        </a:rPr>
                        <a:t>By June 2024 we aim to increase the attendance of the targeted cohort from 70% or below to 85% or better - Fortnightly attendance check</a:t>
                      </a:r>
                    </a:p>
                    <a:p>
                      <a:pPr>
                        <a:lnSpc>
                          <a:spcPct val="107000"/>
                        </a:lnSpc>
                        <a:spcAft>
                          <a:spcPts val="0"/>
                        </a:spcAft>
                      </a:pPr>
                      <a:r>
                        <a:rPr lang="en-GB" sz="1000">
                          <a:effectLst/>
                        </a:rPr>
                        <a:t> </a:t>
                      </a:r>
                    </a:p>
                    <a:p>
                      <a:pPr>
                        <a:lnSpc>
                          <a:spcPct val="107000"/>
                        </a:lnSpc>
                        <a:spcAft>
                          <a:spcPts val="0"/>
                        </a:spcAft>
                      </a:pPr>
                      <a:r>
                        <a:rPr lang="en-GB" sz="1000">
                          <a:effectLst/>
                        </a:rPr>
                        <a:t>By June 2024, we also aim to enhance the targeted cohorts wellbeing and sense of belonging to the school. Pre and post intervention comparison of GMWP data (focus on health and safety and affiliation.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14" marR="59514" marT="0" marB="0"/>
                </a:tc>
                <a:tc>
                  <a:txBody>
                    <a:bodyPr/>
                    <a:lstStyle/>
                    <a:p>
                      <a:pPr>
                        <a:lnSpc>
                          <a:spcPct val="107000"/>
                        </a:lnSpc>
                        <a:spcAft>
                          <a:spcPts val="0"/>
                        </a:spcAft>
                      </a:pPr>
                      <a:r>
                        <a:rPr lang="en-GB" sz="1000">
                          <a:effectLst/>
                        </a:rPr>
                        <a:t>Outdoor Team </a:t>
                      </a:r>
                    </a:p>
                    <a:p>
                      <a:pPr>
                        <a:lnSpc>
                          <a:spcPct val="107000"/>
                        </a:lnSpc>
                        <a:spcAft>
                          <a:spcPts val="0"/>
                        </a:spcAft>
                      </a:pPr>
                      <a:r>
                        <a:rPr lang="en-GB" sz="1000">
                          <a:effectLst/>
                        </a:rPr>
                        <a:t> </a:t>
                      </a:r>
                    </a:p>
                    <a:p>
                      <a:pPr>
                        <a:lnSpc>
                          <a:spcPct val="107000"/>
                        </a:lnSpc>
                        <a:spcAft>
                          <a:spcPts val="0"/>
                        </a:spcAft>
                      </a:pPr>
                      <a:r>
                        <a:rPr lang="en-GB" sz="1000">
                          <a:effectLst/>
                        </a:rPr>
                        <a:t>PEF HLW</a:t>
                      </a:r>
                    </a:p>
                    <a:p>
                      <a:pPr>
                        <a:lnSpc>
                          <a:spcPct val="107000"/>
                        </a:lnSpc>
                        <a:spcAft>
                          <a:spcPts val="0"/>
                        </a:spcAft>
                      </a:pPr>
                      <a:r>
                        <a:rPr lang="en-GB" sz="1000">
                          <a:effectLst/>
                        </a:rPr>
                        <a:t> </a:t>
                      </a:r>
                    </a:p>
                    <a:p>
                      <a:pPr>
                        <a:lnSpc>
                          <a:spcPct val="107000"/>
                        </a:lnSpc>
                        <a:spcAft>
                          <a:spcPts val="0"/>
                        </a:spcAft>
                      </a:pPr>
                      <a:r>
                        <a:rPr lang="en-GB" sz="1000">
                          <a:effectLst/>
                        </a:rPr>
                        <a:t>Senior link - DHT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14" marR="59514" marT="0" marB="0"/>
                </a:tc>
                <a:tc>
                  <a:txBody>
                    <a:bodyPr/>
                    <a:lstStyle/>
                    <a:p>
                      <a:pPr>
                        <a:lnSpc>
                          <a:spcPct val="107000"/>
                        </a:lnSpc>
                        <a:spcAft>
                          <a:spcPts val="0"/>
                        </a:spcAft>
                      </a:pPr>
                      <a:r>
                        <a:rPr lang="en-GB" sz="1000">
                          <a:effectLst/>
                        </a:rPr>
                        <a:t>October - December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14" marR="59514" marT="0" marB="0"/>
                </a:tc>
                <a:extLst>
                  <a:ext uri="{0D108BD9-81ED-4DB2-BD59-A6C34878D82A}">
                    <a16:rowId xmlns:a16="http://schemas.microsoft.com/office/drawing/2014/main" val="4281913909"/>
                  </a:ext>
                </a:extLst>
              </a:tr>
              <a:tr h="155673">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14" marR="59514" marT="0" marB="0"/>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14" marR="59514" marT="0" marB="0"/>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14" marR="59514" marT="0" marB="0"/>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14" marR="59514" marT="0" marB="0"/>
                </a:tc>
                <a:extLst>
                  <a:ext uri="{0D108BD9-81ED-4DB2-BD59-A6C34878D82A}">
                    <a16:rowId xmlns:a16="http://schemas.microsoft.com/office/drawing/2014/main" val="2476568511"/>
                  </a:ext>
                </a:extLst>
              </a:tr>
              <a:tr h="155673">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14" marR="59514" marT="0" marB="0"/>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14" marR="59514" marT="0" marB="0"/>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514" marR="59514" marT="0" marB="0"/>
                </a:tc>
                <a:tc>
                  <a:txBody>
                    <a:bodyPr/>
                    <a:lstStyle/>
                    <a:p>
                      <a:pPr>
                        <a:lnSpc>
                          <a:spcPct val="107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514" marR="59514" marT="0" marB="0"/>
                </a:tc>
                <a:extLst>
                  <a:ext uri="{0D108BD9-81ED-4DB2-BD59-A6C34878D82A}">
                    <a16:rowId xmlns:a16="http://schemas.microsoft.com/office/drawing/2014/main" val="2097433348"/>
                  </a:ext>
                </a:extLst>
              </a:tr>
            </a:tbl>
          </a:graphicData>
        </a:graphic>
      </p:graphicFrame>
      <p:sp>
        <p:nvSpPr>
          <p:cNvPr id="10" name="Up Arrow 9"/>
          <p:cNvSpPr/>
          <p:nvPr/>
        </p:nvSpPr>
        <p:spPr>
          <a:xfrm>
            <a:off x="1163875" y="4178837"/>
            <a:ext cx="567552" cy="1180702"/>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00"/>
              </a:solidFill>
            </a:endParaRPr>
          </a:p>
        </p:txBody>
      </p:sp>
      <p:sp>
        <p:nvSpPr>
          <p:cNvPr id="11" name="Up Arrow 10"/>
          <p:cNvSpPr/>
          <p:nvPr/>
        </p:nvSpPr>
        <p:spPr>
          <a:xfrm>
            <a:off x="4107098" y="4530972"/>
            <a:ext cx="563756" cy="749734"/>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00"/>
              </a:solidFill>
            </a:endParaRPr>
          </a:p>
        </p:txBody>
      </p:sp>
      <p:sp>
        <p:nvSpPr>
          <p:cNvPr id="13" name="Rectangle 12"/>
          <p:cNvSpPr/>
          <p:nvPr/>
        </p:nvSpPr>
        <p:spPr>
          <a:xfrm>
            <a:off x="4830507" y="5324529"/>
            <a:ext cx="4572000" cy="369332"/>
          </a:xfrm>
          <a:prstGeom prst="rect">
            <a:avLst/>
          </a:prstGeom>
        </p:spPr>
        <p:txBody>
          <a:bodyPr>
            <a:spAutoFit/>
          </a:bodyPr>
          <a:lstStyle/>
          <a:p>
            <a:pPr algn="ctr"/>
            <a:r>
              <a:rPr lang="en-GB" b="1" i="1" dirty="0">
                <a:solidFill>
                  <a:srgbClr val="00B0F0"/>
                </a:solidFill>
              </a:rPr>
              <a:t>As per </a:t>
            </a:r>
            <a:r>
              <a:rPr lang="en-GB" b="1" i="1" dirty="0" err="1">
                <a:solidFill>
                  <a:srgbClr val="00B0F0"/>
                </a:solidFill>
              </a:rPr>
              <a:t>SiP</a:t>
            </a:r>
            <a:endParaRPr lang="en-GB" b="1" i="1" dirty="0">
              <a:solidFill>
                <a:srgbClr val="00B0F0"/>
              </a:solidFill>
            </a:endParaRPr>
          </a:p>
        </p:txBody>
      </p:sp>
      <p:sp>
        <p:nvSpPr>
          <p:cNvPr id="15" name="Left-Right-Up Arrow 14"/>
          <p:cNvSpPr/>
          <p:nvPr/>
        </p:nvSpPr>
        <p:spPr>
          <a:xfrm rot="10800000">
            <a:off x="6234544" y="4194501"/>
            <a:ext cx="1807175" cy="1224704"/>
          </a:xfrm>
          <a:prstGeom prst="leftRigh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624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animBg="1"/>
      <p:bldP spid="13"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PEF Spend 23/24</a:t>
            </a:r>
          </a:p>
        </p:txBody>
      </p:sp>
      <p:sp>
        <p:nvSpPr>
          <p:cNvPr id="4" name="TextBox 3"/>
          <p:cNvSpPr txBox="1"/>
          <p:nvPr/>
        </p:nvSpPr>
        <p:spPr>
          <a:xfrm>
            <a:off x="372201" y="1353406"/>
            <a:ext cx="8314599" cy="1938992"/>
          </a:xfrm>
          <a:prstGeom prst="rect">
            <a:avLst/>
          </a:prstGeom>
          <a:noFill/>
        </p:spPr>
        <p:txBody>
          <a:bodyPr wrap="square" rtlCol="0">
            <a:spAutoFit/>
          </a:bodyPr>
          <a:lstStyle/>
          <a:p>
            <a:pPr algn="ctr"/>
            <a:r>
              <a:rPr lang="en-GB" sz="2000" b="1" dirty="0">
                <a:solidFill>
                  <a:srgbClr val="C00000"/>
                </a:solidFill>
              </a:rPr>
              <a:t>PEF spend arrangements (23/24)</a:t>
            </a:r>
            <a:endParaRPr lang="en-GB" sz="2000" dirty="0"/>
          </a:p>
          <a:p>
            <a:pPr marL="285750" indent="-285750">
              <a:buFont typeface="Arial" panose="020B0604020202020204" pitchFamily="34" charset="0"/>
              <a:buChar char="•"/>
            </a:pPr>
            <a:r>
              <a:rPr lang="en-GB" sz="2000" dirty="0"/>
              <a:t>Resources by end of the financial year</a:t>
            </a:r>
          </a:p>
          <a:p>
            <a:pPr marL="285750" indent="-285750">
              <a:buFont typeface="Arial" panose="020B0604020202020204" pitchFamily="34" charset="0"/>
              <a:buChar char="•"/>
            </a:pPr>
            <a:r>
              <a:rPr lang="en-GB" sz="2000" dirty="0"/>
              <a:t>Staffing can be committed till end of academic year</a:t>
            </a:r>
          </a:p>
          <a:p>
            <a:pPr marL="285750" indent="-285750">
              <a:buFont typeface="Arial" panose="020B0604020202020204" pitchFamily="34" charset="0"/>
              <a:buChar char="•"/>
            </a:pPr>
            <a:r>
              <a:rPr lang="en-GB" sz="2000" dirty="0"/>
              <a:t>No carry forward after academic year </a:t>
            </a:r>
          </a:p>
          <a:p>
            <a:endParaRPr lang="en-GB" sz="2000" dirty="0"/>
          </a:p>
          <a:p>
            <a:endParaRPr lang="en-GB" sz="2000" dirty="0"/>
          </a:p>
        </p:txBody>
      </p:sp>
      <p:sp>
        <p:nvSpPr>
          <p:cNvPr id="5" name="TextBox 4"/>
          <p:cNvSpPr txBox="1"/>
          <p:nvPr/>
        </p:nvSpPr>
        <p:spPr>
          <a:xfrm>
            <a:off x="315191" y="3292398"/>
            <a:ext cx="8132647" cy="3170099"/>
          </a:xfrm>
          <a:prstGeom prst="rect">
            <a:avLst/>
          </a:prstGeom>
          <a:noFill/>
        </p:spPr>
        <p:txBody>
          <a:bodyPr wrap="square" rtlCol="0">
            <a:spAutoFit/>
          </a:bodyPr>
          <a:lstStyle/>
          <a:p>
            <a:pPr algn="ctr"/>
            <a:r>
              <a:rPr lang="en-GB" sz="2000" b="1" dirty="0">
                <a:solidFill>
                  <a:srgbClr val="C00000"/>
                </a:solidFill>
              </a:rPr>
              <a:t>Spending Issues</a:t>
            </a:r>
            <a:endParaRPr lang="en-GB" sz="2000" b="1" dirty="0"/>
          </a:p>
          <a:p>
            <a:pPr marL="342900" indent="-342900">
              <a:buFont typeface="Arial" panose="020B0604020202020204" pitchFamily="34" charset="0"/>
              <a:buChar char="•"/>
            </a:pPr>
            <a:r>
              <a:rPr lang="en-GB" sz="2000" dirty="0"/>
              <a:t>PEF Clinic – 5</a:t>
            </a:r>
            <a:r>
              <a:rPr lang="en-GB" sz="2000" baseline="30000" dirty="0"/>
              <a:t>th</a:t>
            </a:r>
            <a:r>
              <a:rPr lang="en-GB" sz="2000" dirty="0"/>
              <a:t> / 12</a:t>
            </a:r>
            <a:r>
              <a:rPr lang="en-GB" sz="2000" baseline="30000" dirty="0"/>
              <a:t>th</a:t>
            </a:r>
            <a:r>
              <a:rPr lang="en-GB" sz="2000" dirty="0"/>
              <a:t> May - sign up sheet </a:t>
            </a:r>
          </a:p>
          <a:p>
            <a:pPr marL="342900" indent="-342900">
              <a:buFont typeface="Arial" panose="020B0604020202020204" pitchFamily="34" charset="0"/>
              <a:buChar char="•"/>
            </a:pPr>
            <a:r>
              <a:rPr lang="en-GB" sz="2000" dirty="0"/>
              <a:t>AFOs</a:t>
            </a:r>
          </a:p>
          <a:p>
            <a:pPr marL="742950" lvl="1" indent="-285750">
              <a:buFont typeface="Arial" panose="020B0604020202020204" pitchFamily="34" charset="0"/>
              <a:buChar char="•"/>
            </a:pPr>
            <a:r>
              <a:rPr lang="en-GB" sz="2000" dirty="0"/>
              <a:t>Standardise provision</a:t>
            </a:r>
          </a:p>
          <a:p>
            <a:pPr marL="742950" lvl="1" indent="-285750">
              <a:buFont typeface="Arial" panose="020B0604020202020204" pitchFamily="34" charset="0"/>
              <a:buChar char="•"/>
            </a:pPr>
            <a:r>
              <a:rPr lang="en-GB" sz="2000" dirty="0"/>
              <a:t>PEF meeting</a:t>
            </a:r>
          </a:p>
          <a:p>
            <a:pPr marL="285750" indent="-285750">
              <a:buFont typeface="Arial" panose="020B0604020202020204" pitchFamily="34" charset="0"/>
              <a:buChar char="•"/>
            </a:pPr>
            <a:r>
              <a:rPr lang="en-GB" sz="2000" dirty="0"/>
              <a:t>Steering Group meetings – </a:t>
            </a:r>
            <a:r>
              <a:rPr lang="en-GB" sz="2000" b="1" dirty="0">
                <a:solidFill>
                  <a:srgbClr val="00B050"/>
                </a:solidFill>
              </a:rPr>
              <a:t>sign up sheet</a:t>
            </a:r>
          </a:p>
          <a:p>
            <a:pPr marL="742950" lvl="1" indent="-285750">
              <a:buFont typeface="Arial" panose="020B0604020202020204" pitchFamily="34" charset="0"/>
              <a:buChar char="•"/>
            </a:pPr>
            <a:r>
              <a:rPr lang="en-GB" sz="2000" dirty="0"/>
              <a:t>Procurement </a:t>
            </a:r>
          </a:p>
          <a:p>
            <a:pPr marL="742950" lvl="1" indent="-285750">
              <a:buFont typeface="Arial" panose="020B0604020202020204" pitchFamily="34" charset="0"/>
              <a:buChar char="•"/>
            </a:pPr>
            <a:r>
              <a:rPr lang="en-GB" sz="2000" dirty="0"/>
              <a:t>HR</a:t>
            </a:r>
          </a:p>
          <a:p>
            <a:pPr marL="742950" lvl="1" indent="-285750">
              <a:buFont typeface="Arial" panose="020B0604020202020204" pitchFamily="34" charset="0"/>
              <a:buChar char="•"/>
            </a:pPr>
            <a:endParaRPr lang="en-GB" sz="2000" dirty="0"/>
          </a:p>
          <a:p>
            <a:pPr marL="742950" lvl="1" indent="-285750">
              <a:buFont typeface="Arial" panose="020B0604020202020204" pitchFamily="34" charset="0"/>
              <a:buChar char="•"/>
            </a:pPr>
            <a:endParaRPr lang="en-GB" sz="2000" dirty="0"/>
          </a:p>
        </p:txBody>
      </p:sp>
      <p:pic>
        <p:nvPicPr>
          <p:cNvPr id="6" name="Picture 5"/>
          <p:cNvPicPr>
            <a:picLocks noChangeAspect="1"/>
          </p:cNvPicPr>
          <p:nvPr/>
        </p:nvPicPr>
        <p:blipFill>
          <a:blip r:embed="rId3"/>
          <a:stretch>
            <a:fillRect/>
          </a:stretch>
        </p:blipFill>
        <p:spPr>
          <a:xfrm>
            <a:off x="6099408" y="3590328"/>
            <a:ext cx="2802263" cy="1805231"/>
          </a:xfrm>
          <a:prstGeom prst="rect">
            <a:avLst/>
          </a:prstGeom>
        </p:spPr>
      </p:pic>
    </p:spTree>
    <p:extLst>
      <p:ext uri="{BB962C8B-B14F-4D97-AF65-F5344CB8AC3E}">
        <p14:creationId xmlns:p14="http://schemas.microsoft.com/office/powerpoint/2010/main" val="415605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563"/>
            <a:ext cx="8229600" cy="1143000"/>
          </a:xfrm>
        </p:spPr>
        <p:txBody>
          <a:bodyPr/>
          <a:lstStyle/>
          <a:p>
            <a:r>
              <a:rPr lang="en-GB" sz="3600" dirty="0">
                <a:solidFill>
                  <a:srgbClr val="C00000"/>
                </a:solidFill>
              </a:rPr>
              <a:t>Reporting - S&amp;Q</a:t>
            </a:r>
          </a:p>
        </p:txBody>
      </p:sp>
      <p:sp>
        <p:nvSpPr>
          <p:cNvPr id="3" name="Content Placeholder 2"/>
          <p:cNvSpPr>
            <a:spLocks noGrp="1"/>
          </p:cNvSpPr>
          <p:nvPr>
            <p:ph idx="1"/>
          </p:nvPr>
        </p:nvSpPr>
        <p:spPr>
          <a:xfrm>
            <a:off x="457200" y="1012427"/>
            <a:ext cx="8229600" cy="2098964"/>
          </a:xfrm>
        </p:spPr>
        <p:txBody>
          <a:bodyPr/>
          <a:lstStyle/>
          <a:p>
            <a:pPr marL="0" indent="0" algn="ctr">
              <a:buNone/>
            </a:pPr>
            <a:r>
              <a:rPr lang="en-GB" sz="2000" b="1" dirty="0">
                <a:solidFill>
                  <a:srgbClr val="00B0F0"/>
                </a:solidFill>
              </a:rPr>
              <a:t>The </a:t>
            </a:r>
            <a:r>
              <a:rPr lang="en-GB" sz="2000" b="1" dirty="0" err="1">
                <a:solidFill>
                  <a:srgbClr val="00B0F0"/>
                </a:solidFill>
              </a:rPr>
              <a:t>headteacher</a:t>
            </a:r>
            <a:r>
              <a:rPr lang="en-GB" sz="2000" b="1" dirty="0">
                <a:solidFill>
                  <a:srgbClr val="00B0F0"/>
                </a:solidFill>
              </a:rPr>
              <a:t> will be accountable to their local authority for the use of Pupil Equity Funding</a:t>
            </a:r>
          </a:p>
          <a:p>
            <a:pPr marL="0" indent="0" algn="ctr">
              <a:buNone/>
            </a:pPr>
            <a:endParaRPr lang="en-GB" sz="2000" b="1" dirty="0">
              <a:solidFill>
                <a:srgbClr val="00B0F0"/>
              </a:solidFill>
            </a:endParaRPr>
          </a:p>
          <a:p>
            <a:pPr marL="0" indent="0" algn="ctr">
              <a:buNone/>
            </a:pPr>
            <a:r>
              <a:rPr lang="en-GB" sz="2000" b="1" u="sng" dirty="0">
                <a:solidFill>
                  <a:srgbClr val="00B0F0"/>
                </a:solidFill>
              </a:rPr>
              <a:t>Explicitly report on the impact </a:t>
            </a:r>
            <a:r>
              <a:rPr lang="en-GB" sz="2000" b="1" dirty="0">
                <a:solidFill>
                  <a:srgbClr val="00B0F0"/>
                </a:solidFill>
              </a:rPr>
              <a:t>on outcomes for learners impacted by poverty</a:t>
            </a:r>
          </a:p>
          <a:p>
            <a:endParaRPr lang="en-GB" sz="2000" dirty="0"/>
          </a:p>
        </p:txBody>
      </p:sp>
      <p:graphicFrame>
        <p:nvGraphicFramePr>
          <p:cNvPr id="4" name="Table 3"/>
          <p:cNvGraphicFramePr>
            <a:graphicFrameLocks noGrp="1"/>
          </p:cNvGraphicFramePr>
          <p:nvPr>
            <p:extLst>
              <p:ext uri="{D42A27DB-BD31-4B8C-83A1-F6EECF244321}">
                <p14:modId xmlns:p14="http://schemas.microsoft.com/office/powerpoint/2010/main" val="285193000"/>
              </p:ext>
            </p:extLst>
          </p:nvPr>
        </p:nvGraphicFramePr>
        <p:xfrm>
          <a:off x="322758" y="2719699"/>
          <a:ext cx="2572842" cy="3114993"/>
        </p:xfrm>
        <a:graphic>
          <a:graphicData uri="http://schemas.openxmlformats.org/drawingml/2006/table">
            <a:tbl>
              <a:tblPr firstRow="1" firstCol="1" bandRow="1">
                <a:tableStyleId>{5C22544A-7EE6-4342-B048-85BDC9FD1C3A}</a:tableStyleId>
              </a:tblPr>
              <a:tblGrid>
                <a:gridCol w="2572842">
                  <a:extLst>
                    <a:ext uri="{9D8B030D-6E8A-4147-A177-3AD203B41FA5}">
                      <a16:colId xmlns:a16="http://schemas.microsoft.com/office/drawing/2014/main" val="3028789345"/>
                    </a:ext>
                  </a:extLst>
                </a:gridCol>
              </a:tblGrid>
              <a:tr h="2310168">
                <a:tc>
                  <a:txBody>
                    <a:bodyPr/>
                    <a:lstStyle/>
                    <a:p>
                      <a:pPr>
                        <a:lnSpc>
                          <a:spcPct val="107000"/>
                        </a:lnSpc>
                        <a:spcAft>
                          <a:spcPts val="0"/>
                        </a:spcAft>
                      </a:pPr>
                      <a:r>
                        <a:rPr lang="en-GB" sz="1200" u="sng" dirty="0">
                          <a:effectLst/>
                        </a:rPr>
                        <a:t>Pupil Equity Funding:</a:t>
                      </a:r>
                      <a:endParaRPr lang="en-GB" sz="1100" dirty="0">
                        <a:effectLst/>
                      </a:endParaRPr>
                    </a:p>
                    <a:p>
                      <a:pPr>
                        <a:lnSpc>
                          <a:spcPct val="107000"/>
                        </a:lnSpc>
                        <a:spcAft>
                          <a:spcPts val="0"/>
                        </a:spcAft>
                      </a:pPr>
                      <a:r>
                        <a:rPr lang="en-GB" sz="1200" dirty="0">
                          <a:effectLst/>
                        </a:rPr>
                        <a:t>(not applicable for standalone ECCs)</a:t>
                      </a:r>
                      <a:endParaRPr lang="en-GB" sz="1100" dirty="0">
                        <a:effectLst/>
                      </a:endParaRPr>
                    </a:p>
                    <a:p>
                      <a:pPr>
                        <a:lnSpc>
                          <a:spcPct val="107000"/>
                        </a:lnSpc>
                        <a:spcAft>
                          <a:spcPts val="0"/>
                        </a:spcAft>
                      </a:pPr>
                      <a:r>
                        <a:rPr lang="en-GB" sz="1200" dirty="0">
                          <a:effectLst/>
                        </a:rPr>
                        <a:t> </a:t>
                      </a:r>
                      <a:endParaRPr lang="en-GB" sz="1100" dirty="0">
                        <a:effectLst/>
                      </a:endParaRPr>
                    </a:p>
                    <a:p>
                      <a:pPr>
                        <a:lnSpc>
                          <a:spcPct val="107000"/>
                        </a:lnSpc>
                        <a:spcAft>
                          <a:spcPts val="0"/>
                        </a:spcAft>
                      </a:pPr>
                      <a:r>
                        <a:rPr lang="en-GB" sz="1200" dirty="0">
                          <a:effectLst/>
                        </a:rPr>
                        <a:t>Level of PEF funding: </a:t>
                      </a:r>
                      <a:endParaRPr lang="en-GB" sz="1100" dirty="0">
                        <a:effectLst/>
                      </a:endParaRPr>
                    </a:p>
                    <a:p>
                      <a:pPr>
                        <a:lnSpc>
                          <a:spcPct val="107000"/>
                        </a:lnSpc>
                        <a:spcAft>
                          <a:spcPts val="0"/>
                        </a:spcAft>
                      </a:pPr>
                      <a:r>
                        <a:rPr lang="en-GB" sz="1200" dirty="0">
                          <a:effectLst/>
                        </a:rPr>
                        <a:t> </a:t>
                      </a:r>
                      <a:endParaRPr lang="en-GB" sz="1100" dirty="0">
                        <a:effectLst/>
                      </a:endParaRPr>
                    </a:p>
                    <a:p>
                      <a:pPr>
                        <a:lnSpc>
                          <a:spcPct val="107000"/>
                        </a:lnSpc>
                        <a:spcAft>
                          <a:spcPts val="0"/>
                        </a:spcAft>
                      </a:pPr>
                      <a:r>
                        <a:rPr lang="en-GB" sz="1200" dirty="0">
                          <a:effectLst/>
                        </a:rPr>
                        <a:t> </a:t>
                      </a:r>
                      <a:endParaRPr lang="en-GB" sz="1100" dirty="0">
                        <a:effectLst/>
                      </a:endParaRPr>
                    </a:p>
                    <a:p>
                      <a:pPr>
                        <a:lnSpc>
                          <a:spcPct val="107000"/>
                        </a:lnSpc>
                        <a:spcAft>
                          <a:spcPts val="0"/>
                        </a:spcAft>
                      </a:pPr>
                      <a:r>
                        <a:rPr lang="en-GB" sz="1200" dirty="0">
                          <a:effectLst/>
                        </a:rPr>
                        <a:t> </a:t>
                      </a:r>
                      <a:endParaRPr lang="en-GB" sz="1100" dirty="0">
                        <a:effectLst/>
                      </a:endParaRPr>
                    </a:p>
                    <a:p>
                      <a:pPr>
                        <a:lnSpc>
                          <a:spcPct val="107000"/>
                        </a:lnSpc>
                        <a:spcAft>
                          <a:spcPts val="0"/>
                        </a:spcAft>
                      </a:pPr>
                      <a:r>
                        <a:rPr lang="en-GB" sz="1200" dirty="0">
                          <a:effectLst/>
                        </a:rPr>
                        <a:t>How has this been allocated this session?</a:t>
                      </a:r>
                      <a:endParaRPr lang="en-GB" sz="1100" dirty="0">
                        <a:effectLst/>
                      </a:endParaRPr>
                    </a:p>
                    <a:p>
                      <a:pPr>
                        <a:lnSpc>
                          <a:spcPct val="107000"/>
                        </a:lnSpc>
                        <a:spcAft>
                          <a:spcPts val="0"/>
                        </a:spcAft>
                      </a:pPr>
                      <a:r>
                        <a:rPr lang="en-GB" sz="1200" dirty="0">
                          <a:effectLst/>
                        </a:rPr>
                        <a:t> </a:t>
                      </a:r>
                      <a:endParaRPr lang="en-GB" sz="1100" dirty="0">
                        <a:effectLst/>
                      </a:endParaRPr>
                    </a:p>
                    <a:p>
                      <a:pPr>
                        <a:lnSpc>
                          <a:spcPct val="107000"/>
                        </a:lnSpc>
                        <a:spcAft>
                          <a:spcPts val="0"/>
                        </a:spcAft>
                      </a:pPr>
                      <a:endParaRPr lang="en-GB" sz="1100" dirty="0">
                        <a:effectLst/>
                      </a:endParaRPr>
                    </a:p>
                    <a:p>
                      <a:pPr>
                        <a:lnSpc>
                          <a:spcPct val="107000"/>
                        </a:lnSpc>
                        <a:spcAft>
                          <a:spcPts val="0"/>
                        </a:spcAft>
                      </a:pPr>
                      <a:r>
                        <a:rPr lang="en-GB" sz="1200" dirty="0">
                          <a:effectLst/>
                        </a:rPr>
                        <a:t> </a:t>
                      </a:r>
                      <a:endParaRPr lang="en-GB" sz="1100" dirty="0">
                        <a:effectLst/>
                      </a:endParaRPr>
                    </a:p>
                    <a:p>
                      <a:pPr>
                        <a:lnSpc>
                          <a:spcPct val="107000"/>
                        </a:lnSpc>
                        <a:spcAft>
                          <a:spcPts val="0"/>
                        </a:spcAft>
                      </a:pPr>
                      <a:r>
                        <a:rPr lang="en-GB" sz="1200" dirty="0">
                          <a:effectLst/>
                        </a:rPr>
                        <a:t>Evidence of impact so far: </a:t>
                      </a:r>
                      <a:endParaRPr lang="en-GB" sz="1100" dirty="0">
                        <a:effectLst/>
                      </a:endParaRPr>
                    </a:p>
                    <a:p>
                      <a:pPr>
                        <a:lnSpc>
                          <a:spcPct val="107000"/>
                        </a:lnSpc>
                        <a:spcAft>
                          <a:spcPts val="0"/>
                        </a:spcAft>
                      </a:pPr>
                      <a:r>
                        <a:rPr lang="en-GB" sz="1200" dirty="0">
                          <a:effectLst/>
                        </a:rPr>
                        <a:t> </a:t>
                      </a:r>
                      <a:endParaRPr lang="en-GB" sz="1100" dirty="0">
                        <a:effectLst/>
                      </a:endParaRPr>
                    </a:p>
                    <a:p>
                      <a:pPr>
                        <a:lnSpc>
                          <a:spcPct val="107000"/>
                        </a:lnSpc>
                        <a:spcAft>
                          <a:spcPts val="0"/>
                        </a:spcAft>
                      </a:pPr>
                      <a:r>
                        <a:rPr lang="en-GB" sz="1200" dirty="0">
                          <a:effectLst/>
                        </a:rPr>
                        <a:t> </a:t>
                      </a:r>
                      <a:endParaRPr lang="en-GB" sz="1100" dirty="0">
                        <a:effectLst/>
                      </a:endParaRPr>
                    </a:p>
                    <a:p>
                      <a:pPr>
                        <a:lnSpc>
                          <a:spcPct val="107000"/>
                        </a:lnSpc>
                        <a:spcAft>
                          <a:spcPts val="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152284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62554189"/>
              </p:ext>
            </p:extLst>
          </p:nvPr>
        </p:nvGraphicFramePr>
        <p:xfrm>
          <a:off x="3823856" y="2813374"/>
          <a:ext cx="4862944" cy="2853500"/>
        </p:xfrm>
        <a:graphic>
          <a:graphicData uri="http://schemas.openxmlformats.org/drawingml/2006/table">
            <a:tbl>
              <a:tblPr firstRow="1" firstCol="1" bandRow="1">
                <a:tableStyleId>{B301B821-A1FF-4177-AEE7-76D212191A09}</a:tableStyleId>
              </a:tblPr>
              <a:tblGrid>
                <a:gridCol w="792948">
                  <a:extLst>
                    <a:ext uri="{9D8B030D-6E8A-4147-A177-3AD203B41FA5}">
                      <a16:colId xmlns:a16="http://schemas.microsoft.com/office/drawing/2014/main" val="1340281842"/>
                    </a:ext>
                  </a:extLst>
                </a:gridCol>
                <a:gridCol w="1825947">
                  <a:extLst>
                    <a:ext uri="{9D8B030D-6E8A-4147-A177-3AD203B41FA5}">
                      <a16:colId xmlns:a16="http://schemas.microsoft.com/office/drawing/2014/main" val="389385182"/>
                    </a:ext>
                  </a:extLst>
                </a:gridCol>
                <a:gridCol w="2244049">
                  <a:extLst>
                    <a:ext uri="{9D8B030D-6E8A-4147-A177-3AD203B41FA5}">
                      <a16:colId xmlns:a16="http://schemas.microsoft.com/office/drawing/2014/main" val="3158064591"/>
                    </a:ext>
                  </a:extLst>
                </a:gridCol>
              </a:tblGrid>
              <a:tr h="129043">
                <a:tc gridSpan="3">
                  <a:txBody>
                    <a:bodyPr/>
                    <a:lstStyle/>
                    <a:p>
                      <a:pPr algn="ctr">
                        <a:lnSpc>
                          <a:spcPct val="107000"/>
                        </a:lnSpc>
                        <a:spcAft>
                          <a:spcPts val="0"/>
                        </a:spcAft>
                      </a:pPr>
                      <a:r>
                        <a:rPr lang="en-GB" sz="1000" dirty="0">
                          <a:effectLst/>
                        </a:rPr>
                        <a:t>PEF Evaluation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356" marR="583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3407887"/>
                  </a:ext>
                </a:extLst>
              </a:tr>
              <a:tr h="387130">
                <a:tc>
                  <a:txBody>
                    <a:bodyPr/>
                    <a:lstStyle/>
                    <a:p>
                      <a:pPr>
                        <a:lnSpc>
                          <a:spcPct val="107000"/>
                        </a:lnSpc>
                        <a:spcAft>
                          <a:spcPts val="0"/>
                        </a:spcAft>
                      </a:pPr>
                      <a:r>
                        <a:rPr lang="en-GB" sz="1000">
                          <a:effectLst/>
                        </a:rPr>
                        <a:t>Approach / Intervention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356" marR="583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000" dirty="0">
                          <a:effectLst/>
                        </a:rPr>
                        <a:t>Impact: Report on how you have improved outcomes for learners impacted by poverty.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356" marR="583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000" dirty="0">
                          <a:effectLst/>
                        </a:rPr>
                        <a:t>Outline the data that supports your findings.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356" marR="583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0157084"/>
                  </a:ext>
                </a:extLst>
              </a:tr>
              <a:tr h="1888474">
                <a:tc>
                  <a:txBody>
                    <a:bodyPr/>
                    <a:lstStyle/>
                    <a:p>
                      <a:pPr>
                        <a:lnSpc>
                          <a:spcPct val="107000"/>
                        </a:lnSpc>
                        <a:spcAft>
                          <a:spcPts val="0"/>
                        </a:spcAft>
                      </a:pPr>
                      <a:r>
                        <a:rPr lang="en-GB" sz="900" dirty="0">
                          <a:effectLst/>
                        </a:rPr>
                        <a:t>Outdoor Ed programme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356" marR="583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900" dirty="0">
                          <a:effectLst/>
                        </a:rPr>
                        <a:t>Most of the targeted cohort’s attendance improved during this period of time. In addition the majority of learners showed that their wellbeing had improved when completing the follow up tracker through GMWP.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356" marR="583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900" dirty="0">
                          <a:effectLst/>
                        </a:rPr>
                        <a:t>Attendance at school</a:t>
                      </a:r>
                    </a:p>
                    <a:p>
                      <a:pPr>
                        <a:lnSpc>
                          <a:spcPct val="107000"/>
                        </a:lnSpc>
                        <a:spcAft>
                          <a:spcPts val="0"/>
                        </a:spcAft>
                      </a:pPr>
                      <a:r>
                        <a:rPr lang="en-GB" sz="900" dirty="0">
                          <a:effectLst/>
                        </a:rPr>
                        <a:t> </a:t>
                      </a:r>
                    </a:p>
                    <a:p>
                      <a:pPr>
                        <a:lnSpc>
                          <a:spcPct val="107000"/>
                        </a:lnSpc>
                        <a:spcAft>
                          <a:spcPts val="0"/>
                        </a:spcAft>
                      </a:pPr>
                      <a:r>
                        <a:rPr lang="en-GB" sz="900" dirty="0">
                          <a:effectLst/>
                        </a:rPr>
                        <a:t>70% of the targeted cohort’s attendance improved to 85% or above. </a:t>
                      </a:r>
                    </a:p>
                    <a:p>
                      <a:pPr>
                        <a:lnSpc>
                          <a:spcPct val="107000"/>
                        </a:lnSpc>
                        <a:spcAft>
                          <a:spcPts val="0"/>
                        </a:spcAft>
                      </a:pPr>
                      <a:r>
                        <a:rPr lang="en-GB" sz="900" dirty="0">
                          <a:effectLst/>
                        </a:rPr>
                        <a:t>Of the remaining 30% of learners, 20% improved their attendance by 7% or more with 10% of learners attendance remaining in line or below pre-intervention baselines.</a:t>
                      </a:r>
                    </a:p>
                    <a:p>
                      <a:pPr>
                        <a:lnSpc>
                          <a:spcPct val="107000"/>
                        </a:lnSpc>
                        <a:spcAft>
                          <a:spcPts val="0"/>
                        </a:spcAft>
                      </a:pPr>
                      <a:r>
                        <a:rPr lang="en-GB" sz="900" dirty="0">
                          <a:effectLst/>
                        </a:rPr>
                        <a:t> </a:t>
                      </a:r>
                    </a:p>
                    <a:p>
                      <a:pPr>
                        <a:lnSpc>
                          <a:spcPct val="107000"/>
                        </a:lnSpc>
                        <a:spcAft>
                          <a:spcPts val="0"/>
                        </a:spcAft>
                      </a:pPr>
                      <a:r>
                        <a:rPr lang="en-GB" sz="900" dirty="0">
                          <a:effectLst/>
                        </a:rPr>
                        <a:t>Enhanced Wellbeing – GMWP (HWB - Health and Safety / Included - Affiliation)</a:t>
                      </a:r>
                    </a:p>
                    <a:p>
                      <a:pPr>
                        <a:lnSpc>
                          <a:spcPct val="107000"/>
                        </a:lnSpc>
                        <a:spcAft>
                          <a:spcPts val="0"/>
                        </a:spcAft>
                      </a:pPr>
                      <a:r>
                        <a:rPr lang="en-GB" sz="900" dirty="0">
                          <a:effectLst/>
                        </a:rPr>
                        <a:t> </a:t>
                      </a:r>
                    </a:p>
                    <a:p>
                      <a:pPr>
                        <a:lnSpc>
                          <a:spcPct val="107000"/>
                        </a:lnSpc>
                        <a:spcAft>
                          <a:spcPts val="0"/>
                        </a:spcAft>
                      </a:pPr>
                      <a:r>
                        <a:rPr lang="en-GB" sz="900" dirty="0">
                          <a:effectLst/>
                        </a:rPr>
                        <a:t>The majority of learners rated their wellbeing higher in both aspects when compared to initial tracking in August.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356" marR="583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3905498"/>
                  </a:ext>
                </a:extLst>
              </a:tr>
            </a:tbl>
          </a:graphicData>
        </a:graphic>
      </p:graphicFrame>
    </p:spTree>
    <p:extLst>
      <p:ext uri="{BB962C8B-B14F-4D97-AF65-F5344CB8AC3E}">
        <p14:creationId xmlns:p14="http://schemas.microsoft.com/office/powerpoint/2010/main" val="242864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C00000"/>
                </a:solidFill>
              </a:rPr>
              <a:t>Learning Visit – PEF Impact</a:t>
            </a:r>
          </a:p>
        </p:txBody>
      </p:sp>
      <p:sp>
        <p:nvSpPr>
          <p:cNvPr id="3" name="Content Placeholder 2"/>
          <p:cNvSpPr>
            <a:spLocks noGrp="1"/>
          </p:cNvSpPr>
          <p:nvPr>
            <p:ph idx="1"/>
          </p:nvPr>
        </p:nvSpPr>
        <p:spPr/>
        <p:txBody>
          <a:bodyPr/>
          <a:lstStyle/>
          <a:p>
            <a:r>
              <a:rPr lang="en-GB" sz="2000" dirty="0"/>
              <a:t>Schedule</a:t>
            </a:r>
          </a:p>
          <a:p>
            <a:endParaRPr lang="en-GB" sz="2000" dirty="0"/>
          </a:p>
          <a:p>
            <a:r>
              <a:rPr lang="en-GB" sz="2000" dirty="0"/>
              <a:t>Visit paperwork</a:t>
            </a:r>
          </a:p>
          <a:p>
            <a:endParaRPr lang="en-GB" sz="2000" dirty="0"/>
          </a:p>
        </p:txBody>
      </p:sp>
      <p:pic>
        <p:nvPicPr>
          <p:cNvPr id="4" name="Picture 3"/>
          <p:cNvPicPr>
            <a:picLocks noChangeAspect="1"/>
          </p:cNvPicPr>
          <p:nvPr/>
        </p:nvPicPr>
        <p:blipFill>
          <a:blip r:embed="rId3"/>
          <a:stretch>
            <a:fillRect/>
          </a:stretch>
        </p:blipFill>
        <p:spPr>
          <a:xfrm>
            <a:off x="1316939" y="3422048"/>
            <a:ext cx="2879469" cy="1912263"/>
          </a:xfrm>
          <a:prstGeom prst="rect">
            <a:avLst/>
          </a:prstGeom>
        </p:spPr>
      </p:pic>
      <p:pic>
        <p:nvPicPr>
          <p:cNvPr id="5" name="Picture 4"/>
          <p:cNvPicPr>
            <a:picLocks noChangeAspect="1"/>
          </p:cNvPicPr>
          <p:nvPr/>
        </p:nvPicPr>
        <p:blipFill>
          <a:blip r:embed="rId4"/>
          <a:stretch>
            <a:fillRect/>
          </a:stretch>
        </p:blipFill>
        <p:spPr>
          <a:xfrm>
            <a:off x="5283910" y="3422048"/>
            <a:ext cx="2871549" cy="1912263"/>
          </a:xfrm>
          <a:prstGeom prst="rect">
            <a:avLst/>
          </a:prstGeom>
        </p:spPr>
      </p:pic>
    </p:spTree>
    <p:extLst>
      <p:ext uri="{BB962C8B-B14F-4D97-AF65-F5344CB8AC3E}">
        <p14:creationId xmlns:p14="http://schemas.microsoft.com/office/powerpoint/2010/main" val="163883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C00000"/>
                </a:solidFill>
              </a:rPr>
              <a:t>Procurement Framework</a:t>
            </a:r>
          </a:p>
        </p:txBody>
      </p:sp>
      <p:sp>
        <p:nvSpPr>
          <p:cNvPr id="3" name="TextBox 2"/>
          <p:cNvSpPr txBox="1"/>
          <p:nvPr/>
        </p:nvSpPr>
        <p:spPr>
          <a:xfrm>
            <a:off x="235528" y="1455559"/>
            <a:ext cx="4986326" cy="3477875"/>
          </a:xfrm>
          <a:prstGeom prst="rect">
            <a:avLst/>
          </a:prstGeom>
          <a:noFill/>
        </p:spPr>
        <p:txBody>
          <a:bodyPr wrap="square" rtlCol="0">
            <a:spAutoFit/>
          </a:bodyPr>
          <a:lstStyle/>
          <a:p>
            <a:pPr marL="285750" indent="-285750">
              <a:buFont typeface="Arial" panose="020B0604020202020204" pitchFamily="34" charset="0"/>
              <a:buChar char="•"/>
            </a:pPr>
            <a:r>
              <a:rPr lang="en-GB" sz="2000" dirty="0"/>
              <a:t>Are there any services not on the framework that you would like to be there?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Overview – Ian</a:t>
            </a:r>
          </a:p>
          <a:p>
            <a:endParaRPr lang="en-GB" sz="2000" dirty="0"/>
          </a:p>
          <a:p>
            <a:pPr marL="285750" indent="-285750">
              <a:buFont typeface="Arial" panose="020B0604020202020204" pitchFamily="34" charset="0"/>
              <a:buChar char="•"/>
            </a:pPr>
            <a:r>
              <a:rPr lang="en-GB" sz="2000" dirty="0"/>
              <a:t>Local practice – Paula Raymond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Support paper work</a:t>
            </a:r>
          </a:p>
          <a:p>
            <a:pPr marL="742950" lvl="1" indent="-285750">
              <a:buFont typeface="Arial" panose="020B0604020202020204" pitchFamily="34" charset="0"/>
              <a:buChar char="•"/>
            </a:pPr>
            <a:r>
              <a:rPr lang="en-GB" sz="2000" dirty="0"/>
              <a:t>Attainment Challenge Procurement Framework Guidance Document</a:t>
            </a:r>
          </a:p>
          <a:p>
            <a:pPr marL="742950" lvl="1" indent="-285750">
              <a:buFont typeface="Arial" panose="020B0604020202020204" pitchFamily="34" charset="0"/>
              <a:buChar char="•"/>
            </a:pPr>
            <a:r>
              <a:rPr lang="en-GB" sz="2000" dirty="0"/>
              <a:t>Service Specification paperwork</a:t>
            </a:r>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Picture 3"/>
          <p:cNvPicPr>
            <a:picLocks noChangeAspect="1"/>
          </p:cNvPicPr>
          <p:nvPr/>
        </p:nvPicPr>
        <p:blipFill>
          <a:blip r:embed="rId2"/>
          <a:stretch>
            <a:fillRect/>
          </a:stretch>
        </p:blipFill>
        <p:spPr>
          <a:xfrm>
            <a:off x="5221854" y="1692276"/>
            <a:ext cx="3669347" cy="3115251"/>
          </a:xfrm>
          <a:prstGeom prst="rect">
            <a:avLst/>
          </a:prstGeom>
        </p:spPr>
      </p:pic>
    </p:spTree>
    <p:extLst>
      <p:ext uri="{BB962C8B-B14F-4D97-AF65-F5344CB8AC3E}">
        <p14:creationId xmlns:p14="http://schemas.microsoft.com/office/powerpoint/2010/main" val="1761181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488557" y="167570"/>
            <a:ext cx="8229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en-GB" sz="3600" dirty="0">
                <a:solidFill>
                  <a:srgbClr val="C00000"/>
                </a:solidFill>
              </a:rPr>
              <a:t>Questions</a:t>
            </a:r>
          </a:p>
          <a:p>
            <a:pPr algn="ctr">
              <a:buFont typeface="Arial"/>
              <a:buNone/>
            </a:pPr>
            <a:endParaRPr lang="en-GB" sz="3600" dirty="0">
              <a:solidFill>
                <a:srgbClr val="C00000"/>
              </a:solidFill>
            </a:endParaRPr>
          </a:p>
          <a:p>
            <a:pPr algn="ctr">
              <a:buFont typeface="Arial"/>
              <a:buNone/>
            </a:pPr>
            <a:endParaRPr lang="en-GB" sz="3600" dirty="0">
              <a:solidFill>
                <a:srgbClr val="C00000"/>
              </a:solidFill>
            </a:endParaRPr>
          </a:p>
          <a:p>
            <a:pPr algn="ctr">
              <a:buFont typeface="Arial"/>
              <a:buNone/>
            </a:pPr>
            <a:endParaRPr lang="en-GB" sz="3600" dirty="0">
              <a:solidFill>
                <a:srgbClr val="C00000"/>
              </a:solidFill>
            </a:endParaRPr>
          </a:p>
          <a:p>
            <a:pPr algn="ctr">
              <a:buFont typeface="Arial"/>
              <a:buNone/>
            </a:pPr>
            <a:endParaRPr lang="en-GB" sz="3600" dirty="0">
              <a:solidFill>
                <a:srgbClr val="C00000"/>
              </a:solidFill>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21125578">
            <a:off x="830863" y="-81730"/>
            <a:ext cx="1358659" cy="1358659"/>
          </a:xfrm>
          <a:prstGeom prst="rect">
            <a:avLst/>
          </a:prstGeom>
        </p:spPr>
      </p:pic>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069405">
            <a:off x="6551952" y="-81731"/>
            <a:ext cx="1358659" cy="1358659"/>
          </a:xfrm>
          <a:prstGeom prst="rect">
            <a:avLst/>
          </a:prstGeom>
        </p:spPr>
      </p:pic>
      <p:pic>
        <p:nvPicPr>
          <p:cNvPr id="10" name="Picture 9"/>
          <p:cNvPicPr>
            <a:picLocks noChangeAspect="1"/>
          </p:cNvPicPr>
          <p:nvPr/>
        </p:nvPicPr>
        <p:blipFill>
          <a:blip r:embed="rId5"/>
          <a:stretch>
            <a:fillRect/>
          </a:stretch>
        </p:blipFill>
        <p:spPr>
          <a:xfrm>
            <a:off x="1018539" y="1204309"/>
            <a:ext cx="7067399" cy="5009350"/>
          </a:xfrm>
          <a:prstGeom prst="rect">
            <a:avLst/>
          </a:prstGeom>
        </p:spPr>
      </p:pic>
    </p:spTree>
    <p:extLst>
      <p:ext uri="{BB962C8B-B14F-4D97-AF65-F5344CB8AC3E}">
        <p14:creationId xmlns:p14="http://schemas.microsoft.com/office/powerpoint/2010/main" val="4048791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C00000"/>
                </a:solidFill>
              </a:rPr>
              <a:t>Session Aims</a:t>
            </a:r>
          </a:p>
        </p:txBody>
      </p:sp>
      <p:sp>
        <p:nvSpPr>
          <p:cNvPr id="3" name="Content Placeholder 2"/>
          <p:cNvSpPr>
            <a:spLocks noGrp="1"/>
          </p:cNvSpPr>
          <p:nvPr>
            <p:ph idx="1"/>
          </p:nvPr>
        </p:nvSpPr>
        <p:spPr>
          <a:xfrm>
            <a:off x="457200" y="1239055"/>
            <a:ext cx="8229600" cy="4525963"/>
          </a:xfrm>
        </p:spPr>
        <p:txBody>
          <a:bodyPr/>
          <a:lstStyle/>
          <a:p>
            <a:r>
              <a:rPr lang="en-GB" sz="2400" dirty="0"/>
              <a:t>Update on PEF spend</a:t>
            </a:r>
          </a:p>
          <a:p>
            <a:endParaRPr lang="en-GB" sz="2400" dirty="0"/>
          </a:p>
          <a:p>
            <a:r>
              <a:rPr lang="en-GB" sz="2400" dirty="0"/>
              <a:t>Participatory Budgeting</a:t>
            </a:r>
          </a:p>
          <a:p>
            <a:pPr marL="0" indent="0">
              <a:buNone/>
            </a:pPr>
            <a:endParaRPr lang="en-GB" sz="2400" dirty="0"/>
          </a:p>
          <a:p>
            <a:r>
              <a:rPr lang="en-GB" sz="2400" dirty="0"/>
              <a:t>National and Local practice</a:t>
            </a:r>
          </a:p>
          <a:p>
            <a:pPr marL="0" indent="0">
              <a:buNone/>
            </a:pPr>
            <a:endParaRPr lang="en-GB" sz="2400" dirty="0"/>
          </a:p>
          <a:p>
            <a:r>
              <a:rPr lang="en-GB" sz="2400" dirty="0"/>
              <a:t>Enhancing quality assurance</a:t>
            </a:r>
          </a:p>
          <a:p>
            <a:pPr marL="0" indent="0">
              <a:buNone/>
            </a:pPr>
            <a:endParaRPr lang="en-GB" sz="2400" dirty="0"/>
          </a:p>
          <a:p>
            <a:r>
              <a:rPr lang="en-GB" sz="2400" dirty="0"/>
              <a:t>Reflect on PEF plans</a:t>
            </a:r>
          </a:p>
          <a:p>
            <a:endParaRPr lang="en-GB" sz="2400" dirty="0"/>
          </a:p>
          <a:p>
            <a:r>
              <a:rPr lang="en-GB" sz="2400" dirty="0"/>
              <a:t>Reflect on use of Procurement Framework</a:t>
            </a:r>
          </a:p>
          <a:p>
            <a:endParaRPr lang="en-GB" sz="2400" dirty="0"/>
          </a:p>
          <a:p>
            <a:endParaRPr lang="en-GB" sz="2400" dirty="0"/>
          </a:p>
        </p:txBody>
      </p:sp>
      <p:pic>
        <p:nvPicPr>
          <p:cNvPr id="4" name="Picture 3"/>
          <p:cNvPicPr>
            <a:picLocks noChangeAspect="1"/>
          </p:cNvPicPr>
          <p:nvPr/>
        </p:nvPicPr>
        <p:blipFill>
          <a:blip r:embed="rId3"/>
          <a:stretch>
            <a:fillRect/>
          </a:stretch>
        </p:blipFill>
        <p:spPr>
          <a:xfrm>
            <a:off x="4572000" y="1944111"/>
            <a:ext cx="4338255" cy="2451211"/>
          </a:xfrm>
          <a:prstGeom prst="rect">
            <a:avLst/>
          </a:prstGeom>
        </p:spPr>
      </p:pic>
    </p:spTree>
    <p:extLst>
      <p:ext uri="{BB962C8B-B14F-4D97-AF65-F5344CB8AC3E}">
        <p14:creationId xmlns:p14="http://schemas.microsoft.com/office/powerpoint/2010/main" val="1521471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C00000"/>
                </a:solidFill>
              </a:rPr>
              <a:t>PEF Spend Template </a:t>
            </a:r>
          </a:p>
        </p:txBody>
      </p:sp>
      <p:sp>
        <p:nvSpPr>
          <p:cNvPr id="3" name="Content Placeholder 2"/>
          <p:cNvSpPr>
            <a:spLocks noGrp="1"/>
          </p:cNvSpPr>
          <p:nvPr>
            <p:ph idx="1"/>
          </p:nvPr>
        </p:nvSpPr>
        <p:spPr>
          <a:xfrm>
            <a:off x="457200" y="1129145"/>
            <a:ext cx="8229600" cy="4525963"/>
          </a:xfrm>
        </p:spPr>
        <p:txBody>
          <a:bodyPr/>
          <a:lstStyle/>
          <a:p>
            <a:pPr marL="0" indent="0">
              <a:buNone/>
            </a:pPr>
            <a:endParaRPr lang="en-GB" sz="2000" dirty="0"/>
          </a:p>
          <a:p>
            <a:r>
              <a:rPr lang="en-GB" sz="2000" dirty="0"/>
              <a:t>Forecasting tool</a:t>
            </a:r>
          </a:p>
          <a:p>
            <a:pPr lvl="1"/>
            <a:r>
              <a:rPr lang="en-GB" sz="1800" dirty="0"/>
              <a:t>Auto populates staffing costs</a:t>
            </a:r>
          </a:p>
          <a:p>
            <a:pPr lvl="1"/>
            <a:r>
              <a:rPr lang="en-GB" sz="1800" dirty="0"/>
              <a:t>Pay rising in January has been factored in</a:t>
            </a:r>
          </a:p>
          <a:p>
            <a:pPr lvl="1"/>
            <a:r>
              <a:rPr lang="en-GB" sz="1800" dirty="0"/>
              <a:t>Forecasting information is pulled into your PEF spending plan</a:t>
            </a:r>
          </a:p>
          <a:p>
            <a:pPr lvl="1"/>
            <a:r>
              <a:rPr lang="en-GB" sz="1800" dirty="0"/>
              <a:t>Drop downs for type of purchase and area of focus - Overview</a:t>
            </a:r>
          </a:p>
          <a:p>
            <a:endParaRPr lang="en-GB" sz="2000" dirty="0"/>
          </a:p>
          <a:p>
            <a:r>
              <a:rPr lang="en-GB" sz="2000" b="1" dirty="0"/>
              <a:t>Feedback sheet</a:t>
            </a:r>
          </a:p>
          <a:p>
            <a:pPr lvl="1"/>
            <a:r>
              <a:rPr lang="en-GB" sz="1800" dirty="0"/>
              <a:t>Do you want to leave the drop downs for type of purchase and area targeted?</a:t>
            </a:r>
          </a:p>
          <a:p>
            <a:pPr marL="0" indent="0">
              <a:buNone/>
            </a:pPr>
            <a:endParaRPr lang="en-GB" sz="2000" dirty="0"/>
          </a:p>
          <a:p>
            <a:pPr lvl="1"/>
            <a:endParaRPr lang="en-GB" sz="2000" dirty="0"/>
          </a:p>
        </p:txBody>
      </p:sp>
    </p:spTree>
    <p:extLst>
      <p:ext uri="{BB962C8B-B14F-4D97-AF65-F5344CB8AC3E}">
        <p14:creationId xmlns:p14="http://schemas.microsoft.com/office/powerpoint/2010/main" val="2103539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GB" sz="3600" dirty="0">
                <a:solidFill>
                  <a:srgbClr val="C00000"/>
                </a:solidFill>
                <a:cs typeface="Calibri"/>
              </a:rPr>
              <a:t>National context</a:t>
            </a:r>
            <a:endParaRPr lang="en-GB" sz="3600" dirty="0">
              <a:solidFill>
                <a:srgbClr val="C00000"/>
              </a:solidFill>
            </a:endParaRPr>
          </a:p>
        </p:txBody>
      </p:sp>
      <p:sp>
        <p:nvSpPr>
          <p:cNvPr id="3" name="Content Placeholder 2"/>
          <p:cNvSpPr>
            <a:spLocks noGrp="1"/>
          </p:cNvSpPr>
          <p:nvPr>
            <p:ph idx="1"/>
          </p:nvPr>
        </p:nvSpPr>
        <p:spPr>
          <a:xfrm>
            <a:off x="488950" y="1139729"/>
            <a:ext cx="7245350" cy="4906963"/>
          </a:xfrm>
        </p:spPr>
        <p:txBody>
          <a:bodyPr lIns="91440" tIns="45720" rIns="91440" bIns="45720" anchor="t"/>
          <a:lstStyle/>
          <a:p>
            <a:pPr marL="0" indent="-57150">
              <a:buNone/>
            </a:pPr>
            <a:r>
              <a:rPr lang="en-GB" sz="2000" b="1" dirty="0">
                <a:latin typeface="Calibri"/>
                <a:cs typeface="Arial"/>
              </a:rPr>
              <a:t>Pupil Equity Funding (PEF) is additional funding allocated directly to schools and targeted at closing the poverty-related attainment gap. </a:t>
            </a:r>
            <a:endParaRPr lang="en-US" sz="2000">
              <a:latin typeface="Calibri"/>
              <a:cs typeface="Calibri"/>
            </a:endParaRPr>
          </a:p>
          <a:p>
            <a:pPr marL="0" indent="-57150">
              <a:buNone/>
            </a:pPr>
            <a:endParaRPr lang="en-GB" sz="2000" b="1" dirty="0">
              <a:latin typeface="Calibri"/>
              <a:cs typeface="Arial"/>
            </a:endParaRPr>
          </a:p>
          <a:p>
            <a:pPr>
              <a:buNone/>
            </a:pPr>
            <a:r>
              <a:rPr lang="en-GB" sz="2000" dirty="0">
                <a:latin typeface="Calibri"/>
                <a:cs typeface="Arial"/>
              </a:rPr>
              <a:t>• £520m from 2022-2026 invested at school level</a:t>
            </a:r>
            <a:endParaRPr lang="en-GB" sz="2000">
              <a:latin typeface="Calibri"/>
              <a:cs typeface="Calibri"/>
            </a:endParaRPr>
          </a:p>
          <a:p>
            <a:pPr>
              <a:buNone/>
            </a:pPr>
            <a:endParaRPr lang="en-GB" sz="2000" dirty="0">
              <a:latin typeface="Calibri"/>
              <a:cs typeface="Arial"/>
            </a:endParaRPr>
          </a:p>
          <a:p>
            <a:pPr marL="171450" indent="-171450">
              <a:buNone/>
            </a:pPr>
            <a:r>
              <a:rPr lang="en-GB" sz="2000" dirty="0">
                <a:latin typeface="Calibri"/>
                <a:cs typeface="Arial"/>
              </a:rPr>
              <a:t>• Overall PEF investment in 2021/22 was £130.76 million with a record </a:t>
            </a:r>
            <a:r>
              <a:rPr lang="en-GB" sz="2000" b="1" dirty="0">
                <a:latin typeface="Calibri"/>
                <a:cs typeface="Arial"/>
              </a:rPr>
              <a:t>£59.70 million carried forward.</a:t>
            </a:r>
            <a:r>
              <a:rPr lang="en-GB" sz="2000" dirty="0">
                <a:latin typeface="Calibri"/>
                <a:cs typeface="Arial"/>
              </a:rPr>
              <a:t> This equates to </a:t>
            </a:r>
            <a:r>
              <a:rPr lang="en-GB" sz="2000" b="1" dirty="0">
                <a:latin typeface="Calibri"/>
                <a:cs typeface="Arial"/>
              </a:rPr>
              <a:t>69% investment / 31% carry forward</a:t>
            </a:r>
            <a:endParaRPr lang="en-GB" sz="2000" dirty="0">
              <a:latin typeface="Calibri"/>
              <a:cs typeface="Arial"/>
            </a:endParaRPr>
          </a:p>
          <a:p>
            <a:pPr>
              <a:buNone/>
            </a:pPr>
            <a:endParaRPr lang="en-GB" sz="2000" dirty="0">
              <a:latin typeface="Calibri"/>
              <a:cs typeface="Arial"/>
            </a:endParaRPr>
          </a:p>
          <a:p>
            <a:pPr marL="171450" indent="-171450">
              <a:buNone/>
            </a:pPr>
            <a:r>
              <a:rPr lang="en-GB" sz="2000" dirty="0">
                <a:latin typeface="Calibri"/>
                <a:cs typeface="Arial"/>
              </a:rPr>
              <a:t>• Aware nationally that headteachers have faced significant challenges in terms of recruitment and due to restrictions in schools during 2021-22 session </a:t>
            </a:r>
            <a:endParaRPr lang="en-GB" sz="2000">
              <a:latin typeface="Calibri"/>
              <a:cs typeface="Calibri"/>
            </a:endParaRPr>
          </a:p>
          <a:p>
            <a:pPr marL="0" indent="0">
              <a:buNone/>
            </a:pPr>
            <a:endParaRPr lang="en-GB" sz="2000" dirty="0">
              <a:cs typeface="Calibri"/>
            </a:endParaRPr>
          </a:p>
          <a:p>
            <a:pPr lvl="1"/>
            <a:endParaRPr lang="en-GB" sz="2000" dirty="0"/>
          </a:p>
        </p:txBody>
      </p:sp>
      <p:pic>
        <p:nvPicPr>
          <p:cNvPr id="4" name="Picture 4" descr="Graphical user interface&#10;&#10;Description automatically generated">
            <a:extLst>
              <a:ext uri="{FF2B5EF4-FFF2-40B4-BE49-F238E27FC236}">
                <a16:creationId xmlns:a16="http://schemas.microsoft.com/office/drawing/2014/main" id="{EACC361C-8380-EFAF-0226-C8E96B9EE477}"/>
              </a:ext>
            </a:extLst>
          </p:cNvPr>
          <p:cNvPicPr>
            <a:picLocks noChangeAspect="1"/>
          </p:cNvPicPr>
          <p:nvPr/>
        </p:nvPicPr>
        <p:blipFill>
          <a:blip r:embed="rId3"/>
          <a:stretch>
            <a:fillRect/>
          </a:stretch>
        </p:blipFill>
        <p:spPr>
          <a:xfrm>
            <a:off x="7846483" y="113289"/>
            <a:ext cx="1071034" cy="1212756"/>
          </a:xfrm>
          <a:prstGeom prst="rect">
            <a:avLst/>
          </a:prstGeom>
        </p:spPr>
      </p:pic>
    </p:spTree>
    <p:extLst>
      <p:ext uri="{BB962C8B-B14F-4D97-AF65-F5344CB8AC3E}">
        <p14:creationId xmlns:p14="http://schemas.microsoft.com/office/powerpoint/2010/main" val="2525967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62971"/>
            <a:ext cx="8229600" cy="1143000"/>
          </a:xfrm>
        </p:spPr>
        <p:txBody>
          <a:bodyPr lIns="91440" tIns="45720" rIns="91440" bIns="45720" anchor="t"/>
          <a:lstStyle/>
          <a:p>
            <a:r>
              <a:rPr lang="en-GB" sz="3600" dirty="0">
                <a:solidFill>
                  <a:srgbClr val="C00000"/>
                </a:solidFill>
                <a:cs typeface="Calibri"/>
              </a:rPr>
              <a:t>Key messages</a:t>
            </a:r>
            <a:endParaRPr lang="en-GB" sz="3600" dirty="0">
              <a:solidFill>
                <a:srgbClr val="C00000"/>
              </a:solidFill>
            </a:endParaRPr>
          </a:p>
        </p:txBody>
      </p:sp>
      <p:sp>
        <p:nvSpPr>
          <p:cNvPr id="3" name="Content Placeholder 2"/>
          <p:cNvSpPr>
            <a:spLocks noGrp="1"/>
          </p:cNvSpPr>
          <p:nvPr>
            <p:ph idx="1"/>
          </p:nvPr>
        </p:nvSpPr>
        <p:spPr>
          <a:xfrm>
            <a:off x="213784" y="906895"/>
            <a:ext cx="7626349" cy="5108046"/>
          </a:xfrm>
        </p:spPr>
        <p:txBody>
          <a:bodyPr lIns="91440" tIns="45720" rIns="91440" bIns="45720" anchor="t"/>
          <a:lstStyle/>
          <a:p>
            <a:pPr marL="171450" indent="-171450">
              <a:buNone/>
            </a:pPr>
            <a:r>
              <a:rPr lang="en-GB" sz="1800" dirty="0">
                <a:latin typeface="Arial"/>
                <a:cs typeface="Arial"/>
              </a:rPr>
              <a:t>• </a:t>
            </a:r>
            <a:r>
              <a:rPr lang="en-GB" sz="2000" dirty="0">
                <a:latin typeface="Arial"/>
                <a:cs typeface="Arial"/>
              </a:rPr>
              <a:t>Interventions and approaches should be considered within the context of the school improvement planning cycle and </a:t>
            </a:r>
            <a:r>
              <a:rPr lang="en-GB" sz="2000" b="1" dirty="0">
                <a:latin typeface="Arial"/>
                <a:cs typeface="Arial"/>
              </a:rPr>
              <a:t>must be targeted towards closing the poverty-related attainment gap</a:t>
            </a:r>
            <a:endParaRPr lang="en-US" sz="2000">
              <a:cs typeface="Calibri"/>
            </a:endParaRPr>
          </a:p>
          <a:p>
            <a:pPr>
              <a:buNone/>
            </a:pPr>
            <a:endParaRPr lang="en-GB" sz="2000" dirty="0">
              <a:latin typeface="Arial"/>
              <a:cs typeface="Arial"/>
            </a:endParaRPr>
          </a:p>
          <a:p>
            <a:pPr marL="114300" indent="-114300">
              <a:buNone/>
            </a:pPr>
            <a:r>
              <a:rPr lang="en-GB" sz="2000" dirty="0">
                <a:latin typeface="Arial"/>
                <a:cs typeface="Arial"/>
              </a:rPr>
              <a:t>• Headteachers have </a:t>
            </a:r>
            <a:r>
              <a:rPr lang="en-GB" sz="2000" b="1" dirty="0">
                <a:latin typeface="Arial"/>
                <a:cs typeface="Arial"/>
              </a:rPr>
              <a:t>flexibility</a:t>
            </a:r>
            <a:r>
              <a:rPr lang="en-GB" sz="2000" dirty="0">
                <a:latin typeface="Arial"/>
                <a:cs typeface="Arial"/>
              </a:rPr>
              <a:t> when deciding which children and young people can benefit from the funding</a:t>
            </a:r>
            <a:endParaRPr lang="en-GB" sz="2000">
              <a:cs typeface="Calibri"/>
            </a:endParaRPr>
          </a:p>
          <a:p>
            <a:pPr marL="114300" indent="-114300">
              <a:buNone/>
            </a:pPr>
            <a:endParaRPr lang="en-GB" sz="2000" dirty="0">
              <a:latin typeface="Arial"/>
              <a:cs typeface="Arial"/>
            </a:endParaRPr>
          </a:p>
          <a:p>
            <a:pPr marL="171450" indent="-171450">
              <a:buNone/>
            </a:pPr>
            <a:r>
              <a:rPr lang="en-GB" sz="2000" dirty="0">
                <a:latin typeface="Arial"/>
                <a:cs typeface="Arial"/>
              </a:rPr>
              <a:t>• The use of school and learning community data is strongly encouraged to </a:t>
            </a:r>
            <a:r>
              <a:rPr lang="en-GB" sz="2000" b="1" dirty="0">
                <a:latin typeface="Arial"/>
                <a:cs typeface="Arial"/>
              </a:rPr>
              <a:t>identify the gap</a:t>
            </a:r>
            <a:r>
              <a:rPr lang="en-GB" sz="2000" dirty="0">
                <a:latin typeface="Arial"/>
                <a:cs typeface="Arial"/>
              </a:rPr>
              <a:t> that you are trying to address</a:t>
            </a:r>
            <a:endParaRPr lang="en-GB" sz="2000">
              <a:cs typeface="Calibri"/>
            </a:endParaRPr>
          </a:p>
          <a:p>
            <a:pPr marL="171450" indent="-171450">
              <a:buNone/>
            </a:pPr>
            <a:endParaRPr lang="en-GB" sz="2000" dirty="0">
              <a:latin typeface="Arial"/>
              <a:cs typeface="Arial"/>
            </a:endParaRPr>
          </a:p>
          <a:p>
            <a:pPr marL="171450" indent="-171450">
              <a:buNone/>
            </a:pPr>
            <a:r>
              <a:rPr lang="en-GB" sz="2000" dirty="0">
                <a:latin typeface="Arial"/>
                <a:cs typeface="Arial"/>
              </a:rPr>
              <a:t>• Unspent funds can be carried forward to the new financial year. The expectation is that, </a:t>
            </a:r>
            <a:r>
              <a:rPr lang="en-GB" sz="2000" b="1" dirty="0">
                <a:latin typeface="Arial"/>
                <a:cs typeface="Arial"/>
              </a:rPr>
              <a:t>other than in exceptional circumstances</a:t>
            </a:r>
            <a:r>
              <a:rPr lang="en-GB" sz="2000" dirty="0">
                <a:latin typeface="Arial"/>
                <a:cs typeface="Arial"/>
              </a:rPr>
              <a:t>, it should be spent within that same academic year</a:t>
            </a:r>
            <a:endParaRPr lang="en-GB" sz="2000">
              <a:cs typeface="Calibri"/>
            </a:endParaRPr>
          </a:p>
          <a:p>
            <a:pPr marL="171450" indent="-171450">
              <a:buNone/>
            </a:pPr>
            <a:endParaRPr lang="en-GB" sz="1800" dirty="0">
              <a:latin typeface="Arial"/>
              <a:cs typeface="Arial"/>
            </a:endParaRPr>
          </a:p>
          <a:p>
            <a:pPr>
              <a:buNone/>
            </a:pPr>
            <a:endParaRPr lang="en-GB" sz="1800" dirty="0">
              <a:latin typeface="Arial"/>
              <a:cs typeface="Arial"/>
            </a:endParaRPr>
          </a:p>
          <a:p>
            <a:pPr lvl="1"/>
            <a:endParaRPr lang="en-GB" sz="2000" dirty="0"/>
          </a:p>
        </p:txBody>
      </p:sp>
      <p:pic>
        <p:nvPicPr>
          <p:cNvPr id="4" name="Picture 4" descr="Graphical user interface&#10;&#10;Description automatically generated">
            <a:extLst>
              <a:ext uri="{FF2B5EF4-FFF2-40B4-BE49-F238E27FC236}">
                <a16:creationId xmlns:a16="http://schemas.microsoft.com/office/drawing/2014/main" id="{EACC361C-8380-EFAF-0226-C8E96B9EE477}"/>
              </a:ext>
            </a:extLst>
          </p:cNvPr>
          <p:cNvPicPr>
            <a:picLocks noChangeAspect="1"/>
          </p:cNvPicPr>
          <p:nvPr/>
        </p:nvPicPr>
        <p:blipFill>
          <a:blip r:embed="rId3"/>
          <a:stretch>
            <a:fillRect/>
          </a:stretch>
        </p:blipFill>
        <p:spPr>
          <a:xfrm>
            <a:off x="7846483" y="113289"/>
            <a:ext cx="1071034" cy="1212756"/>
          </a:xfrm>
          <a:prstGeom prst="rect">
            <a:avLst/>
          </a:prstGeom>
        </p:spPr>
      </p:pic>
    </p:spTree>
    <p:extLst>
      <p:ext uri="{BB962C8B-B14F-4D97-AF65-F5344CB8AC3E}">
        <p14:creationId xmlns:p14="http://schemas.microsoft.com/office/powerpoint/2010/main" val="1829665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 y="84138"/>
            <a:ext cx="8229600" cy="1143000"/>
          </a:xfrm>
        </p:spPr>
        <p:txBody>
          <a:bodyPr lIns="91440" tIns="45720" rIns="91440" bIns="45720" anchor="t"/>
          <a:lstStyle/>
          <a:p>
            <a:r>
              <a:rPr lang="en-GB" sz="3600" dirty="0">
                <a:solidFill>
                  <a:srgbClr val="C00000"/>
                </a:solidFill>
                <a:cs typeface="Calibri"/>
              </a:rPr>
              <a:t>Looking outwards – PEF, Equity and HMI</a:t>
            </a:r>
            <a:endParaRPr lang="en-GB" sz="3600" dirty="0">
              <a:solidFill>
                <a:srgbClr val="C00000"/>
              </a:solidFill>
            </a:endParaRPr>
          </a:p>
        </p:txBody>
      </p:sp>
      <p:sp>
        <p:nvSpPr>
          <p:cNvPr id="3" name="Content Placeholder 2"/>
          <p:cNvSpPr>
            <a:spLocks noGrp="1"/>
          </p:cNvSpPr>
          <p:nvPr>
            <p:ph idx="1"/>
          </p:nvPr>
        </p:nvSpPr>
        <p:spPr>
          <a:xfrm>
            <a:off x="520700" y="906895"/>
            <a:ext cx="7382933" cy="5150379"/>
          </a:xfrm>
        </p:spPr>
        <p:txBody>
          <a:bodyPr lIns="91440" tIns="45720" rIns="91440" bIns="45720" anchor="t"/>
          <a:lstStyle/>
          <a:p>
            <a:pPr marL="171450" indent="-171450"/>
            <a:r>
              <a:rPr lang="en-GB" sz="2000" dirty="0">
                <a:latin typeface="Arial"/>
                <a:cs typeface="Arial"/>
              </a:rPr>
              <a:t>HTs keen to learn from practice from </a:t>
            </a:r>
            <a:r>
              <a:rPr lang="en-GB" sz="2000" dirty="0" err="1">
                <a:latin typeface="Arial"/>
                <a:cs typeface="Arial"/>
              </a:rPr>
              <a:t>outwith</a:t>
            </a:r>
            <a:r>
              <a:rPr lang="en-GB" sz="2000" dirty="0">
                <a:latin typeface="Arial"/>
                <a:cs typeface="Arial"/>
              </a:rPr>
              <a:t> East Ayrshire</a:t>
            </a:r>
          </a:p>
          <a:p>
            <a:pPr marL="0" indent="0">
              <a:buNone/>
            </a:pPr>
            <a:endParaRPr lang="en-GB" sz="2000" dirty="0">
              <a:latin typeface="Arial"/>
              <a:cs typeface="Arial"/>
            </a:endParaRPr>
          </a:p>
          <a:p>
            <a:pPr marL="171450" indent="-171450"/>
            <a:r>
              <a:rPr lang="en-GB" sz="2000" dirty="0">
                <a:latin typeface="Arial"/>
                <a:cs typeface="Arial"/>
              </a:rPr>
              <a:t>Summary of key themes emerging from HMI inspection reports in relation to PEF and equity across the West RIC between September 2022 and February 2023</a:t>
            </a:r>
          </a:p>
          <a:p>
            <a:pPr marL="0" indent="0">
              <a:buNone/>
            </a:pPr>
            <a:endParaRPr lang="en-GB" sz="2000" dirty="0">
              <a:latin typeface="Arial"/>
              <a:cs typeface="Arial"/>
            </a:endParaRPr>
          </a:p>
          <a:p>
            <a:pPr marL="171450" indent="-171450"/>
            <a:r>
              <a:rPr lang="en-GB" sz="2000" dirty="0">
                <a:latin typeface="Arial"/>
                <a:cs typeface="Arial"/>
              </a:rPr>
              <a:t>During this period 24 school reports have been published – 20 primary and four secondary. </a:t>
            </a:r>
          </a:p>
          <a:p>
            <a:pPr marL="0" indent="0">
              <a:buNone/>
            </a:pPr>
            <a:endParaRPr lang="en-GB" sz="2000" dirty="0">
              <a:latin typeface="Arial"/>
              <a:cs typeface="Arial"/>
            </a:endParaRPr>
          </a:p>
          <a:p>
            <a:pPr marL="171450" indent="-171450"/>
            <a:r>
              <a:rPr lang="en-GB" sz="2000" dirty="0">
                <a:latin typeface="Arial"/>
                <a:cs typeface="Arial"/>
              </a:rPr>
              <a:t>The majority of evidence comes from Q.I 3.2:</a:t>
            </a:r>
          </a:p>
          <a:p>
            <a:pPr marL="171450" indent="-171450"/>
            <a:endParaRPr lang="en-GB" sz="1800" dirty="0">
              <a:latin typeface="Arial"/>
              <a:cs typeface="Arial"/>
            </a:endParaRPr>
          </a:p>
          <a:p>
            <a:pPr marL="0" indent="0">
              <a:buNone/>
            </a:pPr>
            <a:endParaRPr lang="en-GB" sz="1800" dirty="0">
              <a:latin typeface="Arial"/>
              <a:cs typeface="Arial"/>
            </a:endParaRPr>
          </a:p>
          <a:p>
            <a:pPr marL="171450" indent="-171450"/>
            <a:endParaRPr lang="en-GB" dirty="0">
              <a:latin typeface="Calibri"/>
              <a:cs typeface="Calibri"/>
            </a:endParaRPr>
          </a:p>
          <a:p>
            <a:pPr marL="171450" indent="-171450">
              <a:buNone/>
            </a:pPr>
            <a:endParaRPr lang="en-GB" sz="1800" dirty="0">
              <a:latin typeface="Arial"/>
              <a:cs typeface="Arial"/>
            </a:endParaRPr>
          </a:p>
          <a:p>
            <a:pPr marL="171450" indent="-171450"/>
            <a:endParaRPr lang="en-GB" sz="1800" dirty="0">
              <a:latin typeface="Arial"/>
              <a:cs typeface="Arial"/>
            </a:endParaRPr>
          </a:p>
          <a:p>
            <a:pPr marL="171450" indent="-171450">
              <a:buNone/>
            </a:pPr>
            <a:endParaRPr lang="en-GB" sz="1800" dirty="0">
              <a:latin typeface="Arial"/>
              <a:cs typeface="Arial"/>
            </a:endParaRPr>
          </a:p>
          <a:p>
            <a:pPr marL="0" indent="0">
              <a:buNone/>
            </a:pPr>
            <a:endParaRPr lang="en-GB" sz="1800">
              <a:latin typeface="Arial"/>
              <a:cs typeface="Arial"/>
            </a:endParaRPr>
          </a:p>
        </p:txBody>
      </p:sp>
      <p:pic>
        <p:nvPicPr>
          <p:cNvPr id="5" name="Picture 5" descr="Graphical user interface, text&#10;&#10;Description automatically generated">
            <a:extLst>
              <a:ext uri="{FF2B5EF4-FFF2-40B4-BE49-F238E27FC236}">
                <a16:creationId xmlns:a16="http://schemas.microsoft.com/office/drawing/2014/main" id="{6E8EB2AD-EB62-E22C-C5CF-6ED6E0EF6614}"/>
              </a:ext>
            </a:extLst>
          </p:cNvPr>
          <p:cNvPicPr>
            <a:picLocks noChangeAspect="1"/>
          </p:cNvPicPr>
          <p:nvPr/>
        </p:nvPicPr>
        <p:blipFill>
          <a:blip r:embed="rId3"/>
          <a:stretch>
            <a:fillRect/>
          </a:stretch>
        </p:blipFill>
        <p:spPr>
          <a:xfrm>
            <a:off x="882650" y="4054359"/>
            <a:ext cx="6733116" cy="2273531"/>
          </a:xfrm>
          <a:prstGeom prst="rect">
            <a:avLst/>
          </a:prstGeom>
        </p:spPr>
      </p:pic>
    </p:spTree>
    <p:extLst>
      <p:ext uri="{BB962C8B-B14F-4D97-AF65-F5344CB8AC3E}">
        <p14:creationId xmlns:p14="http://schemas.microsoft.com/office/powerpoint/2010/main" val="4201539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 y="285221"/>
            <a:ext cx="8229600" cy="1143000"/>
          </a:xfrm>
        </p:spPr>
        <p:txBody>
          <a:bodyPr lIns="91440" tIns="45720" rIns="91440" bIns="45720">
            <a:normAutofit/>
          </a:bodyPr>
          <a:lstStyle/>
          <a:p>
            <a:r>
              <a:rPr lang="en-GB"/>
              <a:t>'Very Good' - emerging themes</a:t>
            </a:r>
          </a:p>
        </p:txBody>
      </p:sp>
      <p:pic>
        <p:nvPicPr>
          <p:cNvPr id="7" name="Picture 7" descr="Calendar&#10;&#10;Description automatically generated">
            <a:extLst>
              <a:ext uri="{FF2B5EF4-FFF2-40B4-BE49-F238E27FC236}">
                <a16:creationId xmlns:a16="http://schemas.microsoft.com/office/drawing/2014/main" id="{A140D9DB-6C1F-151E-7F7E-7B65CAF1923B}"/>
              </a:ext>
            </a:extLst>
          </p:cNvPr>
          <p:cNvPicPr>
            <a:picLocks noChangeAspect="1"/>
          </p:cNvPicPr>
          <p:nvPr/>
        </p:nvPicPr>
        <p:blipFill>
          <a:blip r:embed="rId3"/>
          <a:stretch>
            <a:fillRect/>
          </a:stretch>
        </p:blipFill>
        <p:spPr>
          <a:xfrm>
            <a:off x="629777" y="1282700"/>
            <a:ext cx="7905611" cy="4525963"/>
          </a:xfrm>
          <a:prstGeom prst="rect">
            <a:avLst/>
          </a:prstGeom>
          <a:noFill/>
        </p:spPr>
      </p:pic>
    </p:spTree>
    <p:extLst>
      <p:ext uri="{BB962C8B-B14F-4D97-AF65-F5344CB8AC3E}">
        <p14:creationId xmlns:p14="http://schemas.microsoft.com/office/powerpoint/2010/main" val="2172256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lIns="91440" tIns="45720" rIns="91440" bIns="45720">
            <a:normAutofit/>
          </a:bodyPr>
          <a:lstStyle/>
          <a:p>
            <a:r>
              <a:rPr lang="en-GB" dirty="0"/>
              <a:t>'Good' - emerging themes</a:t>
            </a:r>
          </a:p>
        </p:txBody>
      </p:sp>
      <p:pic>
        <p:nvPicPr>
          <p:cNvPr id="3" name="Picture 3" descr="Diagram&#10;&#10;Description automatically generated">
            <a:extLst>
              <a:ext uri="{FF2B5EF4-FFF2-40B4-BE49-F238E27FC236}">
                <a16:creationId xmlns:a16="http://schemas.microsoft.com/office/drawing/2014/main" id="{A609AEB1-C137-CC03-A443-B9AB61616F3C}"/>
              </a:ext>
            </a:extLst>
          </p:cNvPr>
          <p:cNvPicPr>
            <a:picLocks noChangeAspect="1"/>
          </p:cNvPicPr>
          <p:nvPr/>
        </p:nvPicPr>
        <p:blipFill>
          <a:blip r:embed="rId3"/>
          <a:stretch>
            <a:fillRect/>
          </a:stretch>
        </p:blipFill>
        <p:spPr>
          <a:xfrm>
            <a:off x="457200" y="1416866"/>
            <a:ext cx="8229600" cy="4299965"/>
          </a:xfrm>
          <a:prstGeom prst="rect">
            <a:avLst/>
          </a:prstGeom>
          <a:noFill/>
        </p:spPr>
      </p:pic>
    </p:spTree>
    <p:extLst>
      <p:ext uri="{BB962C8B-B14F-4D97-AF65-F5344CB8AC3E}">
        <p14:creationId xmlns:p14="http://schemas.microsoft.com/office/powerpoint/2010/main" val="396240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74F5E92D63B648B6A25AB4CB0DE4C6" ma:contentTypeVersion="2" ma:contentTypeDescription="Create a new document." ma:contentTypeScope="" ma:versionID="83371b815b6671fb5e52a82f69db2566">
  <xsd:schema xmlns:xsd="http://www.w3.org/2001/XMLSchema" xmlns:xs="http://www.w3.org/2001/XMLSchema" xmlns:p="http://schemas.microsoft.com/office/2006/metadata/properties" xmlns:ns2="13e4d266-b8ff-44e3-9b7e-92d04c22559e" targetNamespace="http://schemas.microsoft.com/office/2006/metadata/properties" ma:root="true" ma:fieldsID="abcf567c44cf943c956707c4ab0428e6" ns2:_="">
    <xsd:import namespace="13e4d266-b8ff-44e3-9b7e-92d04c22559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e4d266-b8ff-44e3-9b7e-92d04c2255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0DF237-B615-4D2B-92E1-624B120B0E03}">
  <ds:schemaRefs>
    <ds:schemaRef ds:uri="http://schemas.microsoft.com/sharepoint/v3/contenttype/forms"/>
  </ds:schemaRefs>
</ds:datastoreItem>
</file>

<file path=customXml/itemProps2.xml><?xml version="1.0" encoding="utf-8"?>
<ds:datastoreItem xmlns:ds="http://schemas.openxmlformats.org/officeDocument/2006/customXml" ds:itemID="{6AEEF649-F210-4200-9819-8EB57E931D4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46C23FC-C290-44AA-8BA9-9965739C60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e4d266-b8ff-44e3-9b7e-92d04c2255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4348</TotalTime>
  <Words>3365</Words>
  <Application>Microsoft Office PowerPoint</Application>
  <PresentationFormat>On-screen Show (4:3)</PresentationFormat>
  <Paragraphs>349</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unicode ms</vt:lpstr>
      <vt:lpstr>Calibri</vt:lpstr>
      <vt:lpstr>Times New Roman</vt:lpstr>
      <vt:lpstr>Office Theme</vt:lpstr>
      <vt:lpstr>PEF Refresh  </vt:lpstr>
      <vt:lpstr>Programme</vt:lpstr>
      <vt:lpstr>Session Aims</vt:lpstr>
      <vt:lpstr>PEF Spend Template </vt:lpstr>
      <vt:lpstr>National context</vt:lpstr>
      <vt:lpstr>Key messages</vt:lpstr>
      <vt:lpstr>Looking outwards – PEF, Equity and HMI</vt:lpstr>
      <vt:lpstr>'Very Good' - emerging themes</vt:lpstr>
      <vt:lpstr>'Good' - emerging themes</vt:lpstr>
      <vt:lpstr>'Satisfactory' - emerging themes</vt:lpstr>
      <vt:lpstr>QI 1.3 Leadership of Change</vt:lpstr>
      <vt:lpstr>Further support</vt:lpstr>
      <vt:lpstr>PEF Spend  Update       </vt:lpstr>
      <vt:lpstr>Collaboration - Participatory Budgeting</vt:lpstr>
      <vt:lpstr>SLC PB 2021-2022</vt:lpstr>
      <vt:lpstr>PowerPoint Presentation</vt:lpstr>
      <vt:lpstr>The PB process</vt:lpstr>
      <vt:lpstr>Coffee</vt:lpstr>
      <vt:lpstr>PEF sharing practice (trios)</vt:lpstr>
      <vt:lpstr>Authority shift</vt:lpstr>
      <vt:lpstr>Planning - SiP</vt:lpstr>
      <vt:lpstr>PEF Spend 23/24</vt:lpstr>
      <vt:lpstr>Reporting - S&amp;Q</vt:lpstr>
      <vt:lpstr>Learning Visit – PEF Impact</vt:lpstr>
      <vt:lpstr>Procurement Framework</vt:lpstr>
      <vt:lpstr>PowerPoint Presentation</vt:lpstr>
    </vt:vector>
  </TitlesOfParts>
  <Company>East Ayrshire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Rhona Arosi</dc:creator>
  <cp:lastModifiedBy>O'Neil, Catrina</cp:lastModifiedBy>
  <cp:revision>458</cp:revision>
  <cp:lastPrinted>2023-03-27T09:08:18Z</cp:lastPrinted>
  <dcterms:created xsi:type="dcterms:W3CDTF">2015-08-20T14:41:55Z</dcterms:created>
  <dcterms:modified xsi:type="dcterms:W3CDTF">2023-04-17T11:28:23Z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17bc9ff8-bb6e-408c-b9bd-3493b1331555</vt:lpwstr>
  </property>
  <property fmtid="{D5CDD505-2E9C-101B-9397-08002B2CF9AE}" pid="3" name="EastAyrshireEACGPMS">
    <vt:lpwstr>OFFICIAL</vt:lpwstr>
  </property>
  <property fmtid="{D5CDD505-2E9C-101B-9397-08002B2CF9AE}" pid="4" name="ContentTypeId">
    <vt:lpwstr>0x0101005F74F5E92D63B648B6A25AB4CB0DE4C6</vt:lpwstr>
  </property>
</Properties>
</file>