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9" r:id="rId4"/>
    <p:sldId id="269" r:id="rId5"/>
    <p:sldId id="260" r:id="rId6"/>
    <p:sldId id="262" r:id="rId7"/>
    <p:sldId id="263" r:id="rId8"/>
    <p:sldId id="264" r:id="rId9"/>
    <p:sldId id="270" r:id="rId10"/>
    <p:sldId id="261" r:id="rId11"/>
    <p:sldId id="265" r:id="rId12"/>
    <p:sldId id="266" r:id="rId13"/>
    <p:sldId id="268"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1F7558-939E-BC71-8A51-CEF9528E1680}" name="Kerry McMillan" initials="KM" userId="S::kerry.mcmillan@sqa.org.uk::7c700525-cbef-4242-a90b-4cf6336c84d6" providerId="AD"/>
  <p188:author id="{C0964C61-8D98-8860-3E06-41955E74B937}" name="Jacqui Hill" initials="JH" userId="S::jacqui.hill@sqa.org.uk::177b3ab0-cc71-4821-9bdf-83e1763eb4cb" providerId="AD"/>
  <p188:author id="{C58D5FCD-2A92-365D-C9B0-F02F4EFDE379}" name="Annette McKenna" initials="AM" userId="S::annette.mckenna@sqa.org.uk::448333c0-17f5-4932-9071-7d2491332a6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52D5C"/>
    <a:srgbClr val="FCC65A"/>
    <a:srgbClr val="F9C9D8"/>
    <a:srgbClr val="0053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897F6C-DFF2-03E6-4325-CF6F6BB38051}" v="2" dt="2024-10-30T12:18:44.1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615" autoAdjust="0"/>
  </p:normalViewPr>
  <p:slideViewPr>
    <p:cSldViewPr snapToGrid="0">
      <p:cViewPr varScale="1">
        <p:scale>
          <a:sx n="36" d="100"/>
          <a:sy n="36" d="100"/>
        </p:scale>
        <p:origin x="18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y McMillan" userId="7c700525-cbef-4242-a90b-4cf6336c84d6" providerId="ADAL" clId="{089652C4-FB18-4C61-9391-7480233E65D6}"/>
    <pc:docChg chg="custSel modSld">
      <pc:chgData name="Kerry McMillan" userId="7c700525-cbef-4242-a90b-4cf6336c84d6" providerId="ADAL" clId="{089652C4-FB18-4C61-9391-7480233E65D6}" dt="2024-10-30T15:13:15.305" v="107" actId="20577"/>
      <pc:docMkLst>
        <pc:docMk/>
      </pc:docMkLst>
      <pc:sldChg chg="modNotesTx">
        <pc:chgData name="Kerry McMillan" userId="7c700525-cbef-4242-a90b-4cf6336c84d6" providerId="ADAL" clId="{089652C4-FB18-4C61-9391-7480233E65D6}" dt="2024-10-30T15:12:17.387" v="49" actId="20577"/>
        <pc:sldMkLst>
          <pc:docMk/>
          <pc:sldMk cId="2882930406" sldId="257"/>
        </pc:sldMkLst>
      </pc:sldChg>
      <pc:sldChg chg="modSp mod">
        <pc:chgData name="Kerry McMillan" userId="7c700525-cbef-4242-a90b-4cf6336c84d6" providerId="ADAL" clId="{089652C4-FB18-4C61-9391-7480233E65D6}" dt="2024-10-30T15:13:15.305" v="107" actId="20577"/>
        <pc:sldMkLst>
          <pc:docMk/>
          <pc:sldMk cId="1709416798" sldId="259"/>
        </pc:sldMkLst>
        <pc:spChg chg="mod">
          <ac:chgData name="Kerry McMillan" userId="7c700525-cbef-4242-a90b-4cf6336c84d6" providerId="ADAL" clId="{089652C4-FB18-4C61-9391-7480233E65D6}" dt="2024-10-30T15:13:15.305" v="107" actId="20577"/>
          <ac:spMkLst>
            <pc:docMk/>
            <pc:sldMk cId="1709416798" sldId="259"/>
            <ac:spMk id="7" creationId="{C4C6196B-1CB2-7505-DC58-643AFCEEA94E}"/>
          </ac:spMkLst>
        </pc:spChg>
      </pc:sldChg>
    </pc:docChg>
  </pc:docChgLst>
  <pc:docChgLst>
    <pc:chgData name="Gemma Watson" userId="S::gemma.watson@sqa.org.uk::e753a41c-d532-423f-b2fc-d006a77dcb23" providerId="AD" clId="Web-{27897F6C-DFF2-03E6-4325-CF6F6BB38051}"/>
    <pc:docChg chg="modSld">
      <pc:chgData name="Gemma Watson" userId="S::gemma.watson@sqa.org.uk::e753a41c-d532-423f-b2fc-d006a77dcb23" providerId="AD" clId="Web-{27897F6C-DFF2-03E6-4325-CF6F6BB38051}" dt="2024-10-30T12:18:44.152" v="1" actId="1076"/>
      <pc:docMkLst>
        <pc:docMk/>
      </pc:docMkLst>
      <pc:sldChg chg="modSp">
        <pc:chgData name="Gemma Watson" userId="S::gemma.watson@sqa.org.uk::e753a41c-d532-423f-b2fc-d006a77dcb23" providerId="AD" clId="Web-{27897F6C-DFF2-03E6-4325-CF6F6BB38051}" dt="2024-10-30T12:18:44.152" v="1" actId="1076"/>
        <pc:sldMkLst>
          <pc:docMk/>
          <pc:sldMk cId="1318078894" sldId="269"/>
        </pc:sldMkLst>
        <pc:spChg chg="mod">
          <ac:chgData name="Gemma Watson" userId="S::gemma.watson@sqa.org.uk::e753a41c-d532-423f-b2fc-d006a77dcb23" providerId="AD" clId="Web-{27897F6C-DFF2-03E6-4325-CF6F6BB38051}" dt="2024-10-30T12:18:44.152" v="1" actId="1076"/>
          <ac:spMkLst>
            <pc:docMk/>
            <pc:sldMk cId="1318078894" sldId="269"/>
            <ac:spMk id="2" creationId="{FF44D21E-9470-3C05-A714-8AF1DF17583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3C85D-7ED2-4B98-B2C1-49A60BDE76E2}" type="datetimeFigureOut">
              <a:rPr lang="en-GB" smtClean="0"/>
              <a:t>30/10/2024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C9CFE-5D81-419C-81B5-BB5E84F16097}" type="slidenum">
              <a:rPr lang="en-GB" smtClean="0"/>
              <a:t>‹#›</a:t>
            </a:fld>
            <a:endParaRPr lang="en-GB"/>
          </a:p>
        </p:txBody>
      </p:sp>
    </p:spTree>
    <p:extLst>
      <p:ext uri="{BB962C8B-B14F-4D97-AF65-F5344CB8AC3E}">
        <p14:creationId xmlns:p14="http://schemas.microsoft.com/office/powerpoint/2010/main" val="118536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SQA has produced this year’s Your National Qualifications booklet which includes information about completing and submitting your coursework. Please download the full booklet at the end of presentation.</a:t>
            </a:r>
          </a:p>
        </p:txBody>
      </p:sp>
      <p:sp>
        <p:nvSpPr>
          <p:cNvPr id="4" name="Slide Number Placeholder 3"/>
          <p:cNvSpPr>
            <a:spLocks noGrp="1"/>
          </p:cNvSpPr>
          <p:nvPr>
            <p:ph type="sldNum" sz="quarter" idx="5"/>
          </p:nvPr>
        </p:nvSpPr>
        <p:spPr/>
        <p:txBody>
          <a:bodyPr/>
          <a:lstStyle/>
          <a:p>
            <a:fld id="{2E4C9CFE-5D81-419C-81B5-BB5E84F16097}" type="slidenum">
              <a:rPr lang="en-GB" smtClean="0"/>
              <a:t>1</a:t>
            </a:fld>
            <a:endParaRPr lang="en-GB"/>
          </a:p>
        </p:txBody>
      </p:sp>
    </p:spTree>
    <p:extLst>
      <p:ext uri="{BB962C8B-B14F-4D97-AF65-F5344CB8AC3E}">
        <p14:creationId xmlns:p14="http://schemas.microsoft.com/office/powerpoint/2010/main" val="818191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600"/>
              </a:spcBef>
              <a:spcAft>
                <a:spcPts val="1400"/>
              </a:spcAft>
            </a:pPr>
            <a:r>
              <a:rPr lang="en-GB" sz="1200" b="1" kern="1400" dirty="0">
                <a:effectLst/>
                <a:latin typeface="Arial" panose="020B0604020202020204" pitchFamily="34" charset="0"/>
                <a:ea typeface="SimSun" panose="02010600030101010101" pitchFamily="2" charset="-122"/>
                <a:cs typeface="Arial" panose="020B0604020202020204" pitchFamily="34" charset="0"/>
              </a:rPr>
              <a:t>Declaration</a:t>
            </a:r>
          </a:p>
          <a:p>
            <a:pPr>
              <a:lnSpc>
                <a:spcPts val="1400"/>
              </a:lnSpc>
              <a:spcAft>
                <a:spcPts val="1400"/>
              </a:spcAft>
              <a:tabLst>
                <a:tab pos="226695"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Before we send your coursework to SQA for marking, we will give you a declaration to sign. It’s really important that you understand the declaration. If you’re not sure about anything, ask your teacher. </a:t>
            </a:r>
          </a:p>
          <a:p>
            <a:pPr>
              <a:lnSpc>
                <a:spcPts val="1400"/>
              </a:lnSpc>
              <a:spcAft>
                <a:spcPts val="1400"/>
              </a:spcAft>
              <a:tabLst>
                <a:tab pos="226695"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This is the declaration you’ll need to sign.</a:t>
            </a:r>
          </a:p>
          <a:p>
            <a:pPr>
              <a:lnSpc>
                <a:spcPts val="1400"/>
              </a:lnSpc>
              <a:spcAft>
                <a:spcPts val="600"/>
              </a:spcAft>
              <a:tabLst>
                <a:tab pos="226695" algn="l"/>
              </a:tabLs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spcAft>
                <a:spcPts val="600"/>
              </a:spcAft>
              <a:tabLst>
                <a:tab pos="226695"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I confirm that:</a:t>
            </a:r>
          </a:p>
          <a:p>
            <a:pPr>
              <a:lnSpc>
                <a:spcPts val="1400"/>
              </a:lnSpc>
              <a:spcAft>
                <a:spcPts val="600"/>
              </a:spcAft>
              <a:tabLst>
                <a:tab pos="226695"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1729740" lvl="0" indent="-342900">
              <a:lnSpc>
                <a:spcPts val="1400"/>
              </a:lnSpc>
              <a:spcAft>
                <a:spcPts val="1400"/>
              </a:spcAft>
              <a:buFont typeface="Calibri" panose="020F0502020204030204" pitchFamily="34" charset="0"/>
              <a:buChar char="•"/>
              <a:tabLst>
                <a:tab pos="226695" algn="l"/>
                <a:tab pos="226695" algn="l"/>
                <a:tab pos="791210" algn="l"/>
                <a:tab pos="792480" algn="l"/>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I have read SQA’s Your National Qualifications booklet and understand its contents.</a:t>
            </a:r>
          </a:p>
          <a:p>
            <a:pPr marL="342900" marR="1776095" lvl="0" indent="-342900">
              <a:lnSpc>
                <a:spcPts val="1400"/>
              </a:lnSpc>
              <a:spcAft>
                <a:spcPts val="1400"/>
              </a:spcAft>
              <a:buFont typeface="Calibri" panose="020F0502020204030204" pitchFamily="34" charset="0"/>
              <a:buChar char="•"/>
              <a:tabLst>
                <a:tab pos="226695" algn="l"/>
                <a:tab pos="226695" algn="l"/>
                <a:tab pos="791210" algn="l"/>
                <a:tab pos="792480" algn="l"/>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I understand that SQA may reduce or cancel my grades where I have not followed the rules specified in the Your National Qualifications booklet.</a:t>
            </a:r>
          </a:p>
          <a:p>
            <a:pPr marL="342900" marR="1729740" lvl="0" indent="-342900">
              <a:lnSpc>
                <a:spcPts val="1400"/>
              </a:lnSpc>
              <a:spcAft>
                <a:spcPts val="1400"/>
              </a:spcAft>
              <a:buFont typeface="Calibri" panose="020F0502020204030204" pitchFamily="34" charset="0"/>
              <a:buChar char="•"/>
              <a:tabLst>
                <a:tab pos="226695" algn="l"/>
                <a:tab pos="226695" algn="l"/>
                <a:tab pos="791210" algn="l"/>
                <a:tab pos="792480" algn="l"/>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the coursework submitted with this declaration is all my own work with all sources of information clearly identified and acknowledged.</a:t>
            </a:r>
          </a:p>
          <a:p>
            <a:pPr marL="342900" marR="1776095" lvl="0" indent="-342900">
              <a:lnSpc>
                <a:spcPts val="1400"/>
              </a:lnSpc>
              <a:spcAft>
                <a:spcPts val="1400"/>
              </a:spcAft>
              <a:buFont typeface="Calibri" panose="020F0502020204030204" pitchFamily="34" charset="0"/>
              <a:buChar char="•"/>
              <a:tabLst>
                <a:tab pos="226695" algn="l"/>
                <a:tab pos="226695" algn="l"/>
                <a:tab pos="791210" algn="l"/>
                <a:tab pos="792480" algn="l"/>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where I have used a resource sheet, I have submitted it along with my coursework.</a:t>
            </a:r>
          </a:p>
          <a:p>
            <a:pPr marL="342900" marR="1776095" lvl="0" indent="-342900">
              <a:lnSpc>
                <a:spcPts val="1400"/>
              </a:lnSpc>
              <a:spcAft>
                <a:spcPts val="1400"/>
              </a:spcAft>
              <a:buFont typeface="Calibri" panose="020F0502020204030204" pitchFamily="34" charset="0"/>
              <a:buChar char="•"/>
              <a:tabLst>
                <a:tab pos="226695" algn="l"/>
                <a:tab pos="226695" algn="l"/>
                <a:tab pos="791210" algn="l"/>
                <a:tab pos="792480" algn="l"/>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I understand that this coursework will be submitted to SQA for marking.</a:t>
            </a:r>
          </a:p>
          <a:p>
            <a:pPr marR="1770380">
              <a:lnSpc>
                <a:spcPts val="1400"/>
              </a:lnSpc>
              <a:spcAft>
                <a:spcPts val="600"/>
              </a:spcAft>
              <a:tabLst>
                <a:tab pos="226695" algn="l"/>
              </a:tabLs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R="1770380">
              <a:lnSpc>
                <a:spcPts val="1400"/>
              </a:lnSpc>
              <a:spcAft>
                <a:spcPts val="600"/>
              </a:spcAft>
              <a:tabLst>
                <a:tab pos="226695"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Note: if you plan to publish or share your work online, you must talk to us about this first.</a:t>
            </a:r>
          </a:p>
          <a:p>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10</a:t>
            </a:fld>
            <a:endParaRPr lang="en-GB"/>
          </a:p>
        </p:txBody>
      </p:sp>
    </p:spTree>
    <p:extLst>
      <p:ext uri="{BB962C8B-B14F-4D97-AF65-F5344CB8AC3E}">
        <p14:creationId xmlns:p14="http://schemas.microsoft.com/office/powerpoint/2010/main" val="2157993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600"/>
              </a:spcBef>
              <a:spcAft>
                <a:spcPts val="1400"/>
              </a:spcAft>
            </a:pPr>
            <a:r>
              <a:rPr lang="en-GB" sz="1800" b="1" kern="1400" dirty="0">
                <a:effectLst/>
                <a:latin typeface="Arial" panose="020B0604020202020204" pitchFamily="34" charset="0"/>
                <a:ea typeface="SimSun" panose="02010600030101010101" pitchFamily="2" charset="-122"/>
                <a:cs typeface="Arial" panose="020B0604020202020204" pitchFamily="34" charset="0"/>
              </a:rPr>
              <a:t>What if I break the rules?</a:t>
            </a: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If an investigation finds you’ve broken any rules, there may be a penalty, which could include the following.</a:t>
            </a:r>
          </a:p>
          <a:p>
            <a:pPr marL="342900" lvl="0" indent="-342900">
              <a:lnSpc>
                <a:spcPts val="14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Your marks can be reduced, or you can be awarded zero marks.</a:t>
            </a:r>
          </a:p>
          <a:p>
            <a:pPr marL="342900" lvl="0" indent="-342900">
              <a:lnSpc>
                <a:spcPts val="14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Your qualification for that subject can be cancelled.</a:t>
            </a:r>
          </a:p>
          <a:p>
            <a:pPr marL="342900" lvl="0" indent="-342900">
              <a:lnSpc>
                <a:spcPts val="1400"/>
              </a:lnSpc>
              <a:spcAft>
                <a:spcPts val="14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All of your qualifications for the entire year can be cancelled.</a:t>
            </a:r>
          </a:p>
          <a:p>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11</a:t>
            </a:fld>
            <a:endParaRPr lang="en-GB"/>
          </a:p>
        </p:txBody>
      </p:sp>
    </p:spTree>
    <p:extLst>
      <p:ext uri="{BB962C8B-B14F-4D97-AF65-F5344CB8AC3E}">
        <p14:creationId xmlns:p14="http://schemas.microsoft.com/office/powerpoint/2010/main" val="2622932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see the exam timetable at www.sqa.org.uk/timetable. This shows the dates and times of your exams. You can also download our </a:t>
            </a:r>
            <a:r>
              <a:rPr lang="en-GB" dirty="0" err="1"/>
              <a:t>MyExams</a:t>
            </a:r>
            <a:r>
              <a:rPr lang="en-GB" dirty="0"/>
              <a:t> app to create and view your personal timetable, add notes and add your personal timetable to other calendars. The 2025 exams will take place from 28 April to 2 June. We’ll give you more information about your exams in March . We will tell you what happens in the exams and what you’ll need to do.</a:t>
            </a:r>
          </a:p>
        </p:txBody>
      </p:sp>
      <p:sp>
        <p:nvSpPr>
          <p:cNvPr id="4" name="Slide Number Placeholder 3"/>
          <p:cNvSpPr>
            <a:spLocks noGrp="1"/>
          </p:cNvSpPr>
          <p:nvPr>
            <p:ph type="sldNum" sz="quarter" idx="5"/>
          </p:nvPr>
        </p:nvSpPr>
        <p:spPr/>
        <p:txBody>
          <a:bodyPr/>
          <a:lstStyle/>
          <a:p>
            <a:fld id="{2E4C9CFE-5D81-419C-81B5-BB5E84F16097}" type="slidenum">
              <a:rPr lang="en-GB" smtClean="0"/>
              <a:t>12</a:t>
            </a:fld>
            <a:endParaRPr lang="en-GB"/>
          </a:p>
        </p:txBody>
      </p:sp>
    </p:spTree>
    <p:extLst>
      <p:ext uri="{BB962C8B-B14F-4D97-AF65-F5344CB8AC3E}">
        <p14:creationId xmlns:p14="http://schemas.microsoft.com/office/powerpoint/2010/main" val="4105934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13</a:t>
            </a:fld>
            <a:endParaRPr lang="en-GB"/>
          </a:p>
        </p:txBody>
      </p:sp>
    </p:spTree>
    <p:extLst>
      <p:ext uri="{BB962C8B-B14F-4D97-AF65-F5344CB8AC3E}">
        <p14:creationId xmlns:p14="http://schemas.microsoft.com/office/powerpoint/2010/main" val="2822797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4C9CFE-5D81-419C-81B5-BB5E84F16097}" type="slidenum">
              <a:rPr lang="en-GB" smtClean="0"/>
              <a:t>14</a:t>
            </a:fld>
            <a:endParaRPr lang="en-GB"/>
          </a:p>
        </p:txBody>
      </p:sp>
    </p:spTree>
    <p:extLst>
      <p:ext uri="{BB962C8B-B14F-4D97-AF65-F5344CB8AC3E}">
        <p14:creationId xmlns:p14="http://schemas.microsoft.com/office/powerpoint/2010/main" val="777011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‘Your National Qualifications’ guide includes lots of useful information including information about:</a:t>
            </a:r>
          </a:p>
          <a:p>
            <a:endParaRPr lang="en-GB" dirty="0"/>
          </a:p>
          <a:p>
            <a:pPr marL="171450" indent="-171450">
              <a:buFont typeface="Arial" panose="020B0604020202020204" pitchFamily="34" charset="0"/>
              <a:buChar char="•"/>
            </a:pPr>
            <a:r>
              <a:rPr lang="en-GB" dirty="0"/>
              <a:t>The different types of National Qualifications and how they are assessed. Your teachers will also keep you right on what types of assessment you will do for each of your subjects.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Assessment arrangements should you have a disability or additional support needs.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different types of coursework as well as how to complete and submit it – again your teachers will keep you right on what coursework you will have for each of your subjects.</a:t>
            </a:r>
          </a:p>
          <a:p>
            <a:endParaRPr lang="en-GB" dirty="0"/>
          </a:p>
          <a:p>
            <a:r>
              <a:rPr lang="en-GB" dirty="0"/>
              <a:t>It’s important that you read the information around the rules for creating and submitting your coursework. Please take time to understand these rules and speak to your teachers if you have any questions. There’s more about what happens if you break the rules later in the presentation.</a:t>
            </a:r>
          </a:p>
          <a:p>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2</a:t>
            </a:fld>
            <a:endParaRPr lang="en-GB"/>
          </a:p>
        </p:txBody>
      </p:sp>
    </p:spTree>
    <p:extLst>
      <p:ext uri="{BB962C8B-B14F-4D97-AF65-F5344CB8AC3E}">
        <p14:creationId xmlns:p14="http://schemas.microsoft.com/office/powerpoint/2010/main" val="3810798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00"/>
              </a:lnSpc>
              <a:tabLst>
                <a:tab pos="180340" algn="l"/>
                <a:tab pos="457200" algn="l"/>
              </a:tabLst>
            </a:pPr>
            <a:r>
              <a:rPr lang="en-GB" sz="1800" kern="1200" dirty="0">
                <a:effectLst/>
                <a:latin typeface="Arial" panose="020B0604020202020204" pitchFamily="34" charset="0"/>
                <a:ea typeface="+mn-ea"/>
                <a:cs typeface="Arial" panose="020B0604020202020204" pitchFamily="34" charset="0"/>
              </a:rPr>
              <a:t>Assessment arrangements are adjustments that can be made to the assessment process. They enable learners who are disabled and those with additional support needs to show the relevant knowledge, skills and understanding of the course.</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tabLst>
                <a:tab pos="180340" algn="l"/>
                <a:tab pos="457200" algn="l"/>
              </a:tabLst>
            </a:pPr>
            <a:r>
              <a:rPr lang="en-GB" sz="1800" kern="1200" dirty="0">
                <a:effectLst/>
                <a:latin typeface="Arial" panose="020B0604020202020204" pitchFamily="34" charset="0"/>
                <a:ea typeface="+mn-ea"/>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tabLst>
                <a:tab pos="180340" algn="l"/>
                <a:tab pos="457200" algn="l"/>
              </a:tabLst>
            </a:pPr>
            <a:r>
              <a:rPr lang="en-GB" sz="1800" kern="1200" dirty="0">
                <a:effectLst/>
                <a:latin typeface="Arial" panose="020B0604020202020204" pitchFamily="34" charset="0"/>
                <a:ea typeface="+mn-ea"/>
                <a:cs typeface="Arial" panose="020B0604020202020204" pitchFamily="34" charset="0"/>
              </a:rPr>
              <a:t>Assessment arrangements can be put in place for coursework and performances, as well as exams.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tabLst>
                <a:tab pos="180340" algn="l"/>
                <a:tab pos="457200" algn="l"/>
              </a:tabLst>
            </a:pPr>
            <a:r>
              <a:rPr lang="en-GB" sz="1800" kern="1200" dirty="0">
                <a:effectLst/>
                <a:latin typeface="Arial" panose="020B0604020202020204" pitchFamily="34" charset="0"/>
                <a:ea typeface="+mn-ea"/>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tabLst>
                <a:tab pos="180340" algn="l"/>
                <a:tab pos="457200" algn="l"/>
              </a:tabLst>
            </a:pPr>
            <a:r>
              <a:rPr lang="en-GB" sz="1800" kern="1200" dirty="0">
                <a:effectLst/>
                <a:latin typeface="Arial" panose="020B0604020202020204" pitchFamily="34" charset="0"/>
                <a:ea typeface="+mn-ea"/>
                <a:cs typeface="Arial" panose="020B0604020202020204" pitchFamily="34" charset="0"/>
              </a:rPr>
              <a:t>If you would like to know more about these arrangements, please speak to </a:t>
            </a:r>
            <a:r>
              <a:rPr lang="en-GB" sz="1800" b="1" kern="1200" dirty="0">
                <a:effectLst/>
                <a:latin typeface="Arial" panose="020B0604020202020204" pitchFamily="34" charset="0"/>
                <a:ea typeface="+mn-ea"/>
                <a:cs typeface="Arial" panose="020B0604020202020204" pitchFamily="34" charset="0"/>
              </a:rPr>
              <a:t>[centre staff to advise learner of who to speak to]</a:t>
            </a:r>
            <a:r>
              <a:rPr lang="en-GB" sz="1800" kern="1200" dirty="0">
                <a:effectLst/>
                <a:latin typeface="Arial" panose="020B0604020202020204" pitchFamily="34" charset="0"/>
                <a:ea typeface="+mn-ea"/>
                <a:cs typeface="Arial" panose="020B0604020202020204" pitchFamily="34" charset="0"/>
              </a:rPr>
              <a:t> as soon as possible so that they can discuss the most appropriate assessment arrangements with you. If you prefer, your parent or carer can speak to your teacher for you.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3</a:t>
            </a:fld>
            <a:endParaRPr lang="en-GB"/>
          </a:p>
        </p:txBody>
      </p:sp>
    </p:spTree>
    <p:extLst>
      <p:ext uri="{BB962C8B-B14F-4D97-AF65-F5344CB8AC3E}">
        <p14:creationId xmlns:p14="http://schemas.microsoft.com/office/powerpoint/2010/main" val="2647005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400"/>
              </a:spcBef>
              <a:spcAft>
                <a:spcPts val="1400"/>
              </a:spcAft>
            </a:pPr>
            <a:r>
              <a:rPr lang="en-GB" sz="1800" b="1" kern="1400" dirty="0">
                <a:effectLst/>
                <a:latin typeface="Arial"/>
                <a:ea typeface="SimSun"/>
                <a:cs typeface="Arial"/>
              </a:rPr>
              <a:t>Sources</a:t>
            </a:r>
          </a:p>
          <a:p>
            <a:pPr>
              <a:lnSpc>
                <a:spcPts val="1400"/>
              </a:lnSpc>
              <a:spcAft>
                <a:spcPts val="1400"/>
              </a:spcAft>
              <a:tabLst>
                <a:tab pos="226695" algn="l"/>
              </a:tabLst>
            </a:pPr>
            <a:r>
              <a:rPr lang="en-GB" sz="1800" dirty="0">
                <a:effectLst/>
                <a:latin typeface="Arial"/>
                <a:ea typeface="Times New Roman" panose="02020603050405020304" pitchFamily="18" charset="0"/>
                <a:cs typeface="Arial"/>
              </a:rPr>
              <a:t>You may be able to use lots of different sources, including books, the internet and TV, in your work. Using different sources is a great way to learn, but it is important that you reference them correctly.</a:t>
            </a:r>
          </a:p>
          <a:p>
            <a:pPr>
              <a:lnSpc>
                <a:spcPts val="1400"/>
              </a:lnSpc>
              <a:spcAft>
                <a:spcPts val="1400"/>
              </a:spcAft>
              <a:tabLst>
                <a:tab pos="226695" algn="l"/>
              </a:tabLs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spcAft>
                <a:spcPts val="1400"/>
              </a:spcAft>
              <a:tabLst>
                <a:tab pos="226695" algn="l"/>
              </a:tabLst>
            </a:pPr>
            <a:r>
              <a:rPr lang="en-GB" sz="1800" dirty="0">
                <a:effectLst/>
                <a:latin typeface="Arial"/>
                <a:ea typeface="Times New Roman" panose="02020603050405020304" pitchFamily="18" charset="0"/>
                <a:cs typeface="Arial"/>
              </a:rPr>
              <a:t>You can’t just copy information from other sources and include it as if it were your own work. You must keep a note of all material you use from other sources and where it is from so that you can tell it apart from your own work. Your teacher can tell you how to do this, but here are a few pointers.</a:t>
            </a:r>
          </a:p>
          <a:p>
            <a:pPr>
              <a:lnSpc>
                <a:spcPts val="1400"/>
              </a:lnSpc>
              <a:spcAft>
                <a:spcPts val="1400"/>
              </a:spcAft>
              <a:tabLst>
                <a:tab pos="226695" algn="l"/>
              </a:tabLs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ts val="1400"/>
              </a:lnSpc>
              <a:buFont typeface="Symbol" panose="05050102010706020507" pitchFamily="18" charset="2"/>
              <a:buChar char=""/>
            </a:pPr>
            <a:r>
              <a:rPr lang="en-GB" sz="1800" dirty="0">
                <a:effectLst/>
                <a:latin typeface="Arial"/>
                <a:ea typeface="Times New Roman" panose="02020603050405020304" pitchFamily="18" charset="0"/>
                <a:cs typeface="Arial"/>
              </a:rPr>
              <a:t>Use ‘quotation marks’ around any text that has come from other sources, and clearly state where that text is from.</a:t>
            </a:r>
          </a:p>
          <a:p>
            <a:pPr marL="342900" lvl="0" indent="-342900">
              <a:lnSpc>
                <a:spcPts val="1400"/>
              </a:lnSpc>
              <a:buFont typeface="Symbol" panose="05050102010706020507" pitchFamily="18" charset="2"/>
              <a:buChar char=""/>
            </a:pPr>
            <a:r>
              <a:rPr lang="en-GB" sz="1800" dirty="0">
                <a:effectLst/>
                <a:latin typeface="Arial"/>
                <a:ea typeface="Times New Roman" panose="02020603050405020304" pitchFamily="18" charset="0"/>
                <a:cs typeface="Arial"/>
              </a:rPr>
              <a:t>Provide a reference for any diagrams or illustrations you’ve used from other sources.</a:t>
            </a:r>
          </a:p>
          <a:p>
            <a:pPr marL="342900" lvl="0" indent="-342900">
              <a:lnSpc>
                <a:spcPts val="1400"/>
              </a:lnSpc>
              <a:spcAft>
                <a:spcPts val="1400"/>
              </a:spcAft>
              <a:buFont typeface="Symbol" panose="05050102010706020507" pitchFamily="18" charset="2"/>
              <a:buChar char=""/>
            </a:pPr>
            <a:r>
              <a:rPr lang="en-GB" sz="1800" dirty="0">
                <a:effectLst/>
                <a:latin typeface="Arial"/>
                <a:ea typeface="Times New Roman" panose="02020603050405020304" pitchFamily="18" charset="0"/>
                <a:cs typeface="Arial"/>
              </a:rPr>
              <a:t>Create a bibliography (a list of sources you have used) if you’ve used other sources. This will go at the end of your work.</a:t>
            </a:r>
          </a:p>
          <a:p>
            <a:endParaRPr lang="en-GB" dirty="0"/>
          </a:p>
          <a:p>
            <a:endParaRPr lang="en-GB" dirty="0"/>
          </a:p>
          <a:p>
            <a:pPr>
              <a:spcBef>
                <a:spcPts val="2400"/>
              </a:spcBef>
              <a:spcAft>
                <a:spcPts val="1400"/>
              </a:spcAft>
            </a:pPr>
            <a:r>
              <a:rPr lang="en-GB" sz="1800" b="1" kern="1400" dirty="0">
                <a:effectLst/>
                <a:latin typeface="Arial"/>
                <a:ea typeface="SimSun"/>
                <a:cs typeface="Arial"/>
              </a:rPr>
              <a:t>Word count</a:t>
            </a:r>
          </a:p>
          <a:p>
            <a:pPr>
              <a:lnSpc>
                <a:spcPts val="1400"/>
              </a:lnSpc>
              <a:spcAft>
                <a:spcPts val="1400"/>
              </a:spcAft>
              <a:tabLst>
                <a:tab pos="226695" algn="l"/>
              </a:tabLst>
            </a:pPr>
            <a:r>
              <a:rPr lang="en-GB" sz="1800" dirty="0">
                <a:effectLst/>
                <a:latin typeface="Arial"/>
                <a:ea typeface="Times New Roman" panose="02020603050405020304" pitchFamily="18" charset="0"/>
                <a:cs typeface="Arial"/>
              </a:rPr>
              <a:t>If your coursework states a minimum or maximum word count, you must stick to it – you could be penalised if you don’t. Make sure you speak to you teachers who will be able to tell you what the word count is for each of your subjects.</a:t>
            </a:r>
          </a:p>
          <a:p>
            <a:endParaRPr lang="en-GB" dirty="0"/>
          </a:p>
          <a:p>
            <a:endParaRPr lang="en-GB" dirty="0">
              <a:latin typeface="Aptos"/>
              <a:ea typeface="SimSun" panose="02010600030101010101" pitchFamily="2" charset="-122"/>
              <a:cs typeface="Arial" panose="020B0604020202020204" pitchFamily="34" charset="0"/>
            </a:endParaRPr>
          </a:p>
          <a:p>
            <a:pPr>
              <a:spcBef>
                <a:spcPts val="2400"/>
              </a:spcBef>
              <a:spcAft>
                <a:spcPts val="1400"/>
              </a:spcAft>
            </a:pPr>
            <a:r>
              <a:rPr lang="en-GB" sz="1800" b="1" kern="1400" dirty="0">
                <a:effectLst/>
                <a:latin typeface="Arial" panose="020B0604020202020204" pitchFamily="34" charset="0"/>
                <a:ea typeface="SimSun" panose="02010600030101010101" pitchFamily="2" charset="-122"/>
                <a:cs typeface="Arial" panose="020B0604020202020204" pitchFamily="34" charset="0"/>
              </a:rPr>
              <a:t>Resource sheets</a:t>
            </a:r>
          </a:p>
          <a:p>
            <a:pPr>
              <a:lnSpc>
                <a:spcPts val="1400"/>
              </a:lnSpc>
              <a:spcAft>
                <a:spcPts val="1400"/>
              </a:spcAft>
              <a:tabLst>
                <a:tab pos="226695" algn="l"/>
              </a:tabLst>
            </a:pPr>
            <a:r>
              <a:rPr lang="en-GB" sz="1800" dirty="0">
                <a:effectLst/>
                <a:latin typeface="Arial"/>
                <a:ea typeface="Times New Roman" panose="02020603050405020304" pitchFamily="18" charset="0"/>
                <a:cs typeface="Arial"/>
              </a:rPr>
              <a:t>In certain subjects you may be allowed to use resource sheets (also known as ‘research sheets’ or ‘processed information sheets’). Your teacher will tell you if you need to use one as part of your coursework and will show you how to use it. If you are not sure whether you will need to use one, speak to your teacher.</a:t>
            </a:r>
          </a:p>
          <a:p>
            <a:pPr>
              <a:lnSpc>
                <a:spcPts val="1400"/>
              </a:lnSpc>
              <a:spcAft>
                <a:spcPts val="1400"/>
              </a:spcAft>
              <a:tabLst>
                <a:tab pos="226695" algn="l"/>
              </a:tabLs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spcAft>
                <a:spcPts val="1400"/>
              </a:spcAft>
              <a:tabLst>
                <a:tab pos="226695" algn="l"/>
              </a:tabLst>
            </a:pPr>
            <a:r>
              <a:rPr lang="en-GB" sz="1800" dirty="0">
                <a:effectLst/>
                <a:latin typeface="Arial"/>
                <a:ea typeface="Times New Roman" panose="02020603050405020304" pitchFamily="18" charset="0"/>
                <a:cs typeface="Arial"/>
              </a:rPr>
              <a:t>If you need to use a resource sheet, it’s important that you know the rules on how to use it because you could lose marks if you don’t use it correctly.</a:t>
            </a:r>
          </a:p>
          <a:p>
            <a:pPr>
              <a:lnSpc>
                <a:spcPts val="1400"/>
              </a:lnSpc>
              <a:spcAft>
                <a:spcPts val="1400"/>
              </a:spcAft>
              <a:tabLst>
                <a:tab pos="226695" algn="l"/>
              </a:tabLs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spcAft>
                <a:spcPts val="1400"/>
              </a:spcAft>
              <a:tabLst>
                <a:tab pos="226695" algn="l"/>
              </a:tabLst>
            </a:pPr>
            <a:r>
              <a:rPr lang="en-GB" sz="1800" dirty="0">
                <a:effectLst/>
                <a:latin typeface="Arial"/>
                <a:ea typeface="Times New Roman" panose="02020603050405020304" pitchFamily="18" charset="0"/>
                <a:cs typeface="Arial"/>
              </a:rPr>
              <a:t>You must hand in your resource sheet with your coursework. If you don’t, you will automatically lose 20% of the marks for your coursework.</a:t>
            </a:r>
          </a:p>
          <a:p>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4</a:t>
            </a:fld>
            <a:endParaRPr lang="en-GB"/>
          </a:p>
        </p:txBody>
      </p:sp>
    </p:spTree>
    <p:extLst>
      <p:ext uri="{BB962C8B-B14F-4D97-AF65-F5344CB8AC3E}">
        <p14:creationId xmlns:p14="http://schemas.microsoft.com/office/powerpoint/2010/main" val="610382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 might have heard about or used artificial intelligence (AI) tools such as ChatGPT or Google Bard. Many of these AI tools have age restrictions, which means they are not suitable for everyone. The text they produce can be incorrect or contain biased information. As the information is not reliable,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you must not use or reference AI tools as sources for your work</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p>
          <a:p>
            <a:pPr>
              <a:lnSpc>
                <a:spcPts val="1400"/>
              </a:lnSpc>
              <a:spcAft>
                <a:spcPts val="1400"/>
              </a:spcAft>
              <a:tabLst>
                <a:tab pos="226695" algn="l"/>
              </a:tabLs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 can speak to your teachers to find out more about sources you can use to complete your coursework and prepare for exams. </a:t>
            </a:r>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5</a:t>
            </a:fld>
            <a:endParaRPr lang="en-GB"/>
          </a:p>
        </p:txBody>
      </p:sp>
    </p:spTree>
    <p:extLst>
      <p:ext uri="{BB962C8B-B14F-4D97-AF65-F5344CB8AC3E}">
        <p14:creationId xmlns:p14="http://schemas.microsoft.com/office/powerpoint/2010/main" val="742339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GB" dirty="0"/>
              <a:t>Plagiarism: You must only submit your own work. Passing off other people’s work and ideas (or work produced by AI tools) as your own is called ‘plagiarism’ and it’s cheating. </a:t>
            </a:r>
          </a:p>
          <a:p>
            <a:pPr marR="0" algn="l" rtl="0"/>
            <a:endParaRPr lang="en-GB" dirty="0"/>
          </a:p>
          <a:p>
            <a:pPr marR="0" algn="l" rtl="0"/>
            <a:r>
              <a:rPr lang="en-GB" dirty="0"/>
              <a:t>If you don’t reference sources that’s also plagiarism. </a:t>
            </a:r>
          </a:p>
          <a:p>
            <a:endParaRPr lang="en-GB" dirty="0"/>
          </a:p>
          <a:p>
            <a:pPr>
              <a:lnSpc>
                <a:spcPts val="1400"/>
              </a:lnSpc>
              <a:spcAft>
                <a:spcPts val="1400"/>
              </a:spcAft>
              <a:tabLst>
                <a:tab pos="226695" algn="l"/>
              </a:tabLst>
            </a:pPr>
            <a:r>
              <a:rPr lang="en-GB" dirty="0"/>
              <a:t>Collusion: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Working with others when you should be working alone is called ‘collusion’. This applies to giving help, getting help, and sharing files, passwords and paperwork.</a:t>
            </a:r>
          </a:p>
          <a:p>
            <a:pPr>
              <a:lnSpc>
                <a:spcPts val="1400"/>
              </a:lnSpc>
              <a:spcAft>
                <a:spcPts val="1400"/>
              </a:spcAft>
              <a:tabLst>
                <a:tab pos="226695" algn="l"/>
              </a:tabLs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Everyone involved in collusion is breaking the rules – not just the person who has asked for help. If another learner (for example, someone in your class) asks you for help, you should tell them to speak to the teacher.</a:t>
            </a:r>
          </a:p>
          <a:p>
            <a:pPr>
              <a:lnSpc>
                <a:spcPts val="1400"/>
              </a:lnSpc>
              <a:spcAft>
                <a:spcPts val="1400"/>
              </a:spcAft>
              <a:tabLst>
                <a:tab pos="226695" algn="l"/>
              </a:tabLs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If you are working as part of a group (for example, a group project), you must make sure that the written work you provide as part of the group work is your own.</a:t>
            </a:r>
          </a:p>
          <a:p>
            <a:pPr>
              <a:lnSpc>
                <a:spcPts val="1400"/>
              </a:lnSpc>
              <a:spcAft>
                <a:spcPts val="1400"/>
              </a:spcAft>
              <a:tabLst>
                <a:tab pos="226695" algn="l"/>
              </a:tabLs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If you are having difficulty with any part of your course, ask your teacher for advice. No other person can be involved, at any stage, in discussing or reviewing your coursework.</a:t>
            </a:r>
          </a:p>
          <a:p>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6</a:t>
            </a:fld>
            <a:endParaRPr lang="en-GB"/>
          </a:p>
        </p:txBody>
      </p:sp>
    </p:spTree>
    <p:extLst>
      <p:ext uri="{BB962C8B-B14F-4D97-AF65-F5344CB8AC3E}">
        <p14:creationId xmlns:p14="http://schemas.microsoft.com/office/powerpoint/2010/main" val="2087511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Spotting plagiarism and collusion isn’t difficult.</a:t>
            </a:r>
          </a:p>
          <a:p>
            <a:pPr marL="342900" lvl="0" indent="-342900">
              <a:lnSpc>
                <a:spcPts val="14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Teachers are familiar with your work and can spot changes in your writing style and the language you use.</a:t>
            </a:r>
          </a:p>
          <a:p>
            <a:pPr marL="342900" lvl="0" indent="-342900">
              <a:lnSpc>
                <a:spcPts val="14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Markers know their subject inside out, so they’re familiar with lots of sources.</a:t>
            </a:r>
          </a:p>
          <a:p>
            <a:pPr marL="342900" lvl="0" indent="-342900">
              <a:lnSpc>
                <a:spcPts val="1400"/>
              </a:lnSpc>
              <a:spcAft>
                <a:spcPts val="14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We use software that identifies </a:t>
            </a:r>
            <a:r>
              <a:rPr lang="en-GB" sz="1800" u="none" dirty="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plagiarism, the use of AI,</a:t>
            </a:r>
            <a:r>
              <a:rPr lang="en-US" sz="1800" u="none" dirty="0">
                <a:effectLst/>
                <a:latin typeface="Calibri" panose="020F0502020204030204" pitchFamily="34" charset="0"/>
                <a:ea typeface="Yu Mincho" panose="02020400000000000000" pitchFamily="18" charset="-128"/>
                <a:cs typeface="Arial" panose="020B0604020202020204" pitchFamily="34" charset="0"/>
              </a:rPr>
              <a:t> </a:t>
            </a:r>
            <a:r>
              <a:rPr lang="en-US" sz="1800" dirty="0">
                <a:effectLst/>
                <a:latin typeface="Calibri" panose="020F0502020204030204" pitchFamily="34" charset="0"/>
                <a:ea typeface="Yu Mincho" panose="02020400000000000000" pitchFamily="18" charset="-128"/>
                <a:cs typeface="Arial" panose="020B0604020202020204" pitchFamily="34" charset="0"/>
              </a:rPr>
              <a:t>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and collusion. This software matches copied phrases and text with the sources they’ve been taken from.</a:t>
            </a:r>
          </a:p>
          <a:p>
            <a:pPr>
              <a:lnSpc>
                <a:spcPts val="1400"/>
              </a:lnSpc>
              <a:spcAft>
                <a:spcPts val="1400"/>
              </a:spcAft>
              <a:tabLst>
                <a:tab pos="226695" algn="l"/>
              </a:tabLst>
            </a:pPr>
            <a:endParaRPr lang="en-US" sz="18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2E4C9CFE-5D81-419C-81B5-BB5E84F16097}" type="slidenum">
              <a:rPr lang="en-GB" smtClean="0"/>
              <a:t>7</a:t>
            </a:fld>
            <a:endParaRPr lang="en-GB"/>
          </a:p>
        </p:txBody>
      </p:sp>
    </p:spTree>
    <p:extLst>
      <p:ext uri="{BB962C8B-B14F-4D97-AF65-F5344CB8AC3E}">
        <p14:creationId xmlns:p14="http://schemas.microsoft.com/office/powerpoint/2010/main" val="2399847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400"/>
              </a:lnSpc>
              <a:spcBef>
                <a:spcPts val="0"/>
              </a:spcBef>
              <a:spcAft>
                <a:spcPts val="1400"/>
              </a:spcAft>
              <a:buClrTx/>
              <a:buSzTx/>
              <a:buFontTx/>
              <a:buNone/>
              <a:tabLst>
                <a:tab pos="226695" algn="l"/>
              </a:tabLst>
              <a:defRP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Markers will do their best to read your work, but they might not be able to award marks if your writing is too difficult to read.</a:t>
            </a:r>
          </a:p>
          <a:p>
            <a:pPr marL="0" marR="0" lvl="0" indent="0" algn="l" defTabSz="914400" rtl="0" eaLnBrk="1" fontAlgn="auto" latinLnBrk="0" hangingPunct="1">
              <a:lnSpc>
                <a:spcPts val="1400"/>
              </a:lnSpc>
              <a:spcBef>
                <a:spcPts val="0"/>
              </a:spcBef>
              <a:spcAft>
                <a:spcPts val="1400"/>
              </a:spcAft>
              <a:buClrTx/>
              <a:buSzTx/>
              <a:buFontTx/>
              <a:buNone/>
              <a:tabLst>
                <a:tab pos="226695" algn="l"/>
              </a:tabLst>
              <a:defRPr/>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Don’t include rude, abusive, offensive or discriminatory language or images in your work. If you do, markers will investigate.</a:t>
            </a: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Remember that written coursework must be legible. </a:t>
            </a:r>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8</a:t>
            </a:fld>
            <a:endParaRPr lang="en-GB"/>
          </a:p>
        </p:txBody>
      </p:sp>
    </p:spTree>
    <p:extLst>
      <p:ext uri="{BB962C8B-B14F-4D97-AF65-F5344CB8AC3E}">
        <p14:creationId xmlns:p14="http://schemas.microsoft.com/office/powerpoint/2010/main" val="2836682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400"/>
              </a:spcBef>
              <a:spcAft>
                <a:spcPts val="1400"/>
              </a:spcAft>
            </a:pPr>
            <a:r>
              <a:rPr lang="en-GB" sz="1800" b="1" kern="1400" dirty="0">
                <a:effectLst/>
                <a:latin typeface="Arial" panose="020B0604020202020204" pitchFamily="34" charset="0"/>
                <a:ea typeface="SimSun" panose="02010600030101010101" pitchFamily="2" charset="-122"/>
                <a:cs typeface="Arial" panose="020B0604020202020204" pitchFamily="34" charset="0"/>
              </a:rPr>
              <a:t>Check your work</a:t>
            </a: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Before you hand in your coursework, you must look over it and check that:</a:t>
            </a:r>
          </a:p>
          <a:p>
            <a:pPr marL="342900" lvl="0" indent="-342900">
              <a:lnSpc>
                <a:spcPts val="14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everything is your own work, and you have properly referenced all sources of information, diagrams or illustrations you have used</a:t>
            </a:r>
          </a:p>
          <a:p>
            <a:pPr marL="342900" lvl="0" indent="-342900">
              <a:lnSpc>
                <a:spcPts val="14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there is no rude, abusive or offensive language or images</a:t>
            </a:r>
          </a:p>
          <a:p>
            <a:pPr marL="342900" lvl="0" indent="-342900">
              <a:lnSpc>
                <a:spcPts val="14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 have completed it in line with the instructions your teacher gave you</a:t>
            </a:r>
          </a:p>
          <a:p>
            <a:pPr marL="342900" lvl="0" indent="-342900">
              <a:lnSpc>
                <a:spcPts val="1400"/>
              </a:lnSpc>
              <a:spcAft>
                <a:spcPts val="14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 have not included any material produced using an AI tool</a:t>
            </a:r>
          </a:p>
          <a:p>
            <a:pPr>
              <a:spcBef>
                <a:spcPts val="2400"/>
              </a:spcBef>
              <a:spcAft>
                <a:spcPts val="1400"/>
              </a:spcAft>
            </a:pPr>
            <a:endParaRPr lang="en-GB" sz="1800" b="1" kern="1400" dirty="0">
              <a:effectLst/>
              <a:latin typeface="Arial" panose="020B0604020202020204" pitchFamily="34" charset="0"/>
              <a:ea typeface="SimSun" panose="02010600030101010101" pitchFamily="2" charset="-122"/>
              <a:cs typeface="Arial" panose="020B0604020202020204" pitchFamily="34" charset="0"/>
            </a:endParaRPr>
          </a:p>
          <a:p>
            <a:pPr>
              <a:spcBef>
                <a:spcPts val="2400"/>
              </a:spcBef>
              <a:spcAft>
                <a:spcPts val="1400"/>
              </a:spcAft>
            </a:pPr>
            <a:r>
              <a:rPr lang="en-GB" sz="1800" b="1" kern="1400" dirty="0">
                <a:effectLst/>
                <a:latin typeface="Arial" panose="020B0604020202020204" pitchFamily="34" charset="0"/>
                <a:ea typeface="SimSun" panose="02010600030101010101" pitchFamily="2" charset="-122"/>
                <a:cs typeface="Arial" panose="020B0604020202020204" pitchFamily="34" charset="0"/>
              </a:rPr>
              <a:t>Deadlines</a:t>
            </a: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Your teacher will set your coursework deadlines. It is important that you hand your work in before the deadline.</a:t>
            </a: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If you are struggling to meet a deadline, talk to your teacher as early as possible to see what they can do to help.</a:t>
            </a:r>
          </a:p>
          <a:p>
            <a:pPr>
              <a:spcBef>
                <a:spcPts val="3600"/>
              </a:spcBef>
              <a:spcAft>
                <a:spcPts val="1400"/>
              </a:spcAft>
            </a:pPr>
            <a:endParaRPr lang="en-GB" sz="1800" b="1" kern="1400" dirty="0">
              <a:effectLst/>
              <a:latin typeface="Arial" panose="020B0604020202020204" pitchFamily="34" charset="0"/>
              <a:ea typeface="SimSun" panose="02010600030101010101" pitchFamily="2" charset="-122"/>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9</a:t>
            </a:fld>
            <a:endParaRPr lang="en-GB"/>
          </a:p>
        </p:txBody>
      </p:sp>
    </p:spTree>
    <p:extLst>
      <p:ext uri="{BB962C8B-B14F-4D97-AF65-F5344CB8AC3E}">
        <p14:creationId xmlns:p14="http://schemas.microsoft.com/office/powerpoint/2010/main" val="2454664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725EA-E1FD-80DB-527A-142B197000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1497A4-336D-79E3-65C1-66AF77E2DF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D6F49B8-5FF0-A7A1-1878-CF9A29210B71}"/>
              </a:ext>
            </a:extLst>
          </p:cNvPr>
          <p:cNvSpPr>
            <a:spLocks noGrp="1"/>
          </p:cNvSpPr>
          <p:nvPr>
            <p:ph type="dt" sz="half" idx="10"/>
          </p:nvPr>
        </p:nvSpPr>
        <p:spPr/>
        <p:txBody>
          <a:bodyPr/>
          <a:lstStyle/>
          <a:p>
            <a:fld id="{9CDFE15E-B296-4E7A-84CD-87ACC9750462}" type="datetimeFigureOut">
              <a:rPr lang="en-GB" smtClean="0"/>
              <a:t>30/10/2024</a:t>
            </a:fld>
            <a:endParaRPr lang="en-GB"/>
          </a:p>
        </p:txBody>
      </p:sp>
      <p:sp>
        <p:nvSpPr>
          <p:cNvPr id="5" name="Footer Placeholder 4">
            <a:extLst>
              <a:ext uri="{FF2B5EF4-FFF2-40B4-BE49-F238E27FC236}">
                <a16:creationId xmlns:a16="http://schemas.microsoft.com/office/drawing/2014/main" id="{133C2C54-857D-B362-C220-B904A6AFAE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7678C8-1DB5-364F-1BBD-50D869C9C36D}"/>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3355280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DEDFC-70F5-22D1-CE68-C2D78A71FD6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A7A303-AB01-C3A3-2ABE-8AA599886E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C97707-713D-0919-4CF6-B26ACD095B4A}"/>
              </a:ext>
            </a:extLst>
          </p:cNvPr>
          <p:cNvSpPr>
            <a:spLocks noGrp="1"/>
          </p:cNvSpPr>
          <p:nvPr>
            <p:ph type="dt" sz="half" idx="10"/>
          </p:nvPr>
        </p:nvSpPr>
        <p:spPr/>
        <p:txBody>
          <a:bodyPr/>
          <a:lstStyle/>
          <a:p>
            <a:fld id="{9CDFE15E-B296-4E7A-84CD-87ACC9750462}" type="datetimeFigureOut">
              <a:rPr lang="en-GB" smtClean="0"/>
              <a:t>30/10/2024</a:t>
            </a:fld>
            <a:endParaRPr lang="en-GB"/>
          </a:p>
        </p:txBody>
      </p:sp>
      <p:sp>
        <p:nvSpPr>
          <p:cNvPr id="5" name="Footer Placeholder 4">
            <a:extLst>
              <a:ext uri="{FF2B5EF4-FFF2-40B4-BE49-F238E27FC236}">
                <a16:creationId xmlns:a16="http://schemas.microsoft.com/office/drawing/2014/main" id="{0366F904-E4DD-2199-6C21-AF740DB194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6F9E5C-678D-C7C9-AD97-BBD1A9B14484}"/>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1600335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4E8391-A69E-0E36-BEA6-75F3BD884F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7D04DE-FC1A-78C0-23E7-A28468B830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937C2A-E51A-1712-8F8A-2BF85A30D301}"/>
              </a:ext>
            </a:extLst>
          </p:cNvPr>
          <p:cNvSpPr>
            <a:spLocks noGrp="1"/>
          </p:cNvSpPr>
          <p:nvPr>
            <p:ph type="dt" sz="half" idx="10"/>
          </p:nvPr>
        </p:nvSpPr>
        <p:spPr/>
        <p:txBody>
          <a:bodyPr/>
          <a:lstStyle/>
          <a:p>
            <a:fld id="{9CDFE15E-B296-4E7A-84CD-87ACC9750462}" type="datetimeFigureOut">
              <a:rPr lang="en-GB" smtClean="0"/>
              <a:t>30/10/2024</a:t>
            </a:fld>
            <a:endParaRPr lang="en-GB"/>
          </a:p>
        </p:txBody>
      </p:sp>
      <p:sp>
        <p:nvSpPr>
          <p:cNvPr id="5" name="Footer Placeholder 4">
            <a:extLst>
              <a:ext uri="{FF2B5EF4-FFF2-40B4-BE49-F238E27FC236}">
                <a16:creationId xmlns:a16="http://schemas.microsoft.com/office/drawing/2014/main" id="{FAA0240D-4186-AA6B-D8DE-5ADD4EEC5B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623BC1-3CE7-7881-8A29-2A4416D85B19}"/>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50331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68BF1-0E96-70E5-B42B-00B6EFBEB4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007CFA-15AB-CC36-7361-422D5F0301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BF96E4-7B96-531B-44E1-103879226069}"/>
              </a:ext>
            </a:extLst>
          </p:cNvPr>
          <p:cNvSpPr>
            <a:spLocks noGrp="1"/>
          </p:cNvSpPr>
          <p:nvPr>
            <p:ph type="dt" sz="half" idx="10"/>
          </p:nvPr>
        </p:nvSpPr>
        <p:spPr/>
        <p:txBody>
          <a:bodyPr/>
          <a:lstStyle/>
          <a:p>
            <a:fld id="{9CDFE15E-B296-4E7A-84CD-87ACC9750462}" type="datetimeFigureOut">
              <a:rPr lang="en-GB" smtClean="0"/>
              <a:t>30/10/2024</a:t>
            </a:fld>
            <a:endParaRPr lang="en-GB"/>
          </a:p>
        </p:txBody>
      </p:sp>
      <p:sp>
        <p:nvSpPr>
          <p:cNvPr id="5" name="Footer Placeholder 4">
            <a:extLst>
              <a:ext uri="{FF2B5EF4-FFF2-40B4-BE49-F238E27FC236}">
                <a16:creationId xmlns:a16="http://schemas.microsoft.com/office/drawing/2014/main" id="{80F98C03-9E9A-9032-BFD6-8A30128214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8BA73B-E105-35FE-6136-EF38828B78C1}"/>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3166680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248D0-8260-4D93-D6F6-D2845DE96A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D641EBC-8A8E-F35D-F598-4D6CEAF2D78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B1C59D-A8F3-DB76-C425-8CF4573F4540}"/>
              </a:ext>
            </a:extLst>
          </p:cNvPr>
          <p:cNvSpPr>
            <a:spLocks noGrp="1"/>
          </p:cNvSpPr>
          <p:nvPr>
            <p:ph type="dt" sz="half" idx="10"/>
          </p:nvPr>
        </p:nvSpPr>
        <p:spPr/>
        <p:txBody>
          <a:bodyPr/>
          <a:lstStyle/>
          <a:p>
            <a:fld id="{9CDFE15E-B296-4E7A-84CD-87ACC9750462}" type="datetimeFigureOut">
              <a:rPr lang="en-GB" smtClean="0"/>
              <a:t>30/10/2024</a:t>
            </a:fld>
            <a:endParaRPr lang="en-GB"/>
          </a:p>
        </p:txBody>
      </p:sp>
      <p:sp>
        <p:nvSpPr>
          <p:cNvPr id="5" name="Footer Placeholder 4">
            <a:extLst>
              <a:ext uri="{FF2B5EF4-FFF2-40B4-BE49-F238E27FC236}">
                <a16:creationId xmlns:a16="http://schemas.microsoft.com/office/drawing/2014/main" id="{195FAE5E-B39B-1260-6BF6-B2501784D5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233D9F-699A-5913-35B0-3F46C254AD31}"/>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1571886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4E17D-61C8-4C30-534E-274F990EA5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081968-1E78-C67B-7989-21944B2451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500A20D-C170-D8B3-CA35-CFB012F85E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97E82E9-E1C5-B0A7-3197-3A1018858C6F}"/>
              </a:ext>
            </a:extLst>
          </p:cNvPr>
          <p:cNvSpPr>
            <a:spLocks noGrp="1"/>
          </p:cNvSpPr>
          <p:nvPr>
            <p:ph type="dt" sz="half" idx="10"/>
          </p:nvPr>
        </p:nvSpPr>
        <p:spPr/>
        <p:txBody>
          <a:bodyPr/>
          <a:lstStyle/>
          <a:p>
            <a:fld id="{9CDFE15E-B296-4E7A-84CD-87ACC9750462}" type="datetimeFigureOut">
              <a:rPr lang="en-GB" smtClean="0"/>
              <a:t>30/10/2024</a:t>
            </a:fld>
            <a:endParaRPr lang="en-GB"/>
          </a:p>
        </p:txBody>
      </p:sp>
      <p:sp>
        <p:nvSpPr>
          <p:cNvPr id="6" name="Footer Placeholder 5">
            <a:extLst>
              <a:ext uri="{FF2B5EF4-FFF2-40B4-BE49-F238E27FC236}">
                <a16:creationId xmlns:a16="http://schemas.microsoft.com/office/drawing/2014/main" id="{426A3233-43B3-6CC6-E9A6-033D0BA8E0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6FBCEB-9F05-7F1C-0517-549A0B7E3A1C}"/>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416335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26E78-80DB-216C-5E21-131F06803BD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6083A3-EB4E-8A77-4036-AA4BED8970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284752-B563-7774-639B-EECBF3ACBA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73C0EE-C43B-53AD-2000-047B01B5BF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68C309-847D-6577-9272-A3E0275A5E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A39C7-6511-992F-A307-6902D6597F64}"/>
              </a:ext>
            </a:extLst>
          </p:cNvPr>
          <p:cNvSpPr>
            <a:spLocks noGrp="1"/>
          </p:cNvSpPr>
          <p:nvPr>
            <p:ph type="dt" sz="half" idx="10"/>
          </p:nvPr>
        </p:nvSpPr>
        <p:spPr/>
        <p:txBody>
          <a:bodyPr/>
          <a:lstStyle/>
          <a:p>
            <a:fld id="{9CDFE15E-B296-4E7A-84CD-87ACC9750462}" type="datetimeFigureOut">
              <a:rPr lang="en-GB" smtClean="0"/>
              <a:t>30/10/2024</a:t>
            </a:fld>
            <a:endParaRPr lang="en-GB"/>
          </a:p>
        </p:txBody>
      </p:sp>
      <p:sp>
        <p:nvSpPr>
          <p:cNvPr id="8" name="Footer Placeholder 7">
            <a:extLst>
              <a:ext uri="{FF2B5EF4-FFF2-40B4-BE49-F238E27FC236}">
                <a16:creationId xmlns:a16="http://schemas.microsoft.com/office/drawing/2014/main" id="{FB180D22-8805-3587-2898-B4AFAF118B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39B0A5B-6327-79D8-3CB1-204D8C6F72AA}"/>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4121589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8498-869B-9CFE-7AA8-A80C022E54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B2169E-C6E1-F4E2-0D9D-EBDDDD6309A2}"/>
              </a:ext>
            </a:extLst>
          </p:cNvPr>
          <p:cNvSpPr>
            <a:spLocks noGrp="1"/>
          </p:cNvSpPr>
          <p:nvPr>
            <p:ph type="dt" sz="half" idx="10"/>
          </p:nvPr>
        </p:nvSpPr>
        <p:spPr/>
        <p:txBody>
          <a:bodyPr/>
          <a:lstStyle/>
          <a:p>
            <a:fld id="{9CDFE15E-B296-4E7A-84CD-87ACC9750462}" type="datetimeFigureOut">
              <a:rPr lang="en-GB" smtClean="0"/>
              <a:t>30/10/2024</a:t>
            </a:fld>
            <a:endParaRPr lang="en-GB"/>
          </a:p>
        </p:txBody>
      </p:sp>
      <p:sp>
        <p:nvSpPr>
          <p:cNvPr id="4" name="Footer Placeholder 3">
            <a:extLst>
              <a:ext uri="{FF2B5EF4-FFF2-40B4-BE49-F238E27FC236}">
                <a16:creationId xmlns:a16="http://schemas.microsoft.com/office/drawing/2014/main" id="{20DAC084-6526-77B5-EF62-5F7B858907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F0D086-85DB-0DE1-26B1-283377C2C93E}"/>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3135405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4CB7EE-18DA-0ACB-BE01-FCCA02BE5241}"/>
              </a:ext>
            </a:extLst>
          </p:cNvPr>
          <p:cNvSpPr>
            <a:spLocks noGrp="1"/>
          </p:cNvSpPr>
          <p:nvPr>
            <p:ph type="dt" sz="half" idx="10"/>
          </p:nvPr>
        </p:nvSpPr>
        <p:spPr/>
        <p:txBody>
          <a:bodyPr/>
          <a:lstStyle/>
          <a:p>
            <a:fld id="{9CDFE15E-B296-4E7A-84CD-87ACC9750462}" type="datetimeFigureOut">
              <a:rPr lang="en-GB" smtClean="0"/>
              <a:t>30/10/2024</a:t>
            </a:fld>
            <a:endParaRPr lang="en-GB"/>
          </a:p>
        </p:txBody>
      </p:sp>
      <p:sp>
        <p:nvSpPr>
          <p:cNvPr id="3" name="Footer Placeholder 2">
            <a:extLst>
              <a:ext uri="{FF2B5EF4-FFF2-40B4-BE49-F238E27FC236}">
                <a16:creationId xmlns:a16="http://schemas.microsoft.com/office/drawing/2014/main" id="{8171D96D-050C-CB03-51AB-52F66704F2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5D2B4C-AB76-A9F3-5F44-745776471992}"/>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1781157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B5151-27FF-EAD9-FCF5-3CD9CF6C5D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DB03B2-8B5E-163E-AA86-37983F22A7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4BF844C-A930-7D56-DD1E-B5EADCEBC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94C4FC-DFCA-1204-ACBF-71FF197AC963}"/>
              </a:ext>
            </a:extLst>
          </p:cNvPr>
          <p:cNvSpPr>
            <a:spLocks noGrp="1"/>
          </p:cNvSpPr>
          <p:nvPr>
            <p:ph type="dt" sz="half" idx="10"/>
          </p:nvPr>
        </p:nvSpPr>
        <p:spPr/>
        <p:txBody>
          <a:bodyPr/>
          <a:lstStyle/>
          <a:p>
            <a:fld id="{9CDFE15E-B296-4E7A-84CD-87ACC9750462}" type="datetimeFigureOut">
              <a:rPr lang="en-GB" smtClean="0"/>
              <a:t>30/10/2024</a:t>
            </a:fld>
            <a:endParaRPr lang="en-GB"/>
          </a:p>
        </p:txBody>
      </p:sp>
      <p:sp>
        <p:nvSpPr>
          <p:cNvPr id="6" name="Footer Placeholder 5">
            <a:extLst>
              <a:ext uri="{FF2B5EF4-FFF2-40B4-BE49-F238E27FC236}">
                <a16:creationId xmlns:a16="http://schemas.microsoft.com/office/drawing/2014/main" id="{49444D41-F6BD-08FF-F9E8-2CB3625BCF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AA8A75-425C-C390-DDC1-6216077B8720}"/>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632912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C20A-5052-7A5D-1FDF-FD7ACB53E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07131CA-52B8-A5B3-C8EB-E0C8AD8633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60FAEE0-BF53-AACB-ABBF-02788C3268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DCF912-070F-3B43-CEEB-1413789B37E0}"/>
              </a:ext>
            </a:extLst>
          </p:cNvPr>
          <p:cNvSpPr>
            <a:spLocks noGrp="1"/>
          </p:cNvSpPr>
          <p:nvPr>
            <p:ph type="dt" sz="half" idx="10"/>
          </p:nvPr>
        </p:nvSpPr>
        <p:spPr/>
        <p:txBody>
          <a:bodyPr/>
          <a:lstStyle/>
          <a:p>
            <a:fld id="{9CDFE15E-B296-4E7A-84CD-87ACC9750462}" type="datetimeFigureOut">
              <a:rPr lang="en-GB" smtClean="0"/>
              <a:t>30/10/2024</a:t>
            </a:fld>
            <a:endParaRPr lang="en-GB"/>
          </a:p>
        </p:txBody>
      </p:sp>
      <p:sp>
        <p:nvSpPr>
          <p:cNvPr id="6" name="Footer Placeholder 5">
            <a:extLst>
              <a:ext uri="{FF2B5EF4-FFF2-40B4-BE49-F238E27FC236}">
                <a16:creationId xmlns:a16="http://schemas.microsoft.com/office/drawing/2014/main" id="{70D2B31C-9A7F-CA38-5672-1EDDEBE064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1E47FC-7277-E43D-6D52-82B381A94E92}"/>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259086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CF8040-04D6-1361-7332-2940EEE450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C8DC514-F791-6142-5749-E375AF9F0E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1CAEE8-D377-F549-3DE8-B4817E5FA9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DFE15E-B296-4E7A-84CD-87ACC9750462}" type="datetimeFigureOut">
              <a:rPr lang="en-GB" smtClean="0"/>
              <a:t>30/10/2024</a:t>
            </a:fld>
            <a:endParaRPr lang="en-GB"/>
          </a:p>
        </p:txBody>
      </p:sp>
      <p:sp>
        <p:nvSpPr>
          <p:cNvPr id="5" name="Footer Placeholder 4">
            <a:extLst>
              <a:ext uri="{FF2B5EF4-FFF2-40B4-BE49-F238E27FC236}">
                <a16:creationId xmlns:a16="http://schemas.microsoft.com/office/drawing/2014/main" id="{0AC00149-102D-C798-9E04-1EBA49553F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8A99BD4-AB42-7F1C-AF37-2FF8BE3DA9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89F5D8-3F72-4385-B575-3030552224B4}" type="slidenum">
              <a:rPr lang="en-GB" smtClean="0"/>
              <a:t>‹#›</a:t>
            </a:fld>
            <a:endParaRPr lang="en-GB"/>
          </a:p>
        </p:txBody>
      </p:sp>
    </p:spTree>
    <p:extLst>
      <p:ext uri="{BB962C8B-B14F-4D97-AF65-F5344CB8AC3E}">
        <p14:creationId xmlns:p14="http://schemas.microsoft.com/office/powerpoint/2010/main" val="816016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www.sqa.org.uk/timetable"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www.sqa.org.uk/learners"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Lst>
          </p:cNvPr>
          <p:cNvSpPr/>
          <p:nvPr/>
        </p:nvSpPr>
        <p:spPr>
          <a:xfrm>
            <a:off x="0" y="-1"/>
            <a:ext cx="12192000" cy="6858000"/>
          </a:xfrm>
          <a:prstGeom prst="rect">
            <a:avLst/>
          </a:prstGeom>
          <a:solidFill>
            <a:srgbClr val="F9C9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ack background with a black x and a black x&#10;&#10;Description automatically generated">
            <a:extLst>
              <a:ext uri="{FF2B5EF4-FFF2-40B4-BE49-F238E27FC236}">
                <a16:creationId xmlns:a16="http://schemas.microsoft.com/office/drawing/2014/main" id="{FBF505B3-A585-7E8F-8162-36B5E0D13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1" y="4523454"/>
            <a:ext cx="3114667" cy="2200982"/>
          </a:xfrm>
          <a:prstGeom prst="rect">
            <a:avLst/>
          </a:prstGeom>
        </p:spPr>
      </p:pic>
      <p:sp>
        <p:nvSpPr>
          <p:cNvPr id="5" name="Title 1">
            <a:extLst>
              <a:ext uri="{FF2B5EF4-FFF2-40B4-BE49-F238E27FC236}">
                <a16:creationId xmlns:a16="http://schemas.microsoft.com/office/drawing/2014/main" id="{5CE49EA5-6AED-5920-52E1-280629A22ED5}"/>
              </a:ext>
            </a:extLst>
          </p:cNvPr>
          <p:cNvSpPr>
            <a:spLocks noGrp="1"/>
          </p:cNvSpPr>
          <p:nvPr>
            <p:ph type="ctrTitle"/>
          </p:nvPr>
        </p:nvSpPr>
        <p:spPr>
          <a:xfrm>
            <a:off x="313147" y="1129812"/>
            <a:ext cx="5291191" cy="1242412"/>
          </a:xfrm>
        </p:spPr>
        <p:txBody>
          <a:bodyPr anchor="b">
            <a:normAutofit fontScale="90000"/>
          </a:bodyPr>
          <a:lstStyle/>
          <a:p>
            <a:r>
              <a:rPr lang="en-GB" b="1">
                <a:solidFill>
                  <a:srgbClr val="252D5C"/>
                </a:solidFill>
                <a:latin typeface="Poppins" panose="00000500000000000000" pitchFamily="2" charset="0"/>
                <a:cs typeface="Poppins" panose="00000500000000000000" pitchFamily="2" charset="0"/>
              </a:rPr>
              <a:t>Your National Qualifications</a:t>
            </a:r>
          </a:p>
        </p:txBody>
      </p:sp>
      <p:pic>
        <p:nvPicPr>
          <p:cNvPr id="8" name="Picture 7">
            <a:extLst>
              <a:ext uri="{FF2B5EF4-FFF2-40B4-BE49-F238E27FC236}">
                <a16:creationId xmlns:a16="http://schemas.microsoft.com/office/drawing/2014/main" id="{5B2E890E-35AC-68EA-BA19-64848B57BB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4438940" y="815953"/>
            <a:ext cx="3650384" cy="5902804"/>
          </a:xfrm>
          <a:prstGeom prst="rect">
            <a:avLst/>
          </a:prstGeom>
        </p:spPr>
      </p:pic>
      <p:pic>
        <p:nvPicPr>
          <p:cNvPr id="9" name="Picture 8">
            <a:extLst>
              <a:ext uri="{FF2B5EF4-FFF2-40B4-BE49-F238E27FC236}">
                <a16:creationId xmlns:a16="http://schemas.microsoft.com/office/drawing/2014/main" id="{32C677B1-7DC1-F06B-238B-285C3AC0B0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stretch>
            <a:fillRect/>
          </a:stretch>
        </p:blipFill>
        <p:spPr>
          <a:xfrm>
            <a:off x="8095857" y="-1"/>
            <a:ext cx="4846211" cy="6857999"/>
          </a:xfrm>
          <a:prstGeom prst="rect">
            <a:avLst/>
          </a:prstGeom>
        </p:spPr>
      </p:pic>
      <p:pic>
        <p:nvPicPr>
          <p:cNvPr id="7" name="Picture 6">
            <a:extLst>
              <a:ext uri="{FF2B5EF4-FFF2-40B4-BE49-F238E27FC236}">
                <a16:creationId xmlns:a16="http://schemas.microsoft.com/office/drawing/2014/main" id="{D456E429-CEE2-8D15-58F0-ACB2FEC4D1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a:stretch>
            <a:fillRect/>
          </a:stretch>
        </p:blipFill>
        <p:spPr>
          <a:xfrm>
            <a:off x="6433913" y="1542904"/>
            <a:ext cx="3305352" cy="5310910"/>
          </a:xfrm>
          <a:prstGeom prst="rect">
            <a:avLst/>
          </a:prstGeom>
        </p:spPr>
      </p:pic>
      <p:sp>
        <p:nvSpPr>
          <p:cNvPr id="11" name="Rectangle 10">
            <a:extLst>
              <a:ext uri="{FF2B5EF4-FFF2-40B4-BE49-F238E27FC236}">
                <a16:creationId xmlns:a16="http://schemas.microsoft.com/office/drawing/2014/main" id="{B6B6E55D-047E-4013-98CF-D130F8B5BBCD}"/>
              </a:ext>
            </a:extLst>
          </p:cNvPr>
          <p:cNvSpPr/>
          <p:nvPr/>
        </p:nvSpPr>
        <p:spPr>
          <a:xfrm>
            <a:off x="595902" y="2516707"/>
            <a:ext cx="4263774" cy="590764"/>
          </a:xfrm>
          <a:prstGeom prst="rect">
            <a:avLst/>
          </a:prstGeom>
          <a:solidFill>
            <a:srgbClr val="252D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6E21D9BE-AFF1-5111-2CC7-0350E62991F1}"/>
              </a:ext>
            </a:extLst>
          </p:cNvPr>
          <p:cNvSpPr txBox="1">
            <a:spLocks/>
          </p:cNvSpPr>
          <p:nvPr/>
        </p:nvSpPr>
        <p:spPr>
          <a:xfrm>
            <a:off x="475488" y="1476862"/>
            <a:ext cx="6073140" cy="157988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GB" sz="2600" b="1" dirty="0">
                <a:solidFill>
                  <a:srgbClr val="F9C9D8"/>
                </a:solidFill>
                <a:latin typeface="Poppins" panose="00000500000000000000" pitchFamily="2" charset="0"/>
                <a:cs typeface="Poppins" panose="00000500000000000000" pitchFamily="2" charset="0"/>
              </a:rPr>
              <a:t>    What you need to know</a:t>
            </a:r>
          </a:p>
        </p:txBody>
      </p:sp>
    </p:spTree>
    <p:extLst>
      <p:ext uri="{BB962C8B-B14F-4D97-AF65-F5344CB8AC3E}">
        <p14:creationId xmlns:p14="http://schemas.microsoft.com/office/powerpoint/2010/main" val="2858064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Lst>
          </p:cNvPr>
          <p:cNvSpPr/>
          <p:nvPr/>
        </p:nvSpPr>
        <p:spPr>
          <a:xfrm>
            <a:off x="0" y="0"/>
            <a:ext cx="12192000" cy="6858000"/>
          </a:xfrm>
          <a:prstGeom prst="rect">
            <a:avLst/>
          </a:prstGeom>
          <a:solidFill>
            <a:srgbClr val="0053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D0CAA12-59BC-9532-B092-8C1009E47E2B}"/>
              </a:ext>
            </a:extLst>
          </p:cNvPr>
          <p:cNvSpPr txBox="1">
            <a:spLocks/>
          </p:cNvSpPr>
          <p:nvPr/>
        </p:nvSpPr>
        <p:spPr>
          <a:xfrm>
            <a:off x="417242" y="432959"/>
            <a:ext cx="9014857" cy="769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solidFill>
                  <a:srgbClr val="F9C9D8"/>
                </a:solidFill>
                <a:latin typeface="Poppins" panose="00000500000000000000" pitchFamily="2" charset="0"/>
                <a:cs typeface="Poppins" panose="00000500000000000000" pitchFamily="2" charset="0"/>
              </a:rPr>
              <a:t>Handing in your coursework</a:t>
            </a:r>
          </a:p>
        </p:txBody>
      </p:sp>
      <p:sp>
        <p:nvSpPr>
          <p:cNvPr id="2" name="Content Placeholder 2">
            <a:extLst>
              <a:ext uri="{FF2B5EF4-FFF2-40B4-BE49-F238E27FC236}">
                <a16:creationId xmlns:a16="http://schemas.microsoft.com/office/drawing/2014/main" id="{813E4B19-82BA-371C-12E1-0EFD52CC011F}"/>
              </a:ext>
            </a:extLst>
          </p:cNvPr>
          <p:cNvSpPr txBox="1">
            <a:spLocks/>
          </p:cNvSpPr>
          <p:nvPr/>
        </p:nvSpPr>
        <p:spPr>
          <a:xfrm>
            <a:off x="632596" y="1416029"/>
            <a:ext cx="10840316" cy="472172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b="1">
                <a:solidFill>
                  <a:srgbClr val="F9C9D8"/>
                </a:solidFill>
                <a:latin typeface="Poppins"/>
                <a:cs typeface="Poppins"/>
              </a:rPr>
              <a:t>Declaration – for you to sign and confirm that:</a:t>
            </a:r>
          </a:p>
          <a:p>
            <a:pPr marL="685800" indent="-685800" algn="l">
              <a:buFont typeface="Arial" panose="020B0604020202020204" pitchFamily="34" charset="0"/>
              <a:buChar char="•"/>
            </a:pPr>
            <a:r>
              <a:rPr lang="en-GB" sz="2200">
                <a:solidFill>
                  <a:srgbClr val="F9C9D8"/>
                </a:solidFill>
                <a:latin typeface="Poppins"/>
                <a:cs typeface="Poppins"/>
              </a:rPr>
              <a:t>I have read SQA’s Your National Qualifications booklet and understand its contents.</a:t>
            </a:r>
          </a:p>
          <a:p>
            <a:pPr marL="685800" indent="-685800" algn="l">
              <a:buFont typeface="Arial" panose="020B0604020202020204" pitchFamily="34" charset="0"/>
              <a:buChar char="•"/>
            </a:pPr>
            <a:r>
              <a:rPr lang="en-GB" sz="2200">
                <a:solidFill>
                  <a:srgbClr val="F9C9D8"/>
                </a:solidFill>
                <a:latin typeface="Poppins"/>
                <a:cs typeface="Poppins"/>
              </a:rPr>
              <a:t>I understand that SQA may reduce or cancel my grades where I have not followed the rules specified in the Your National Qualifications booklet.</a:t>
            </a:r>
          </a:p>
          <a:p>
            <a:pPr marL="685800" indent="-685800" algn="l">
              <a:buFont typeface="Arial" panose="020B0604020202020204" pitchFamily="34" charset="0"/>
              <a:buChar char="•"/>
            </a:pPr>
            <a:r>
              <a:rPr lang="en-GB" sz="2200">
                <a:solidFill>
                  <a:srgbClr val="F9C9D8"/>
                </a:solidFill>
                <a:latin typeface="Poppins"/>
                <a:cs typeface="Poppins"/>
              </a:rPr>
              <a:t>the coursework submitted with this declaration is all my own work with all sources of information clearly identified and acknowledged.</a:t>
            </a:r>
          </a:p>
          <a:p>
            <a:pPr marL="685800" indent="-685800" algn="l">
              <a:buFont typeface="Arial" panose="020B0604020202020204" pitchFamily="34" charset="0"/>
              <a:buChar char="•"/>
            </a:pPr>
            <a:r>
              <a:rPr lang="en-GB" sz="2200">
                <a:solidFill>
                  <a:srgbClr val="F9C9D8"/>
                </a:solidFill>
                <a:latin typeface="Poppins"/>
                <a:cs typeface="Poppins"/>
              </a:rPr>
              <a:t>where I have used a resource sheet, I have submitted it along with my coursework.</a:t>
            </a:r>
          </a:p>
          <a:p>
            <a:pPr marL="685800" indent="-685800" algn="l">
              <a:buFont typeface="Arial" panose="020B0604020202020204" pitchFamily="34" charset="0"/>
              <a:buChar char="•"/>
            </a:pPr>
            <a:r>
              <a:rPr lang="en-GB" sz="2200">
                <a:solidFill>
                  <a:srgbClr val="F9C9D8"/>
                </a:solidFill>
                <a:latin typeface="Poppins"/>
                <a:cs typeface="Poppins"/>
              </a:rPr>
              <a:t>I understand that this coursework will be submitted to SQA for marking.</a:t>
            </a:r>
          </a:p>
          <a:p>
            <a:pPr algn="l"/>
            <a:endParaRPr lang="en-GB" sz="2000" b="1">
              <a:solidFill>
                <a:srgbClr val="252D5C"/>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endParaRPr lang="en-GB" sz="2000" b="1">
              <a:solidFill>
                <a:srgbClr val="252D5C"/>
              </a:solidFill>
              <a:latin typeface="Poppins" panose="00000500000000000000" pitchFamily="2" charset="0"/>
              <a:cs typeface="Poppins" panose="00000500000000000000" pitchFamily="2" charset="0"/>
            </a:endParaRPr>
          </a:p>
          <a:p>
            <a:pPr algn="l"/>
            <a:endParaRPr lang="en-GB" sz="2000" b="1">
              <a:solidFill>
                <a:srgbClr val="252D5C"/>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050226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Lst>
          </p:cNvPr>
          <p:cNvSpPr/>
          <p:nvPr/>
        </p:nvSpPr>
        <p:spPr>
          <a:xfrm>
            <a:off x="0" y="-1"/>
            <a:ext cx="12192000" cy="6858000"/>
          </a:xfrm>
          <a:prstGeom prst="rect">
            <a:avLst/>
          </a:prstGeom>
          <a:solidFill>
            <a:srgbClr val="252D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D0CAA12-59BC-9532-B092-8C1009E47E2B}"/>
              </a:ext>
            </a:extLst>
          </p:cNvPr>
          <p:cNvSpPr txBox="1">
            <a:spLocks/>
          </p:cNvSpPr>
          <p:nvPr/>
        </p:nvSpPr>
        <p:spPr>
          <a:xfrm>
            <a:off x="417242" y="432959"/>
            <a:ext cx="8110309" cy="769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solidFill>
                  <a:srgbClr val="FCC65A"/>
                </a:solidFill>
                <a:latin typeface="Poppins" panose="00000500000000000000" pitchFamily="2" charset="0"/>
                <a:cs typeface="Poppins" panose="00000500000000000000" pitchFamily="2" charset="0"/>
              </a:rPr>
              <a:t>What if I break the rules?</a:t>
            </a:r>
          </a:p>
        </p:txBody>
      </p:sp>
      <p:pic>
        <p:nvPicPr>
          <p:cNvPr id="3" name="Picture 2">
            <a:extLst>
              <a:ext uri="{FF2B5EF4-FFF2-40B4-BE49-F238E27FC236}">
                <a16:creationId xmlns:a16="http://schemas.microsoft.com/office/drawing/2014/main" id="{8B2926C9-33DB-E073-980D-AAA5F3518A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7687616" y="1464067"/>
            <a:ext cx="4215361" cy="5131942"/>
          </a:xfrm>
          <a:prstGeom prst="rect">
            <a:avLst/>
          </a:prstGeom>
        </p:spPr>
      </p:pic>
      <p:sp>
        <p:nvSpPr>
          <p:cNvPr id="4" name="Content Placeholder 2">
            <a:extLst>
              <a:ext uri="{FF2B5EF4-FFF2-40B4-BE49-F238E27FC236}">
                <a16:creationId xmlns:a16="http://schemas.microsoft.com/office/drawing/2014/main" id="{FF133D55-A3A5-6EE5-C90A-BA073C735C8E}"/>
              </a:ext>
            </a:extLst>
          </p:cNvPr>
          <p:cNvSpPr txBox="1">
            <a:spLocks/>
          </p:cNvSpPr>
          <p:nvPr/>
        </p:nvSpPr>
        <p:spPr>
          <a:xfrm>
            <a:off x="511341" y="1773265"/>
            <a:ext cx="6067259" cy="4651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sz="2000" b="1" dirty="0">
                <a:solidFill>
                  <a:srgbClr val="FCC65A"/>
                </a:solidFill>
                <a:latin typeface="Poppins" panose="00000500000000000000" pitchFamily="2" charset="0"/>
                <a:cs typeface="Poppins" panose="00000500000000000000" pitchFamily="2" charset="0"/>
              </a:rPr>
              <a:t>Marks can be reduced </a:t>
            </a:r>
          </a:p>
          <a:p>
            <a:pPr marL="457200" indent="-457200" algn="l">
              <a:buFont typeface="Arial" panose="020B0604020202020204" pitchFamily="34" charset="0"/>
              <a:buChar char="•"/>
            </a:pPr>
            <a:endParaRPr lang="en-GB" sz="2000" b="1" dirty="0">
              <a:solidFill>
                <a:srgbClr val="FCC65A"/>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2000" b="1" dirty="0">
                <a:solidFill>
                  <a:srgbClr val="FCC65A"/>
                </a:solidFill>
                <a:latin typeface="Poppins" panose="00000500000000000000" pitchFamily="2" charset="0"/>
                <a:cs typeface="Poppins" panose="00000500000000000000" pitchFamily="2" charset="0"/>
              </a:rPr>
              <a:t>You could be awarded zero marks</a:t>
            </a:r>
          </a:p>
          <a:p>
            <a:pPr marL="457200" indent="-457200" algn="l">
              <a:buFont typeface="Arial" panose="020B0604020202020204" pitchFamily="34" charset="0"/>
              <a:buChar char="•"/>
            </a:pPr>
            <a:endParaRPr lang="en-GB" sz="2000" b="1" dirty="0">
              <a:solidFill>
                <a:srgbClr val="FCC65A"/>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2000" b="1" dirty="0">
                <a:solidFill>
                  <a:srgbClr val="FCC65A"/>
                </a:solidFill>
                <a:latin typeface="Poppins" panose="00000500000000000000" pitchFamily="2" charset="0"/>
                <a:cs typeface="Poppins" panose="00000500000000000000" pitchFamily="2" charset="0"/>
              </a:rPr>
              <a:t>Your qualification could be cancelled</a:t>
            </a:r>
          </a:p>
          <a:p>
            <a:pPr marL="457200" indent="-457200" algn="l">
              <a:buFont typeface="Arial" panose="020B0604020202020204" pitchFamily="34" charset="0"/>
              <a:buChar char="•"/>
            </a:pPr>
            <a:endParaRPr lang="en-GB" sz="2000" b="1" dirty="0">
              <a:solidFill>
                <a:srgbClr val="FCC65A"/>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2000" b="1" dirty="0">
                <a:solidFill>
                  <a:srgbClr val="FCC65A"/>
                </a:solidFill>
                <a:latin typeface="Poppins" panose="00000500000000000000" pitchFamily="2" charset="0"/>
                <a:cs typeface="Poppins" panose="00000500000000000000" pitchFamily="2" charset="0"/>
              </a:rPr>
              <a:t>All your qualifications for the year could be cancelled</a:t>
            </a:r>
          </a:p>
          <a:p>
            <a:pPr algn="l"/>
            <a:endParaRPr lang="en-GB" sz="2000" b="1" dirty="0">
              <a:solidFill>
                <a:srgbClr val="FCC65A"/>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120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Lst>
          </p:cNvPr>
          <p:cNvSpPr/>
          <p:nvPr/>
        </p:nvSpPr>
        <p:spPr>
          <a:xfrm>
            <a:off x="0" y="-1"/>
            <a:ext cx="12192000" cy="6858000"/>
          </a:xfrm>
          <a:prstGeom prst="rect">
            <a:avLst/>
          </a:prstGeom>
          <a:solidFill>
            <a:srgbClr val="FCC6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D0CAA12-59BC-9532-B092-8C1009E47E2B}"/>
              </a:ext>
            </a:extLst>
          </p:cNvPr>
          <p:cNvSpPr txBox="1">
            <a:spLocks/>
          </p:cNvSpPr>
          <p:nvPr/>
        </p:nvSpPr>
        <p:spPr>
          <a:xfrm>
            <a:off x="757857" y="519623"/>
            <a:ext cx="5887093" cy="769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solidFill>
                  <a:srgbClr val="252D5C"/>
                </a:solidFill>
                <a:latin typeface="Poppins" panose="00000500000000000000" pitchFamily="2" charset="0"/>
                <a:cs typeface="Poppins" panose="00000500000000000000" pitchFamily="2" charset="0"/>
              </a:rPr>
              <a:t>2025 Exams</a:t>
            </a:r>
          </a:p>
        </p:txBody>
      </p:sp>
      <p:sp>
        <p:nvSpPr>
          <p:cNvPr id="5" name="Content Placeholder 2">
            <a:extLst>
              <a:ext uri="{FF2B5EF4-FFF2-40B4-BE49-F238E27FC236}">
                <a16:creationId xmlns:a16="http://schemas.microsoft.com/office/drawing/2014/main" id="{73FCC6A0-C684-BC0A-A7D2-018C5003C2EB}"/>
              </a:ext>
            </a:extLst>
          </p:cNvPr>
          <p:cNvSpPr txBox="1">
            <a:spLocks/>
          </p:cNvSpPr>
          <p:nvPr/>
        </p:nvSpPr>
        <p:spPr>
          <a:xfrm>
            <a:off x="757857" y="1553815"/>
            <a:ext cx="7513946" cy="37503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sz="2000" b="1" dirty="0">
                <a:solidFill>
                  <a:srgbClr val="252D5C"/>
                </a:solidFill>
                <a:latin typeface="Poppins" panose="00000500000000000000" pitchFamily="2" charset="0"/>
                <a:cs typeface="Poppins" panose="00000500000000000000" pitchFamily="2" charset="0"/>
              </a:rPr>
              <a:t>Visit </a:t>
            </a:r>
            <a:r>
              <a:rPr lang="en-GB" sz="2000" b="1" dirty="0">
                <a:solidFill>
                  <a:srgbClr val="252D5C"/>
                </a:solidFill>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www.sqa.org.uk/timetable</a:t>
            </a:r>
            <a:r>
              <a:rPr lang="en-GB" sz="2000" b="1" dirty="0">
                <a:solidFill>
                  <a:srgbClr val="252D5C"/>
                </a:solidFill>
                <a:latin typeface="Poppins" panose="00000500000000000000" pitchFamily="2" charset="0"/>
                <a:cs typeface="Poppins" panose="00000500000000000000" pitchFamily="2" charset="0"/>
              </a:rPr>
              <a:t> or scan the QR code</a:t>
            </a:r>
          </a:p>
          <a:p>
            <a:pPr marL="457200" indent="-457200" algn="l">
              <a:buFont typeface="Arial" panose="020B0604020202020204" pitchFamily="34" charset="0"/>
              <a:buChar char="•"/>
            </a:pPr>
            <a:endParaRPr lang="en-GB" sz="2000" b="1" dirty="0">
              <a:solidFill>
                <a:srgbClr val="252D5C"/>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2000" b="1" dirty="0">
                <a:solidFill>
                  <a:srgbClr val="252D5C"/>
                </a:solidFill>
                <a:latin typeface="Poppins" panose="00000500000000000000" pitchFamily="2" charset="0"/>
                <a:cs typeface="Poppins" panose="00000500000000000000" pitchFamily="2" charset="0"/>
              </a:rPr>
              <a:t>Download the </a:t>
            </a:r>
            <a:r>
              <a:rPr lang="en-GB" sz="2000" b="1" dirty="0" err="1">
                <a:solidFill>
                  <a:srgbClr val="252D5C"/>
                </a:solidFill>
                <a:latin typeface="Poppins" panose="00000500000000000000" pitchFamily="2" charset="0"/>
                <a:cs typeface="Poppins" panose="00000500000000000000" pitchFamily="2" charset="0"/>
              </a:rPr>
              <a:t>MyExams</a:t>
            </a:r>
            <a:r>
              <a:rPr lang="en-GB" sz="2000" b="1" dirty="0">
                <a:solidFill>
                  <a:srgbClr val="252D5C"/>
                </a:solidFill>
                <a:latin typeface="Poppins" panose="00000500000000000000" pitchFamily="2" charset="0"/>
                <a:cs typeface="Poppins" panose="00000500000000000000" pitchFamily="2" charset="0"/>
              </a:rPr>
              <a:t> app</a:t>
            </a:r>
          </a:p>
          <a:p>
            <a:pPr marL="457200" indent="-457200" algn="l">
              <a:buFont typeface="Arial" panose="020B0604020202020204" pitchFamily="34" charset="0"/>
              <a:buChar char="•"/>
            </a:pPr>
            <a:endParaRPr lang="en-GB" sz="2000" b="1" dirty="0">
              <a:solidFill>
                <a:srgbClr val="252D5C"/>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2000" b="1" dirty="0">
                <a:solidFill>
                  <a:srgbClr val="252D5C"/>
                </a:solidFill>
                <a:latin typeface="Poppins" panose="00000500000000000000" pitchFamily="2" charset="0"/>
                <a:cs typeface="Poppins" panose="00000500000000000000" pitchFamily="2" charset="0"/>
              </a:rPr>
              <a:t>The 2025 exams are 28 April to 2 June.</a:t>
            </a:r>
          </a:p>
          <a:p>
            <a:pPr marL="457200" indent="-457200" algn="l">
              <a:buFont typeface="Arial" panose="020B0604020202020204" pitchFamily="34" charset="0"/>
              <a:buChar char="•"/>
            </a:pPr>
            <a:endParaRPr lang="en-GB" sz="2000" b="1" dirty="0">
              <a:solidFill>
                <a:srgbClr val="252D5C"/>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2000" b="1" dirty="0">
                <a:solidFill>
                  <a:srgbClr val="252D5C"/>
                </a:solidFill>
                <a:latin typeface="Poppins" panose="00000500000000000000" pitchFamily="2" charset="0"/>
                <a:cs typeface="Poppins" panose="00000500000000000000" pitchFamily="2" charset="0"/>
              </a:rPr>
              <a:t>More information about what happens in the exams and what you need to do will be available in March 2025.</a:t>
            </a:r>
          </a:p>
          <a:p>
            <a:pPr algn="l"/>
            <a:endParaRPr lang="en-GB" sz="2000" b="1" dirty="0">
              <a:solidFill>
                <a:srgbClr val="252D5C"/>
              </a:solidFill>
              <a:latin typeface="Poppins" panose="00000500000000000000" pitchFamily="2" charset="0"/>
              <a:cs typeface="Poppins" panose="00000500000000000000" pitchFamily="2" charset="0"/>
            </a:endParaRPr>
          </a:p>
        </p:txBody>
      </p:sp>
      <p:pic>
        <p:nvPicPr>
          <p:cNvPr id="8" name="Picture 7" descr="A cellphone with a calendar&#10;&#10;Description automatically generated">
            <a:extLst>
              <a:ext uri="{FF2B5EF4-FFF2-40B4-BE49-F238E27FC236}">
                <a16:creationId xmlns:a16="http://schemas.microsoft.com/office/drawing/2014/main" id="{2EF7E7A8-24B2-38CD-5C51-F12C0A234E0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981934" y="2837115"/>
            <a:ext cx="5940564" cy="3663703"/>
          </a:xfrm>
          <a:prstGeom prst="rect">
            <a:avLst/>
          </a:prstGeom>
        </p:spPr>
      </p:pic>
      <p:pic>
        <p:nvPicPr>
          <p:cNvPr id="10" name="Picture 9" descr="A qr code with a black background linking to the web page www.sqa.org.uk/examtimetable">
            <a:extLst>
              <a:ext uri="{FF2B5EF4-FFF2-40B4-BE49-F238E27FC236}">
                <a16:creationId xmlns:a16="http://schemas.microsoft.com/office/drawing/2014/main" id="{0B815A62-6941-31BA-093F-F5CAE796A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2157" y="1448398"/>
            <a:ext cx="1151986" cy="1151986"/>
          </a:xfrm>
          <a:prstGeom prst="rect">
            <a:avLst/>
          </a:prstGeom>
        </p:spPr>
      </p:pic>
    </p:spTree>
    <p:extLst>
      <p:ext uri="{BB962C8B-B14F-4D97-AF65-F5344CB8AC3E}">
        <p14:creationId xmlns:p14="http://schemas.microsoft.com/office/powerpoint/2010/main" val="3377474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Lst>
          </p:cNvPr>
          <p:cNvSpPr/>
          <p:nvPr/>
        </p:nvSpPr>
        <p:spPr>
          <a:xfrm>
            <a:off x="0" y="8847"/>
            <a:ext cx="12192000" cy="6858000"/>
          </a:xfrm>
          <a:prstGeom prst="rect">
            <a:avLst/>
          </a:prstGeom>
          <a:solidFill>
            <a:srgbClr val="F9C9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D0CAA12-59BC-9532-B092-8C1009E47E2B}"/>
              </a:ext>
            </a:extLst>
          </p:cNvPr>
          <p:cNvSpPr txBox="1">
            <a:spLocks/>
          </p:cNvSpPr>
          <p:nvPr/>
        </p:nvSpPr>
        <p:spPr>
          <a:xfrm>
            <a:off x="618870" y="432959"/>
            <a:ext cx="5887093" cy="769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solidFill>
                  <a:srgbClr val="252D5C"/>
                </a:solidFill>
                <a:latin typeface="Poppins" panose="00000500000000000000" pitchFamily="2" charset="0"/>
                <a:cs typeface="Poppins" panose="00000500000000000000" pitchFamily="2" charset="0"/>
              </a:rPr>
              <a:t>Help and support</a:t>
            </a:r>
          </a:p>
        </p:txBody>
      </p:sp>
      <p:pic>
        <p:nvPicPr>
          <p:cNvPr id="3" name="Picture 2" descr="A cartoon of a person with a pen in her mouth&#10;&#10;Description automatically generated">
            <a:extLst>
              <a:ext uri="{FF2B5EF4-FFF2-40B4-BE49-F238E27FC236}">
                <a16:creationId xmlns:a16="http://schemas.microsoft.com/office/drawing/2014/main" id="{C0C06DD0-CDC4-E548-D46F-CAD9312FF42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58683" y="560323"/>
            <a:ext cx="5971114" cy="8449880"/>
          </a:xfrm>
          <a:prstGeom prst="rect">
            <a:avLst/>
          </a:prstGeom>
        </p:spPr>
      </p:pic>
      <p:sp>
        <p:nvSpPr>
          <p:cNvPr id="5" name="Content Placeholder 2">
            <a:extLst>
              <a:ext uri="{FF2B5EF4-FFF2-40B4-BE49-F238E27FC236}">
                <a16:creationId xmlns:a16="http://schemas.microsoft.com/office/drawing/2014/main" id="{73FCC6A0-C684-BC0A-A7D2-018C5003C2EB}"/>
              </a:ext>
            </a:extLst>
          </p:cNvPr>
          <p:cNvSpPr txBox="1">
            <a:spLocks/>
          </p:cNvSpPr>
          <p:nvPr/>
        </p:nvSpPr>
        <p:spPr>
          <a:xfrm>
            <a:off x="5340132" y="1626189"/>
            <a:ext cx="5240782" cy="409537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sz="2000" b="1" dirty="0">
                <a:solidFill>
                  <a:srgbClr val="252D5C"/>
                </a:solidFill>
                <a:latin typeface="Poppins" panose="00000500000000000000" pitchFamily="2" charset="0"/>
                <a:cs typeface="Poppins" panose="00000500000000000000" pitchFamily="2" charset="0"/>
              </a:rPr>
              <a:t>Scan the QR code to download the full booklet</a:t>
            </a:r>
          </a:p>
          <a:p>
            <a:pPr marL="457200" indent="-457200" algn="l">
              <a:buFont typeface="Arial" panose="020B0604020202020204" pitchFamily="34" charset="0"/>
              <a:buChar char="•"/>
            </a:pPr>
            <a:endParaRPr lang="en-GB" sz="2000" b="1" dirty="0">
              <a:solidFill>
                <a:srgbClr val="252D5C"/>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endParaRPr lang="en-GB" sz="2000" b="1" dirty="0">
              <a:solidFill>
                <a:srgbClr val="252D5C"/>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2000" b="1" dirty="0">
                <a:solidFill>
                  <a:srgbClr val="252D5C"/>
                </a:solidFill>
                <a:latin typeface="Poppins" panose="00000500000000000000" pitchFamily="2" charset="0"/>
                <a:cs typeface="Poppins" panose="00000500000000000000" pitchFamily="2" charset="0"/>
              </a:rPr>
              <a:t>Stay up to date on the latest information from SQA at </a:t>
            </a:r>
            <a:r>
              <a:rPr lang="en-GB" sz="2000" b="1" dirty="0">
                <a:solidFill>
                  <a:srgbClr val="252D5C"/>
                </a:solidFill>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www.sqa.org.uk/learners</a:t>
            </a:r>
            <a:r>
              <a:rPr lang="en-GB" sz="2000" b="1" dirty="0">
                <a:solidFill>
                  <a:srgbClr val="252D5C"/>
                </a:solidFill>
                <a:latin typeface="Poppins" panose="00000500000000000000" pitchFamily="2" charset="0"/>
                <a:cs typeface="Poppins" panose="00000500000000000000" pitchFamily="2" charset="0"/>
              </a:rPr>
              <a:t> </a:t>
            </a:r>
          </a:p>
          <a:p>
            <a:pPr marL="457200" indent="-457200" algn="l">
              <a:buFont typeface="Arial" panose="020B0604020202020204" pitchFamily="34" charset="0"/>
              <a:buChar char="•"/>
            </a:pPr>
            <a:endParaRPr lang="en-GB" sz="2000" b="1" dirty="0">
              <a:solidFill>
                <a:srgbClr val="252D5C"/>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endParaRPr lang="en-GB" sz="2000" b="1" dirty="0">
              <a:solidFill>
                <a:srgbClr val="252D5C"/>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2000" b="1" dirty="0">
                <a:solidFill>
                  <a:srgbClr val="252D5C"/>
                </a:solidFill>
                <a:latin typeface="Poppins" panose="00000500000000000000" pitchFamily="2" charset="0"/>
                <a:cs typeface="Poppins" panose="00000500000000000000" pitchFamily="2" charset="0"/>
              </a:rPr>
              <a:t>For more support, including who you can speak to if you’re feeling anxious, visit:</a:t>
            </a:r>
          </a:p>
          <a:p>
            <a:pPr algn="l"/>
            <a:r>
              <a:rPr lang="en-GB" sz="2000" b="1" dirty="0">
                <a:solidFill>
                  <a:srgbClr val="252D5C"/>
                </a:solidFill>
                <a:latin typeface="Poppins" panose="00000500000000000000" pitchFamily="2" charset="0"/>
                <a:cs typeface="Poppins" panose="00000500000000000000" pitchFamily="2" charset="0"/>
              </a:rPr>
              <a:t>         www.sqa.org.uk/learnersupport</a:t>
            </a:r>
          </a:p>
          <a:p>
            <a:pPr algn="l"/>
            <a:endParaRPr lang="en-GB" sz="2000" b="1" dirty="0">
              <a:solidFill>
                <a:srgbClr val="252D5C"/>
              </a:solidFill>
              <a:latin typeface="Poppins" panose="00000500000000000000" pitchFamily="2" charset="0"/>
              <a:cs typeface="Poppins" panose="00000500000000000000" pitchFamily="2" charset="0"/>
            </a:endParaRPr>
          </a:p>
        </p:txBody>
      </p:sp>
      <p:pic>
        <p:nvPicPr>
          <p:cNvPr id="4" name="Picture 3" descr="A qr code with a white background linking to the web page www.sqa.org.uk/learners">
            <a:extLst>
              <a:ext uri="{FF2B5EF4-FFF2-40B4-BE49-F238E27FC236}">
                <a16:creationId xmlns:a16="http://schemas.microsoft.com/office/drawing/2014/main" id="{2B2AB6AA-59E1-46DB-77FC-80F67C7F3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0914" y="2861854"/>
            <a:ext cx="1151986" cy="1151986"/>
          </a:xfrm>
          <a:prstGeom prst="rect">
            <a:avLst/>
          </a:prstGeom>
        </p:spPr>
      </p:pic>
      <p:pic>
        <p:nvPicPr>
          <p:cNvPr id="8" name="Picture 7" descr="A qr code with a white background linking to the web page www.sqa.org.uk/learnersupport">
            <a:extLst>
              <a:ext uri="{FF2B5EF4-FFF2-40B4-BE49-F238E27FC236}">
                <a16:creationId xmlns:a16="http://schemas.microsoft.com/office/drawing/2014/main" id="{107381AA-E763-EBD3-BBC8-F48B6A2713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0914" y="4509525"/>
            <a:ext cx="1151986" cy="1151986"/>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5BEC4686-BAB4-24EC-5107-51009A0673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0915" y="1332712"/>
            <a:ext cx="1151986" cy="1151986"/>
          </a:xfrm>
          <a:prstGeom prst="rect">
            <a:avLst/>
          </a:prstGeom>
        </p:spPr>
      </p:pic>
    </p:spTree>
    <p:extLst>
      <p:ext uri="{BB962C8B-B14F-4D97-AF65-F5344CB8AC3E}">
        <p14:creationId xmlns:p14="http://schemas.microsoft.com/office/powerpoint/2010/main" val="2385697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Lst>
          </p:cNvPr>
          <p:cNvSpPr/>
          <p:nvPr/>
        </p:nvSpPr>
        <p:spPr>
          <a:xfrm>
            <a:off x="0" y="-1"/>
            <a:ext cx="12192000" cy="6858000"/>
          </a:xfrm>
          <a:prstGeom prst="rect">
            <a:avLst/>
          </a:prstGeom>
          <a:solidFill>
            <a:srgbClr val="0053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your-nq-co-ordinators-169">
            <a:hlinkClick r:id="" action="ppaction://media"/>
            <a:extLst>
              <a:ext uri="{FF2B5EF4-FFF2-40B4-BE49-F238E27FC236}">
                <a16:creationId xmlns:a16="http://schemas.microsoft.com/office/drawing/2014/main" id="{F717533E-4FBF-2E82-8ED8-03CD7D01BD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3549" y="373061"/>
            <a:ext cx="11264901" cy="6111875"/>
          </a:xfrm>
          <a:prstGeom prst="rect">
            <a:avLst/>
          </a:prstGeom>
        </p:spPr>
      </p:pic>
    </p:spTree>
    <p:extLst>
      <p:ext uri="{BB962C8B-B14F-4D97-AF65-F5344CB8AC3E}">
        <p14:creationId xmlns:p14="http://schemas.microsoft.com/office/powerpoint/2010/main" val="162886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A873CB-31B6-6003-D7EF-7E24E76B8FE8}"/>
              </a:ext>
            </a:extLst>
          </p:cNvPr>
          <p:cNvSpPr/>
          <p:nvPr/>
        </p:nvSpPr>
        <p:spPr>
          <a:xfrm>
            <a:off x="0" y="0"/>
            <a:ext cx="12192000" cy="6858000"/>
          </a:xfrm>
          <a:prstGeom prst="rect">
            <a:avLst/>
          </a:prstGeom>
          <a:solidFill>
            <a:srgbClr val="252D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0DB5E481-F1D7-0EF0-E069-AAC4CC5A0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012111" y="2024769"/>
            <a:ext cx="5378522" cy="5378522"/>
          </a:xfrm>
          <a:prstGeom prst="rect">
            <a:avLst/>
          </a:prstGeom>
        </p:spPr>
      </p:pic>
      <p:sp>
        <p:nvSpPr>
          <p:cNvPr id="6" name="Title 1">
            <a:extLst>
              <a:ext uri="{FF2B5EF4-FFF2-40B4-BE49-F238E27FC236}">
                <a16:creationId xmlns:a16="http://schemas.microsoft.com/office/drawing/2014/main" id="{AF4C8CD1-61BB-EE5D-6C30-1315C6423566}"/>
              </a:ext>
            </a:extLst>
          </p:cNvPr>
          <p:cNvSpPr txBox="1">
            <a:spLocks/>
          </p:cNvSpPr>
          <p:nvPr/>
        </p:nvSpPr>
        <p:spPr>
          <a:xfrm>
            <a:off x="417242" y="432958"/>
            <a:ext cx="8110309" cy="9555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a:solidFill>
                  <a:srgbClr val="F9C9D8"/>
                </a:solidFill>
                <a:latin typeface="Poppins" panose="00000500000000000000" pitchFamily="2" charset="0"/>
                <a:cs typeface="Poppins" panose="00000500000000000000" pitchFamily="2" charset="0"/>
              </a:rPr>
              <a:t>Information from SQA</a:t>
            </a:r>
          </a:p>
        </p:txBody>
      </p:sp>
      <p:pic>
        <p:nvPicPr>
          <p:cNvPr id="7" name="Picture 6" descr="A pink question mark on a black background&#10;&#10;Description automatically generated">
            <a:extLst>
              <a:ext uri="{FF2B5EF4-FFF2-40B4-BE49-F238E27FC236}">
                <a16:creationId xmlns:a16="http://schemas.microsoft.com/office/drawing/2014/main" id="{A9003E8F-5FB3-0B01-5BB3-F35B4E2CDB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397" y="2103741"/>
            <a:ext cx="1126586" cy="684617"/>
          </a:xfrm>
          <a:prstGeom prst="rect">
            <a:avLst/>
          </a:prstGeom>
        </p:spPr>
      </p:pic>
      <p:sp>
        <p:nvSpPr>
          <p:cNvPr id="8" name="Content Placeholder 2">
            <a:extLst>
              <a:ext uri="{FF2B5EF4-FFF2-40B4-BE49-F238E27FC236}">
                <a16:creationId xmlns:a16="http://schemas.microsoft.com/office/drawing/2014/main" id="{8DE6B042-3814-011A-028A-A664A53273BB}"/>
              </a:ext>
            </a:extLst>
          </p:cNvPr>
          <p:cNvSpPr txBox="1">
            <a:spLocks/>
          </p:cNvSpPr>
          <p:nvPr/>
        </p:nvSpPr>
        <p:spPr>
          <a:xfrm>
            <a:off x="417242" y="1646070"/>
            <a:ext cx="6663069" cy="375036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sz="1800" b="1" dirty="0">
                <a:solidFill>
                  <a:srgbClr val="F9C9D8"/>
                </a:solidFill>
                <a:latin typeface="Poppins"/>
                <a:cs typeface="Poppins"/>
              </a:rPr>
              <a:t>Find out about the different National Qualifications and how they are assessed.</a:t>
            </a:r>
          </a:p>
          <a:p>
            <a:pPr marL="457200" indent="-457200" algn="l">
              <a:buFont typeface="Arial" panose="020B0604020202020204" pitchFamily="34" charset="0"/>
              <a:buChar char="•"/>
            </a:pPr>
            <a:endParaRPr lang="en-GB" sz="1800" b="1" dirty="0">
              <a:solidFill>
                <a:srgbClr val="F9C9D8"/>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1800" b="1" dirty="0">
                <a:solidFill>
                  <a:srgbClr val="F9C9D8"/>
                </a:solidFill>
                <a:latin typeface="Poppins"/>
                <a:cs typeface="Poppins"/>
              </a:rPr>
              <a:t>Understand more about assessment arrangements and how to put them in place.</a:t>
            </a:r>
          </a:p>
          <a:p>
            <a:pPr marL="457200" indent="-457200" algn="l">
              <a:buFont typeface="Arial" panose="020B0604020202020204" pitchFamily="34" charset="0"/>
              <a:buChar char="•"/>
            </a:pPr>
            <a:endParaRPr lang="en-GB" sz="1800" b="1" dirty="0">
              <a:solidFill>
                <a:srgbClr val="F9C9D8"/>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1800" b="1" dirty="0">
                <a:solidFill>
                  <a:srgbClr val="F9C9D8"/>
                </a:solidFill>
                <a:latin typeface="Poppins"/>
                <a:cs typeface="Poppins"/>
              </a:rPr>
              <a:t>Learn about different types of coursework as well as how to complete and submit yours.</a:t>
            </a:r>
          </a:p>
          <a:p>
            <a:pPr marL="457200" indent="-457200" algn="l">
              <a:buFont typeface="Arial" panose="020B0604020202020204" pitchFamily="34" charset="0"/>
              <a:buChar char="•"/>
            </a:pPr>
            <a:endParaRPr lang="en-GB" sz="1800" b="1" dirty="0">
              <a:solidFill>
                <a:srgbClr val="F9C9D8"/>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1800" b="1" dirty="0">
                <a:solidFill>
                  <a:srgbClr val="F9C9D8"/>
                </a:solidFill>
                <a:latin typeface="Poppins"/>
                <a:cs typeface="Poppins"/>
              </a:rPr>
              <a:t>Understand the rules and what happens if you break them.</a:t>
            </a:r>
          </a:p>
          <a:p>
            <a:pPr marL="457200" indent="-457200" algn="l">
              <a:buFont typeface="Arial" panose="020B0604020202020204" pitchFamily="34" charset="0"/>
              <a:buChar char="•"/>
            </a:pPr>
            <a:endParaRPr lang="en-GB" sz="2000" b="1" dirty="0">
              <a:solidFill>
                <a:srgbClr val="F9C9D8"/>
              </a:solidFill>
              <a:latin typeface="Poppins" panose="00000500000000000000" pitchFamily="2" charset="0"/>
              <a:cs typeface="Poppins" panose="00000500000000000000" pitchFamily="2" charset="0"/>
            </a:endParaRPr>
          </a:p>
          <a:p>
            <a:pPr algn="l"/>
            <a:endParaRPr lang="en-GB" sz="2000" b="1" dirty="0">
              <a:solidFill>
                <a:srgbClr val="F9C9D8"/>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882930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Lst>
          </p:cNvPr>
          <p:cNvSpPr/>
          <p:nvPr/>
        </p:nvSpPr>
        <p:spPr>
          <a:xfrm>
            <a:off x="0" y="0"/>
            <a:ext cx="12192000" cy="6858000"/>
          </a:xfrm>
          <a:prstGeom prst="rect">
            <a:avLst/>
          </a:prstGeom>
          <a:solidFill>
            <a:srgbClr val="F9C9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D0CAA12-59BC-9532-B092-8C1009E47E2B}"/>
              </a:ext>
            </a:extLst>
          </p:cNvPr>
          <p:cNvSpPr txBox="1">
            <a:spLocks/>
          </p:cNvSpPr>
          <p:nvPr/>
        </p:nvSpPr>
        <p:spPr>
          <a:xfrm>
            <a:off x="417242" y="432959"/>
            <a:ext cx="8110309" cy="769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a:solidFill>
                  <a:srgbClr val="252D5C"/>
                </a:solidFill>
                <a:latin typeface="Poppins" panose="00000500000000000000" pitchFamily="2" charset="0"/>
                <a:cs typeface="Poppins" panose="00000500000000000000" pitchFamily="2" charset="0"/>
              </a:rPr>
              <a:t>Assessment Arrangements</a:t>
            </a:r>
          </a:p>
        </p:txBody>
      </p:sp>
      <p:pic>
        <p:nvPicPr>
          <p:cNvPr id="3" name="Picture 2">
            <a:extLst>
              <a:ext uri="{FF2B5EF4-FFF2-40B4-BE49-F238E27FC236}">
                <a16:creationId xmlns:a16="http://schemas.microsoft.com/office/drawing/2014/main" id="{6E747E26-BDDA-EA40-58DB-D849572132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087616" y="649956"/>
            <a:ext cx="4835821" cy="5940453"/>
          </a:xfrm>
          <a:prstGeom prst="rect">
            <a:avLst/>
          </a:prstGeom>
        </p:spPr>
      </p:pic>
      <p:sp>
        <p:nvSpPr>
          <p:cNvPr id="7" name="Content Placeholder 2">
            <a:extLst>
              <a:ext uri="{FF2B5EF4-FFF2-40B4-BE49-F238E27FC236}">
                <a16:creationId xmlns:a16="http://schemas.microsoft.com/office/drawing/2014/main" id="{C4C6196B-1CB2-7505-DC58-643AFCEEA94E}"/>
              </a:ext>
            </a:extLst>
          </p:cNvPr>
          <p:cNvSpPr txBox="1">
            <a:spLocks/>
          </p:cNvSpPr>
          <p:nvPr/>
        </p:nvSpPr>
        <p:spPr>
          <a:xfrm>
            <a:off x="439455" y="1635037"/>
            <a:ext cx="6527401" cy="390942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b="1" baseline="30000" dirty="0">
                <a:solidFill>
                  <a:srgbClr val="252D5C"/>
                </a:solidFill>
                <a:latin typeface="Poppins"/>
                <a:cs typeface="Poppins"/>
              </a:rPr>
              <a:t>Assessment arrangements are adjustments that can be made to the assessment process. They:</a:t>
            </a:r>
          </a:p>
          <a:p>
            <a:pPr marL="342900" indent="-342900" algn="l">
              <a:buFont typeface="Arial" panose="020B0604020202020204" pitchFamily="34" charset="0"/>
              <a:buChar char="•"/>
            </a:pPr>
            <a:r>
              <a:rPr lang="en-GB" sz="2600" baseline="30000" dirty="0">
                <a:solidFill>
                  <a:srgbClr val="252D5C"/>
                </a:solidFill>
                <a:latin typeface="Poppins"/>
                <a:cs typeface="Poppins"/>
              </a:rPr>
              <a:t>are for learners who are disabled as well as those who have additional support needs.</a:t>
            </a:r>
          </a:p>
          <a:p>
            <a:pPr marL="342900" marR="0" indent="-342900" algn="l" rtl="0">
              <a:buFont typeface="Arial" panose="020B0604020202020204" pitchFamily="34" charset="0"/>
              <a:buChar char="•"/>
            </a:pPr>
            <a:r>
              <a:rPr lang="en-GB" sz="2600" baseline="30000" dirty="0">
                <a:solidFill>
                  <a:srgbClr val="252D5C"/>
                </a:solidFill>
                <a:latin typeface="Poppins"/>
                <a:cs typeface="Poppins"/>
              </a:rPr>
              <a:t>allow learners to show the relevant knowledge, skills and understanding of the course.</a:t>
            </a:r>
          </a:p>
          <a:p>
            <a:pPr marL="342900" marR="0" indent="-342900" algn="l" rtl="0">
              <a:buFont typeface="Arial" panose="020B0604020202020204" pitchFamily="34" charset="0"/>
              <a:buChar char="•"/>
            </a:pPr>
            <a:r>
              <a:rPr lang="en-GB" sz="2600" i="0" u="none" strike="noStrike" baseline="30000" dirty="0">
                <a:solidFill>
                  <a:srgbClr val="252D5C"/>
                </a:solidFill>
                <a:latin typeface="Poppins"/>
                <a:cs typeface="Poppins"/>
              </a:rPr>
              <a:t>can be put in place for coursework and performances, as well as exams.</a:t>
            </a:r>
          </a:p>
          <a:p>
            <a:pPr marR="0" algn="l" rtl="0"/>
            <a:endParaRPr lang="en-GB" sz="2600" b="1" baseline="30000" dirty="0">
              <a:solidFill>
                <a:srgbClr val="252D5C"/>
              </a:solidFill>
              <a:latin typeface="Poppins" panose="00000500000000000000" pitchFamily="2" charset="0"/>
              <a:cs typeface="Poppins" panose="00000500000000000000" pitchFamily="2" charset="0"/>
            </a:endParaRPr>
          </a:p>
          <a:p>
            <a:pPr marR="0" algn="l" rtl="0"/>
            <a:r>
              <a:rPr lang="en-GB" sz="2600" b="1" i="0" u="none" strike="noStrike" baseline="30000">
                <a:solidFill>
                  <a:srgbClr val="252D5C"/>
                </a:solidFill>
                <a:latin typeface="Poppins"/>
                <a:cs typeface="Poppins"/>
              </a:rPr>
              <a:t>Want </a:t>
            </a:r>
            <a:r>
              <a:rPr lang="en-GB" sz="2600" b="1" i="0" u="none" strike="noStrike" baseline="30000" dirty="0">
                <a:solidFill>
                  <a:srgbClr val="252D5C"/>
                </a:solidFill>
                <a:latin typeface="Poppins"/>
                <a:cs typeface="Poppins"/>
              </a:rPr>
              <a:t>to know more?</a:t>
            </a:r>
          </a:p>
        </p:txBody>
      </p:sp>
    </p:spTree>
    <p:extLst>
      <p:ext uri="{BB962C8B-B14F-4D97-AF65-F5344CB8AC3E}">
        <p14:creationId xmlns:p14="http://schemas.microsoft.com/office/powerpoint/2010/main" val="1709416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C65A"/>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D0CAA12-59BC-9532-B092-8C1009E47E2B}"/>
              </a:ext>
            </a:extLst>
          </p:cNvPr>
          <p:cNvSpPr txBox="1">
            <a:spLocks/>
          </p:cNvSpPr>
          <p:nvPr/>
        </p:nvSpPr>
        <p:spPr>
          <a:xfrm>
            <a:off x="417242" y="432959"/>
            <a:ext cx="8110309" cy="769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a:solidFill>
                  <a:srgbClr val="252D5C"/>
                </a:solidFill>
                <a:latin typeface="Poppins" panose="00000500000000000000" pitchFamily="2" charset="0"/>
                <a:cs typeface="Poppins" panose="00000500000000000000" pitchFamily="2" charset="0"/>
              </a:rPr>
              <a:t>Doing your coursework</a:t>
            </a:r>
            <a:endParaRPr lang="en-GB" sz="4400" b="1">
              <a:latin typeface="Poppins" panose="00000500000000000000" pitchFamily="2" charset="0"/>
              <a:cs typeface="Poppins" panose="00000500000000000000" pitchFamily="2" charset="0"/>
            </a:endParaRPr>
          </a:p>
        </p:txBody>
      </p:sp>
      <p:sp>
        <p:nvSpPr>
          <p:cNvPr id="2" name="Content Placeholder 2">
            <a:extLst>
              <a:ext uri="{FF2B5EF4-FFF2-40B4-BE49-F238E27FC236}">
                <a16:creationId xmlns:a16="http://schemas.microsoft.com/office/drawing/2014/main" id="{FF44D21E-9470-3C05-A714-8AF1DF175831}"/>
              </a:ext>
            </a:extLst>
          </p:cNvPr>
          <p:cNvSpPr txBox="1">
            <a:spLocks/>
          </p:cNvSpPr>
          <p:nvPr/>
        </p:nvSpPr>
        <p:spPr>
          <a:xfrm>
            <a:off x="551837" y="1783247"/>
            <a:ext cx="6610963" cy="375036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b="1" dirty="0">
                <a:solidFill>
                  <a:srgbClr val="252D5C"/>
                </a:solidFill>
                <a:latin typeface="Poppins" panose="00000500000000000000" pitchFamily="2" charset="0"/>
                <a:cs typeface="Poppins" panose="00000500000000000000" pitchFamily="2" charset="0"/>
              </a:rPr>
              <a:t>If you are using sources:</a:t>
            </a:r>
          </a:p>
          <a:p>
            <a:pPr marL="914400" lvl="1" indent="-457200" algn="l">
              <a:buFont typeface="Arial" panose="020B0604020202020204" pitchFamily="34" charset="0"/>
              <a:buChar char="•"/>
            </a:pPr>
            <a:r>
              <a:rPr lang="en-GB" sz="1600" dirty="0">
                <a:solidFill>
                  <a:srgbClr val="252D5C"/>
                </a:solidFill>
                <a:latin typeface="Poppins"/>
                <a:cs typeface="Poppins"/>
              </a:rPr>
              <a:t>Use ‘quotation marks’ around text</a:t>
            </a:r>
          </a:p>
          <a:p>
            <a:pPr marL="914400" lvl="1" indent="-457200" algn="l">
              <a:buFont typeface="Arial" panose="020B0604020202020204" pitchFamily="34" charset="0"/>
              <a:buChar char="•"/>
            </a:pPr>
            <a:r>
              <a:rPr lang="en-GB" sz="1600" dirty="0">
                <a:solidFill>
                  <a:srgbClr val="252D5C"/>
                </a:solidFill>
                <a:latin typeface="Poppins"/>
                <a:cs typeface="Poppins"/>
              </a:rPr>
              <a:t>Give a reference for diagrams</a:t>
            </a:r>
          </a:p>
          <a:p>
            <a:pPr marL="914400" lvl="1" indent="-457200" algn="l">
              <a:buFont typeface="Arial" panose="020B0604020202020204" pitchFamily="34" charset="0"/>
              <a:buChar char="•"/>
            </a:pPr>
            <a:r>
              <a:rPr lang="en-GB" sz="1600" dirty="0">
                <a:solidFill>
                  <a:srgbClr val="252D5C"/>
                </a:solidFill>
                <a:latin typeface="Poppins"/>
                <a:cs typeface="Poppins"/>
              </a:rPr>
              <a:t>Create a bibliography at the end of your work</a:t>
            </a:r>
          </a:p>
          <a:p>
            <a:pPr marL="914400" lvl="1" indent="-457200" algn="l">
              <a:buFont typeface="Arial" panose="020B0604020202020204" pitchFamily="34" charset="0"/>
              <a:buChar char="•"/>
            </a:pPr>
            <a:r>
              <a:rPr lang="en-GB" sz="1600" dirty="0">
                <a:solidFill>
                  <a:srgbClr val="252D5C"/>
                </a:solidFill>
                <a:latin typeface="Poppins"/>
                <a:cs typeface="Poppins"/>
              </a:rPr>
              <a:t>Check with your teacher</a:t>
            </a:r>
          </a:p>
          <a:p>
            <a:pPr marL="457200" indent="-457200" algn="l">
              <a:buFont typeface="Arial" panose="020B0604020202020204" pitchFamily="34" charset="0"/>
              <a:buChar char="•"/>
            </a:pPr>
            <a:endParaRPr lang="en-GB" sz="2000" b="1" dirty="0">
              <a:solidFill>
                <a:srgbClr val="252D5C"/>
              </a:solidFill>
              <a:latin typeface="Poppins" panose="00000500000000000000" pitchFamily="2" charset="0"/>
              <a:cs typeface="Poppins" panose="00000500000000000000" pitchFamily="2" charset="0"/>
            </a:endParaRPr>
          </a:p>
          <a:p>
            <a:pPr algn="l"/>
            <a:r>
              <a:rPr lang="en-GB" sz="2000" b="1" dirty="0">
                <a:solidFill>
                  <a:srgbClr val="252D5C"/>
                </a:solidFill>
                <a:latin typeface="Poppins" panose="00000500000000000000" pitchFamily="2" charset="0"/>
                <a:cs typeface="Poppins" panose="00000500000000000000" pitchFamily="2" charset="0"/>
              </a:rPr>
              <a:t>If there is a word count, you must stick to it.</a:t>
            </a:r>
          </a:p>
          <a:p>
            <a:pPr marL="457200" indent="-457200" algn="l">
              <a:buFont typeface="Arial" panose="020B0604020202020204" pitchFamily="34" charset="0"/>
              <a:buChar char="•"/>
            </a:pPr>
            <a:endParaRPr lang="en-GB" sz="2000" b="1" dirty="0">
              <a:solidFill>
                <a:srgbClr val="252D5C"/>
              </a:solidFill>
              <a:latin typeface="Poppins" panose="00000500000000000000" pitchFamily="2" charset="0"/>
              <a:cs typeface="Poppins" panose="00000500000000000000" pitchFamily="2" charset="0"/>
            </a:endParaRPr>
          </a:p>
          <a:p>
            <a:pPr algn="l"/>
            <a:r>
              <a:rPr lang="en-GB" sz="2000" b="1" dirty="0">
                <a:solidFill>
                  <a:srgbClr val="252D5C"/>
                </a:solidFill>
                <a:latin typeface="Poppins" panose="00000500000000000000" pitchFamily="2" charset="0"/>
                <a:cs typeface="Poppins" panose="00000500000000000000" pitchFamily="2" charset="0"/>
              </a:rPr>
              <a:t>If you have a resource sheet, you must hand it in.</a:t>
            </a:r>
          </a:p>
          <a:p>
            <a:pPr marL="457200" indent="-457200" algn="l">
              <a:buFont typeface="Arial" panose="020B0604020202020204" pitchFamily="34" charset="0"/>
              <a:buChar char="•"/>
            </a:pPr>
            <a:endParaRPr lang="en-GB" sz="2000" b="1" dirty="0">
              <a:solidFill>
                <a:srgbClr val="252D5C"/>
              </a:solidFill>
              <a:latin typeface="Poppins" panose="00000500000000000000" pitchFamily="2" charset="0"/>
              <a:cs typeface="Poppins" panose="00000500000000000000" pitchFamily="2" charset="0"/>
            </a:endParaRPr>
          </a:p>
          <a:p>
            <a:pPr algn="l"/>
            <a:endParaRPr lang="en-GB" sz="2000" b="1" dirty="0">
              <a:solidFill>
                <a:srgbClr val="252D5C"/>
              </a:solidFill>
              <a:latin typeface="Poppins" panose="00000500000000000000" pitchFamily="2" charset="0"/>
              <a:cs typeface="Poppins" panose="00000500000000000000" pitchFamily="2" charset="0"/>
            </a:endParaRPr>
          </a:p>
        </p:txBody>
      </p:sp>
      <p:pic>
        <p:nvPicPr>
          <p:cNvPr id="4" name="Picture 3" descr="A person painting on a canvas&#10;&#10;Description automatically generated">
            <a:extLst>
              <a:ext uri="{FF2B5EF4-FFF2-40B4-BE49-F238E27FC236}">
                <a16:creationId xmlns:a16="http://schemas.microsoft.com/office/drawing/2014/main" id="{F5494294-6E03-4755-59E3-10579563BE95}"/>
              </a:ext>
            </a:extLst>
          </p:cNvPr>
          <p:cNvPicPr>
            <a:picLocks noGrp="1" noRot="1" noChangeAspect="1" noMove="1" noResize="1" noEditPoints="1" noAdjustHandles="1" noChangeArrowheads="1" noChangeShapeType="1" noCrop="1"/>
          </p:cNvPicPr>
          <p:nvPr/>
        </p:nvPicPr>
        <p:blipFill>
          <a:blip r:embed="rId3"/>
          <a:stretch>
            <a:fillRect/>
          </a:stretch>
        </p:blipFill>
        <p:spPr>
          <a:xfrm>
            <a:off x="6776068" y="1902994"/>
            <a:ext cx="4876234" cy="4686300"/>
          </a:xfrm>
          <a:prstGeom prst="rect">
            <a:avLst/>
          </a:prstGeom>
        </p:spPr>
      </p:pic>
    </p:spTree>
    <p:extLst>
      <p:ext uri="{BB962C8B-B14F-4D97-AF65-F5344CB8AC3E}">
        <p14:creationId xmlns:p14="http://schemas.microsoft.com/office/powerpoint/2010/main" val="1318078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Lst>
          </p:cNvPr>
          <p:cNvSpPr/>
          <p:nvPr/>
        </p:nvSpPr>
        <p:spPr>
          <a:xfrm>
            <a:off x="0" y="0"/>
            <a:ext cx="12192000" cy="685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D0CAA12-59BC-9532-B092-8C1009E47E2B}"/>
              </a:ext>
            </a:extLst>
          </p:cNvPr>
          <p:cNvSpPr txBox="1">
            <a:spLocks/>
          </p:cNvSpPr>
          <p:nvPr/>
        </p:nvSpPr>
        <p:spPr>
          <a:xfrm>
            <a:off x="417242" y="432959"/>
            <a:ext cx="8110309" cy="769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solidFill>
                  <a:srgbClr val="252D5C"/>
                </a:solidFill>
                <a:latin typeface="Poppins" panose="00000500000000000000" pitchFamily="2" charset="0"/>
                <a:cs typeface="Poppins" panose="00000500000000000000" pitchFamily="2" charset="0"/>
              </a:rPr>
              <a:t>Artificial Intelligence (AI)</a:t>
            </a:r>
          </a:p>
        </p:txBody>
      </p:sp>
      <p:pic>
        <p:nvPicPr>
          <p:cNvPr id="3" name="Picture 2" descr="A person sitting at a desk with her hands behind her head&#10;&#10;Description automatically generated">
            <a:extLst>
              <a:ext uri="{FF2B5EF4-FFF2-40B4-BE49-F238E27FC236}">
                <a16:creationId xmlns:a16="http://schemas.microsoft.com/office/drawing/2014/main" id="{8B808A17-1A96-173D-A516-554113BAFF63}"/>
              </a:ext>
            </a:extLst>
          </p:cNvPr>
          <p:cNvPicPr>
            <a:picLocks noGrp="1" noRot="1" noChangeAspect="1" noMove="1" noResize="1" noEditPoints="1" noAdjustHandles="1" noChangeArrowheads="1" noChangeShapeType="1" noCrop="1"/>
          </p:cNvPicPr>
          <p:nvPr/>
        </p:nvPicPr>
        <p:blipFill>
          <a:blip r:embed="rId3"/>
          <a:stretch>
            <a:fillRect/>
          </a:stretch>
        </p:blipFill>
        <p:spPr>
          <a:xfrm>
            <a:off x="6096000" y="1202077"/>
            <a:ext cx="5838898" cy="4967554"/>
          </a:xfrm>
          <a:prstGeom prst="rect">
            <a:avLst/>
          </a:prstGeom>
        </p:spPr>
      </p:pic>
      <p:sp>
        <p:nvSpPr>
          <p:cNvPr id="2" name="Content Placeholder 2">
            <a:extLst>
              <a:ext uri="{FF2B5EF4-FFF2-40B4-BE49-F238E27FC236}">
                <a16:creationId xmlns:a16="http://schemas.microsoft.com/office/drawing/2014/main" id="{DB8A2976-0103-328D-421A-21CC1760281A}"/>
              </a:ext>
            </a:extLst>
          </p:cNvPr>
          <p:cNvSpPr txBox="1">
            <a:spLocks/>
          </p:cNvSpPr>
          <p:nvPr/>
        </p:nvSpPr>
        <p:spPr>
          <a:xfrm>
            <a:off x="590200" y="1905556"/>
            <a:ext cx="6663069" cy="290559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dirty="0">
                <a:solidFill>
                  <a:srgbClr val="252D5C"/>
                </a:solidFill>
                <a:latin typeface="Poppins"/>
                <a:cs typeface="Poppins"/>
              </a:rPr>
              <a:t>You must not use or reference AI tools as      sources for your work. </a:t>
            </a:r>
          </a:p>
          <a:p>
            <a:pPr algn="l"/>
            <a:endParaRPr lang="en-GB" sz="2000" dirty="0">
              <a:solidFill>
                <a:srgbClr val="252D5C"/>
              </a:solidFill>
              <a:latin typeface="Poppins"/>
              <a:cs typeface="Poppins"/>
            </a:endParaRPr>
          </a:p>
          <a:p>
            <a:pPr marL="457200" indent="-457200" algn="l">
              <a:buFont typeface="Arial" panose="020B0604020202020204" pitchFamily="34" charset="0"/>
              <a:buChar char="•"/>
            </a:pPr>
            <a:r>
              <a:rPr lang="en-GB" sz="2000" dirty="0">
                <a:solidFill>
                  <a:srgbClr val="252D5C"/>
                </a:solidFill>
                <a:latin typeface="Poppins"/>
                <a:cs typeface="Poppins"/>
              </a:rPr>
              <a:t>Examples include ChatGPT and                  Google Bard</a:t>
            </a:r>
          </a:p>
          <a:p>
            <a:pPr marL="457200" indent="-457200" algn="l">
              <a:buFont typeface="Arial" panose="020B0604020202020204" pitchFamily="34" charset="0"/>
              <a:buChar char="•"/>
            </a:pPr>
            <a:r>
              <a:rPr lang="en-GB" sz="2000" dirty="0">
                <a:solidFill>
                  <a:srgbClr val="252D5C"/>
                </a:solidFill>
                <a:latin typeface="Poppins"/>
                <a:cs typeface="Poppins"/>
              </a:rPr>
              <a:t>Many have age restrictions</a:t>
            </a:r>
          </a:p>
          <a:p>
            <a:pPr marL="457200" indent="-457200" algn="l">
              <a:buFont typeface="Arial" panose="020B0604020202020204" pitchFamily="34" charset="0"/>
              <a:buChar char="•"/>
            </a:pPr>
            <a:r>
              <a:rPr lang="en-GB" sz="2000" dirty="0">
                <a:solidFill>
                  <a:srgbClr val="252D5C"/>
                </a:solidFill>
                <a:latin typeface="Poppins"/>
                <a:cs typeface="Poppins"/>
              </a:rPr>
              <a:t>They can create unreliable information</a:t>
            </a:r>
            <a:endParaRPr lang="en-GB" sz="2000" dirty="0">
              <a:solidFill>
                <a:srgbClr val="252D5C"/>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endParaRPr lang="en-GB" sz="2000" b="1" dirty="0">
              <a:solidFill>
                <a:srgbClr val="252D5C"/>
              </a:solidFill>
              <a:latin typeface="Poppins" panose="00000500000000000000" pitchFamily="2" charset="0"/>
              <a:cs typeface="Poppins" panose="00000500000000000000" pitchFamily="2" charset="0"/>
            </a:endParaRPr>
          </a:p>
          <a:p>
            <a:pPr algn="l"/>
            <a:endParaRPr lang="en-GB" sz="2000" b="1" dirty="0">
              <a:solidFill>
                <a:srgbClr val="252D5C"/>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197236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Lst>
          </p:cNvPr>
          <p:cNvSpPr/>
          <p:nvPr/>
        </p:nvSpPr>
        <p:spPr>
          <a:xfrm>
            <a:off x="0" y="0"/>
            <a:ext cx="12192000" cy="6858000"/>
          </a:xfrm>
          <a:prstGeom prst="rect">
            <a:avLst/>
          </a:prstGeom>
          <a:solidFill>
            <a:srgbClr val="F9C9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D0CAA12-59BC-9532-B092-8C1009E47E2B}"/>
              </a:ext>
            </a:extLst>
          </p:cNvPr>
          <p:cNvSpPr txBox="1">
            <a:spLocks/>
          </p:cNvSpPr>
          <p:nvPr/>
        </p:nvSpPr>
        <p:spPr>
          <a:xfrm>
            <a:off x="417242" y="432959"/>
            <a:ext cx="10457084" cy="769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solidFill>
                  <a:srgbClr val="252D5C"/>
                </a:solidFill>
                <a:latin typeface="Poppins" panose="00000500000000000000" pitchFamily="2" charset="0"/>
                <a:cs typeface="Poppins" panose="00000500000000000000" pitchFamily="2" charset="0"/>
              </a:rPr>
              <a:t>Plagiarism and collusion</a:t>
            </a:r>
          </a:p>
        </p:txBody>
      </p:sp>
      <p:pic>
        <p:nvPicPr>
          <p:cNvPr id="3" name="Picture 2" descr="A person and person writing on papers&#10;&#10;Description automatically generated">
            <a:extLst>
              <a:ext uri="{FF2B5EF4-FFF2-40B4-BE49-F238E27FC236}">
                <a16:creationId xmlns:a16="http://schemas.microsoft.com/office/drawing/2014/main" id="{4C7E34A7-E62F-BE6A-A309-D7879161C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8795" y="3717912"/>
            <a:ext cx="5610618" cy="2983319"/>
          </a:xfrm>
          <a:prstGeom prst="rect">
            <a:avLst/>
          </a:prstGeom>
        </p:spPr>
      </p:pic>
      <p:sp>
        <p:nvSpPr>
          <p:cNvPr id="4" name="Content Placeholder 2">
            <a:extLst>
              <a:ext uri="{FF2B5EF4-FFF2-40B4-BE49-F238E27FC236}">
                <a16:creationId xmlns:a16="http://schemas.microsoft.com/office/drawing/2014/main" id="{9061962F-7A63-2C8C-6DCD-A8A7E26BC437}"/>
              </a:ext>
            </a:extLst>
          </p:cNvPr>
          <p:cNvSpPr txBox="1">
            <a:spLocks/>
          </p:cNvSpPr>
          <p:nvPr/>
        </p:nvSpPr>
        <p:spPr>
          <a:xfrm>
            <a:off x="417242" y="1214754"/>
            <a:ext cx="10826372" cy="469277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algn="l" rtl="0"/>
            <a:endParaRPr lang="en-GB" b="0" i="0" u="none" strike="noStrike" baseline="30000" dirty="0">
              <a:solidFill>
                <a:srgbClr val="252D5C"/>
              </a:solidFill>
              <a:latin typeface="Poppins" panose="00000500000000000000" pitchFamily="2" charset="0"/>
              <a:cs typeface="Poppins" panose="00000500000000000000" pitchFamily="2" charset="0"/>
            </a:endParaRPr>
          </a:p>
          <a:p>
            <a:pPr marR="0" algn="l" rtl="0"/>
            <a:r>
              <a:rPr lang="en-GB" b="0" i="0" u="none" strike="noStrike" baseline="30000" dirty="0">
                <a:solidFill>
                  <a:srgbClr val="252D5C"/>
                </a:solidFill>
                <a:latin typeface="Poppins"/>
                <a:cs typeface="Poppins"/>
              </a:rPr>
              <a:t>Passing off other people’s work and ideas (or work produced by AI tools) as your own is called </a:t>
            </a:r>
            <a:r>
              <a:rPr lang="en-GB" b="1" i="0" u="none" strike="noStrike" baseline="30000" dirty="0">
                <a:solidFill>
                  <a:srgbClr val="252D5C"/>
                </a:solidFill>
                <a:latin typeface="Poppins"/>
                <a:cs typeface="Poppins"/>
              </a:rPr>
              <a:t>‘plagiarism’</a:t>
            </a:r>
            <a:r>
              <a:rPr lang="en-GB" b="0" i="0" u="none" strike="noStrike" baseline="30000" dirty="0">
                <a:solidFill>
                  <a:srgbClr val="252D5C"/>
                </a:solidFill>
                <a:latin typeface="Poppins"/>
                <a:cs typeface="Poppins"/>
              </a:rPr>
              <a:t> and it’s cheating. </a:t>
            </a:r>
          </a:p>
          <a:p>
            <a:pPr marR="0" algn="l" rtl="0"/>
            <a:endParaRPr lang="en-GB" b="0" i="0" u="none" strike="noStrike" baseline="30000" dirty="0">
              <a:solidFill>
                <a:srgbClr val="252D5C"/>
              </a:solidFill>
              <a:latin typeface="Poppins" panose="00000500000000000000" pitchFamily="2" charset="0"/>
              <a:cs typeface="Poppins" panose="00000500000000000000" pitchFamily="2" charset="0"/>
            </a:endParaRPr>
          </a:p>
          <a:p>
            <a:pPr marR="0" algn="l" rtl="0"/>
            <a:r>
              <a:rPr lang="en-GB" b="0" i="0" u="none" strike="noStrike" baseline="30000" dirty="0">
                <a:solidFill>
                  <a:srgbClr val="252D5C"/>
                </a:solidFill>
                <a:latin typeface="Poppins"/>
                <a:cs typeface="Poppins"/>
              </a:rPr>
              <a:t>It’s not your own work if: </a:t>
            </a:r>
          </a:p>
          <a:p>
            <a:pPr marL="342900" marR="0" indent="-342900" algn="l" rtl="0">
              <a:buFont typeface="Arial" panose="020B0604020202020204" pitchFamily="34" charset="0"/>
              <a:buChar char="•"/>
            </a:pPr>
            <a:r>
              <a:rPr lang="en-GB" baseline="30000" dirty="0">
                <a:solidFill>
                  <a:srgbClr val="252D5C"/>
                </a:solidFill>
                <a:latin typeface="Poppins"/>
                <a:cs typeface="Poppins"/>
              </a:rPr>
              <a:t>someone else has done all or a</a:t>
            </a:r>
            <a:r>
              <a:rPr lang="en-GB" b="0" i="0" u="none" strike="noStrike" baseline="30000" dirty="0">
                <a:solidFill>
                  <a:srgbClr val="252D5C"/>
                </a:solidFill>
                <a:latin typeface="Poppins"/>
                <a:cs typeface="Poppins"/>
              </a:rPr>
              <a:t>ny of the work – now or in the past </a:t>
            </a:r>
          </a:p>
          <a:p>
            <a:pPr marL="342900" marR="0" indent="-342900" algn="l" rtl="0">
              <a:buFont typeface="Arial" panose="020B0604020202020204" pitchFamily="34" charset="0"/>
              <a:buChar char="•"/>
            </a:pPr>
            <a:r>
              <a:rPr lang="en-GB" b="0" i="0" u="none" strike="noStrike" baseline="30000" dirty="0">
                <a:solidFill>
                  <a:srgbClr val="252D5C"/>
                </a:solidFill>
                <a:latin typeface="Poppins"/>
                <a:cs typeface="Poppins"/>
              </a:rPr>
              <a:t>it’s example work prepared by your teacher  </a:t>
            </a:r>
          </a:p>
          <a:p>
            <a:pPr marL="342900" marR="0" indent="-342900" algn="l" rtl="0">
              <a:buFont typeface="Arial" panose="020B0604020202020204" pitchFamily="34" charset="0"/>
              <a:buChar char="•"/>
            </a:pPr>
            <a:r>
              <a:rPr lang="en-GB" b="0" i="0" u="none" strike="noStrike" baseline="30000" dirty="0">
                <a:solidFill>
                  <a:srgbClr val="252D5C"/>
                </a:solidFill>
                <a:latin typeface="Poppins"/>
                <a:cs typeface="Poppins"/>
              </a:rPr>
              <a:t>you’ve copied it from a book, website or an essay bank, or  </a:t>
            </a:r>
          </a:p>
          <a:p>
            <a:pPr marL="342900" marR="0" indent="-342900" algn="l" rtl="0">
              <a:buFont typeface="Arial" panose="020B0604020202020204" pitchFamily="34" charset="0"/>
              <a:buChar char="•"/>
            </a:pPr>
            <a:r>
              <a:rPr lang="en-GB" b="0" i="0" u="none" strike="noStrike" baseline="30000" dirty="0">
                <a:solidFill>
                  <a:srgbClr val="252D5C"/>
                </a:solidFill>
                <a:latin typeface="Poppins"/>
                <a:cs typeface="Poppins"/>
              </a:rPr>
              <a:t>you have copied work that has been produced by an AI tool and                                                                 are passing it off as your own work. </a:t>
            </a:r>
          </a:p>
          <a:p>
            <a:pPr marL="342900" marR="0" indent="-342900" algn="l" rtl="0">
              <a:buFont typeface="Arial" panose="020B0604020202020204" pitchFamily="34" charset="0"/>
              <a:buChar char="•"/>
            </a:pPr>
            <a:endParaRPr lang="en-GB" baseline="30000" dirty="0">
              <a:solidFill>
                <a:srgbClr val="252D5C"/>
              </a:solidFill>
              <a:latin typeface="Poppins" panose="00000500000000000000" pitchFamily="2" charset="0"/>
              <a:cs typeface="Poppins" panose="00000500000000000000" pitchFamily="2" charset="0"/>
            </a:endParaRPr>
          </a:p>
          <a:p>
            <a:pPr marR="0" algn="l" rtl="0"/>
            <a:r>
              <a:rPr lang="en-GB" i="0" u="none" strike="noStrike" baseline="30000" dirty="0">
                <a:solidFill>
                  <a:srgbClr val="252D5C"/>
                </a:solidFill>
                <a:latin typeface="Poppins"/>
                <a:cs typeface="Poppins"/>
              </a:rPr>
              <a:t>Working with others when you should be working alone is                                                                                    called </a:t>
            </a:r>
            <a:r>
              <a:rPr lang="en-GB" b="1" i="0" u="none" strike="noStrike" baseline="30000" dirty="0">
                <a:solidFill>
                  <a:srgbClr val="252D5C"/>
                </a:solidFill>
                <a:latin typeface="Poppins"/>
                <a:cs typeface="Poppins"/>
              </a:rPr>
              <a:t>‘collusion’</a:t>
            </a:r>
            <a:r>
              <a:rPr lang="en-GB" i="0" u="none" strike="noStrike" baseline="30000" dirty="0">
                <a:solidFill>
                  <a:srgbClr val="252D5C"/>
                </a:solidFill>
                <a:latin typeface="Poppins"/>
                <a:cs typeface="Poppins"/>
              </a:rPr>
              <a:t>. This includes giving and receiving help,                                                                                     as well as sharing files, passwords and paperwork</a:t>
            </a:r>
          </a:p>
        </p:txBody>
      </p:sp>
    </p:spTree>
    <p:extLst>
      <p:ext uri="{BB962C8B-B14F-4D97-AF65-F5344CB8AC3E}">
        <p14:creationId xmlns:p14="http://schemas.microsoft.com/office/powerpoint/2010/main" val="1821730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Lst>
          </p:cNvPr>
          <p:cNvSpPr/>
          <p:nvPr/>
        </p:nvSpPr>
        <p:spPr>
          <a:xfrm>
            <a:off x="0" y="-12349"/>
            <a:ext cx="12192000" cy="685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
            <a:extLst>
              <a:ext uri="{FF2B5EF4-FFF2-40B4-BE49-F238E27FC236}">
                <a16:creationId xmlns:a16="http://schemas.microsoft.com/office/drawing/2014/main" id="{FD0CAA12-59BC-9532-B092-8C1009E47E2B}"/>
              </a:ext>
            </a:extLst>
          </p:cNvPr>
          <p:cNvSpPr txBox="1">
            <a:spLocks/>
          </p:cNvSpPr>
          <p:nvPr/>
        </p:nvSpPr>
        <p:spPr>
          <a:xfrm>
            <a:off x="417242" y="432959"/>
            <a:ext cx="8110309" cy="769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a:solidFill>
                  <a:srgbClr val="252D5C"/>
                </a:solidFill>
                <a:latin typeface="Poppins" panose="00000500000000000000" pitchFamily="2" charset="0"/>
                <a:cs typeface="Poppins" panose="00000500000000000000" pitchFamily="2" charset="0"/>
              </a:rPr>
              <a:t>Don’t risk it</a:t>
            </a:r>
          </a:p>
        </p:txBody>
      </p:sp>
      <p:pic>
        <p:nvPicPr>
          <p:cNvPr id="3" name="Picture 2" descr="A cartoon of a person sitting at a desk&#10;&#10;Description automatically generated">
            <a:extLst>
              <a:ext uri="{FF2B5EF4-FFF2-40B4-BE49-F238E27FC236}">
                <a16:creationId xmlns:a16="http://schemas.microsoft.com/office/drawing/2014/main" id="{D5CB5EB3-A82D-4D82-8A1A-0E978E91673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504449" y="2317315"/>
            <a:ext cx="5536144" cy="4419646"/>
          </a:xfrm>
          <a:prstGeom prst="rect">
            <a:avLst/>
          </a:prstGeom>
        </p:spPr>
      </p:pic>
      <p:sp>
        <p:nvSpPr>
          <p:cNvPr id="4" name="Content Placeholder 2">
            <a:extLst>
              <a:ext uri="{FF2B5EF4-FFF2-40B4-BE49-F238E27FC236}">
                <a16:creationId xmlns:a16="http://schemas.microsoft.com/office/drawing/2014/main" id="{331B8EA3-F17A-BD12-F62E-E92624AA315E}"/>
              </a:ext>
            </a:extLst>
          </p:cNvPr>
          <p:cNvSpPr txBox="1">
            <a:spLocks/>
          </p:cNvSpPr>
          <p:nvPr/>
        </p:nvSpPr>
        <p:spPr>
          <a:xfrm>
            <a:off x="451185" y="1553815"/>
            <a:ext cx="7490976" cy="464656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algn="l" rtl="0"/>
            <a:r>
              <a:rPr lang="en-GB" sz="3000" b="1" i="0" u="none" strike="noStrike" baseline="30000" dirty="0">
                <a:solidFill>
                  <a:srgbClr val="252D5C"/>
                </a:solidFill>
                <a:latin typeface="Poppins" panose="00000500000000000000" pitchFamily="2" charset="0"/>
                <a:cs typeface="Poppins" panose="00000500000000000000" pitchFamily="2" charset="0"/>
              </a:rPr>
              <a:t>Spotting plagiarism and collusion isn’t difficult. </a:t>
            </a:r>
          </a:p>
          <a:p>
            <a:pPr marL="457200" marR="0" indent="-457200" algn="l" rtl="0">
              <a:buFont typeface="Arial" panose="020B0604020202020204" pitchFamily="34" charset="0"/>
              <a:buChar char="•"/>
            </a:pPr>
            <a:endParaRPr lang="en-GB" sz="2800" i="0" u="none" strike="noStrike" baseline="30000" dirty="0">
              <a:solidFill>
                <a:srgbClr val="252D5C"/>
              </a:solidFill>
              <a:latin typeface="Poppins"/>
              <a:cs typeface="Poppins"/>
            </a:endParaRPr>
          </a:p>
          <a:p>
            <a:pPr marL="457200" marR="0" indent="-457200" algn="l" rtl="0">
              <a:buFont typeface="Arial" panose="020B0604020202020204" pitchFamily="34" charset="0"/>
              <a:buChar char="•"/>
            </a:pPr>
            <a:r>
              <a:rPr lang="en-GB" sz="2800" i="0" u="none" strike="noStrike" baseline="30000" dirty="0">
                <a:solidFill>
                  <a:srgbClr val="252D5C"/>
                </a:solidFill>
                <a:latin typeface="Poppins"/>
                <a:cs typeface="Poppins"/>
              </a:rPr>
              <a:t>Your teachers know your work.</a:t>
            </a:r>
          </a:p>
          <a:p>
            <a:pPr marL="457200" marR="0" indent="-457200" algn="l" rtl="0">
              <a:buFont typeface="Arial" panose="020B0604020202020204" pitchFamily="34" charset="0"/>
              <a:buChar char="•"/>
            </a:pPr>
            <a:r>
              <a:rPr lang="en-GB" sz="2800" i="0" u="none" strike="noStrike" baseline="30000" dirty="0">
                <a:solidFill>
                  <a:srgbClr val="252D5C"/>
                </a:solidFill>
                <a:latin typeface="Poppins"/>
                <a:cs typeface="Poppins"/>
              </a:rPr>
              <a:t>Markers know their subject and lots of sources. </a:t>
            </a:r>
          </a:p>
          <a:p>
            <a:pPr marL="457200" marR="0" indent="-457200" algn="l" rtl="0">
              <a:buFont typeface="Arial" panose="020B0604020202020204" pitchFamily="34" charset="0"/>
              <a:buChar char="•"/>
            </a:pPr>
            <a:r>
              <a:rPr lang="en-GB" sz="2800" i="0" u="none" strike="noStrike" baseline="30000" dirty="0">
                <a:solidFill>
                  <a:srgbClr val="252D5C"/>
                </a:solidFill>
                <a:latin typeface="Poppins"/>
                <a:cs typeface="Poppins"/>
              </a:rPr>
              <a:t>SQA uses software that identifies plagiarism and collusion. </a:t>
            </a:r>
          </a:p>
          <a:p>
            <a:pPr marL="457200" marR="0" indent="-457200" algn="l" rtl="0">
              <a:buFont typeface="Arial" panose="020B0604020202020204" pitchFamily="34" charset="0"/>
              <a:buChar char="•"/>
            </a:pPr>
            <a:r>
              <a:rPr lang="en-GB" sz="2800" i="0" u="none" strike="noStrike" baseline="30000" dirty="0">
                <a:solidFill>
                  <a:srgbClr val="252D5C"/>
                </a:solidFill>
                <a:latin typeface="Poppins" panose="00000500000000000000" pitchFamily="2" charset="0"/>
                <a:cs typeface="Poppins" panose="00000500000000000000" pitchFamily="2" charset="0"/>
              </a:rPr>
              <a:t>The software also </a:t>
            </a:r>
            <a:r>
              <a:rPr lang="en-GB" sz="2600" i="0" u="none" strike="noStrike" baseline="30000" dirty="0">
                <a:solidFill>
                  <a:srgbClr val="252D5C"/>
                </a:solidFill>
                <a:latin typeface="Poppins" panose="00000500000000000000" pitchFamily="2" charset="0"/>
                <a:cs typeface="Poppins" panose="00000500000000000000" pitchFamily="2" charset="0"/>
              </a:rPr>
              <a:t>helps to identify work produced by AI tools. </a:t>
            </a:r>
          </a:p>
        </p:txBody>
      </p:sp>
    </p:spTree>
    <p:extLst>
      <p:ext uri="{BB962C8B-B14F-4D97-AF65-F5344CB8AC3E}">
        <p14:creationId xmlns:p14="http://schemas.microsoft.com/office/powerpoint/2010/main" val="4021974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Lst>
          </p:cNvPr>
          <p:cNvSpPr>
            <a:spLocks noGrp="1" noRot="1" noMove="1" noResize="1" noEditPoints="1" noAdjustHandles="1" noChangeArrowheads="1" noChangeShapeType="1"/>
          </p:cNvSpPr>
          <p:nvPr/>
        </p:nvSpPr>
        <p:spPr>
          <a:xfrm>
            <a:off x="0" y="-1"/>
            <a:ext cx="12192000" cy="6858000"/>
          </a:xfrm>
          <a:prstGeom prst="rect">
            <a:avLst/>
          </a:prstGeom>
          <a:solidFill>
            <a:srgbClr val="0053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D0CAA12-59BC-9532-B092-8C1009E47E2B}"/>
              </a:ext>
            </a:extLst>
          </p:cNvPr>
          <p:cNvSpPr txBox="1">
            <a:spLocks/>
          </p:cNvSpPr>
          <p:nvPr/>
        </p:nvSpPr>
        <p:spPr>
          <a:xfrm>
            <a:off x="417242" y="432959"/>
            <a:ext cx="8110309" cy="769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a:solidFill>
                  <a:srgbClr val="FCC65A"/>
                </a:solidFill>
                <a:latin typeface="Poppins" panose="00000500000000000000" pitchFamily="2" charset="0"/>
                <a:cs typeface="Poppins" panose="00000500000000000000" pitchFamily="2" charset="0"/>
              </a:rPr>
              <a:t>Language and writing</a:t>
            </a:r>
          </a:p>
        </p:txBody>
      </p:sp>
      <p:pic>
        <p:nvPicPr>
          <p:cNvPr id="3" name="Picture 2" descr="A hand holding a book&#10;&#10;Description automatically generated">
            <a:extLst>
              <a:ext uri="{FF2B5EF4-FFF2-40B4-BE49-F238E27FC236}">
                <a16:creationId xmlns:a16="http://schemas.microsoft.com/office/drawing/2014/main" id="{51EF7B74-E92D-EEB3-E505-01B69B91396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472396" y="3429000"/>
            <a:ext cx="7593759" cy="6858000"/>
          </a:xfrm>
          <a:prstGeom prst="rect">
            <a:avLst/>
          </a:prstGeom>
        </p:spPr>
      </p:pic>
      <p:sp>
        <p:nvSpPr>
          <p:cNvPr id="4" name="Content Placeholder 2">
            <a:extLst>
              <a:ext uri="{FF2B5EF4-FFF2-40B4-BE49-F238E27FC236}">
                <a16:creationId xmlns:a16="http://schemas.microsoft.com/office/drawing/2014/main" id="{CFA0252F-2A3A-1527-C42C-193474625DC5}"/>
              </a:ext>
            </a:extLst>
          </p:cNvPr>
          <p:cNvSpPr txBox="1">
            <a:spLocks/>
          </p:cNvSpPr>
          <p:nvPr/>
        </p:nvSpPr>
        <p:spPr>
          <a:xfrm>
            <a:off x="575352" y="3283501"/>
            <a:ext cx="4823504" cy="37503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endParaRPr lang="en-GB" sz="2000" b="1" dirty="0">
              <a:solidFill>
                <a:srgbClr val="FCC65A"/>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endParaRPr lang="en-GB" sz="2000" b="1" dirty="0">
              <a:solidFill>
                <a:srgbClr val="FCC65A"/>
              </a:solidFill>
              <a:latin typeface="Poppins" panose="00000500000000000000" pitchFamily="2" charset="0"/>
              <a:cs typeface="Poppins" panose="00000500000000000000" pitchFamily="2" charset="0"/>
            </a:endParaRPr>
          </a:p>
          <a:p>
            <a:pPr algn="l"/>
            <a:endParaRPr lang="en-GB" sz="2000" b="1" dirty="0">
              <a:solidFill>
                <a:srgbClr val="FCC65A"/>
              </a:solidFill>
              <a:latin typeface="Poppins" panose="00000500000000000000" pitchFamily="2" charset="0"/>
              <a:cs typeface="Poppins" panose="00000500000000000000" pitchFamily="2" charset="0"/>
            </a:endParaRPr>
          </a:p>
        </p:txBody>
      </p:sp>
      <p:sp>
        <p:nvSpPr>
          <p:cNvPr id="5" name="Content Placeholder 2">
            <a:extLst>
              <a:ext uri="{FF2B5EF4-FFF2-40B4-BE49-F238E27FC236}">
                <a16:creationId xmlns:a16="http://schemas.microsoft.com/office/drawing/2014/main" id="{8E27D4D1-EE3A-C64F-502E-43110B723A16}"/>
              </a:ext>
            </a:extLst>
          </p:cNvPr>
          <p:cNvSpPr txBox="1">
            <a:spLocks/>
          </p:cNvSpPr>
          <p:nvPr/>
        </p:nvSpPr>
        <p:spPr>
          <a:xfrm>
            <a:off x="575352" y="1553815"/>
            <a:ext cx="6458494" cy="456563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dirty="0">
                <a:solidFill>
                  <a:srgbClr val="FCC65A"/>
                </a:solidFill>
                <a:latin typeface="Poppins"/>
                <a:cs typeface="Poppins"/>
              </a:rPr>
              <a:t>Written work</a:t>
            </a:r>
          </a:p>
          <a:p>
            <a:pPr algn="l"/>
            <a:r>
              <a:rPr lang="en-GB" sz="2000" dirty="0">
                <a:solidFill>
                  <a:srgbClr val="FCC65A"/>
                </a:solidFill>
                <a:latin typeface="Poppins" panose="00000500000000000000" pitchFamily="2" charset="0"/>
                <a:cs typeface="Poppins" panose="00000500000000000000" pitchFamily="2" charset="0"/>
              </a:rPr>
              <a:t>Markers might not be able to award marks if your writing is too difficult to read.</a:t>
            </a:r>
          </a:p>
          <a:p>
            <a:pPr algn="l"/>
            <a:endParaRPr lang="en-GB" sz="2000" dirty="0">
              <a:solidFill>
                <a:srgbClr val="FCC65A"/>
              </a:solidFill>
              <a:latin typeface="Poppins" panose="00000500000000000000" pitchFamily="2" charset="0"/>
              <a:cs typeface="Poppins" panose="00000500000000000000" pitchFamily="2" charset="0"/>
            </a:endParaRPr>
          </a:p>
          <a:p>
            <a:pPr algn="l"/>
            <a:r>
              <a:rPr lang="en-GB" sz="2000" dirty="0">
                <a:solidFill>
                  <a:srgbClr val="FCC65A"/>
                </a:solidFill>
                <a:latin typeface="Poppins" panose="00000500000000000000" pitchFamily="2" charset="0"/>
                <a:cs typeface="Poppins" panose="00000500000000000000" pitchFamily="2" charset="0"/>
              </a:rPr>
              <a:t>Markers will investigate the use of any language or images that is/are:</a:t>
            </a:r>
          </a:p>
          <a:p>
            <a:pPr marL="457200" indent="-457200" algn="l">
              <a:buFont typeface="Arial" panose="020B0604020202020204" pitchFamily="34" charset="0"/>
              <a:buChar char="•"/>
            </a:pPr>
            <a:endParaRPr lang="en-GB" sz="2000" dirty="0">
              <a:solidFill>
                <a:srgbClr val="FCC65A"/>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2000" dirty="0">
                <a:solidFill>
                  <a:srgbClr val="FCC65A"/>
                </a:solidFill>
                <a:latin typeface="Poppins" panose="00000500000000000000" pitchFamily="2" charset="0"/>
                <a:cs typeface="Poppins" panose="00000500000000000000" pitchFamily="2" charset="0"/>
              </a:rPr>
              <a:t>Rude</a:t>
            </a:r>
          </a:p>
          <a:p>
            <a:pPr marL="457200" indent="-457200" algn="l">
              <a:buFont typeface="Arial" panose="020B0604020202020204" pitchFamily="34" charset="0"/>
              <a:buChar char="•"/>
            </a:pPr>
            <a:r>
              <a:rPr lang="en-GB" sz="2000" dirty="0">
                <a:solidFill>
                  <a:srgbClr val="FCC65A"/>
                </a:solidFill>
                <a:latin typeface="Poppins" panose="00000500000000000000" pitchFamily="2" charset="0"/>
                <a:cs typeface="Poppins" panose="00000500000000000000" pitchFamily="2" charset="0"/>
              </a:rPr>
              <a:t>Offensive</a:t>
            </a:r>
          </a:p>
          <a:p>
            <a:pPr marL="457200" indent="-457200" algn="l">
              <a:buFont typeface="Arial" panose="020B0604020202020204" pitchFamily="34" charset="0"/>
              <a:buChar char="•"/>
            </a:pPr>
            <a:r>
              <a:rPr lang="en-GB" sz="2000" dirty="0">
                <a:solidFill>
                  <a:srgbClr val="FCC65A"/>
                </a:solidFill>
                <a:latin typeface="Poppins" panose="00000500000000000000" pitchFamily="2" charset="0"/>
                <a:cs typeface="Poppins" panose="00000500000000000000" pitchFamily="2" charset="0"/>
              </a:rPr>
              <a:t>Discriminatory</a:t>
            </a:r>
          </a:p>
          <a:p>
            <a:pPr algn="l"/>
            <a:endParaRPr lang="en-GB" sz="2000" dirty="0">
              <a:solidFill>
                <a:srgbClr val="FCC65A"/>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23528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C65A"/>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D0CAA12-59BC-9532-B092-8C1009E47E2B}"/>
              </a:ext>
            </a:extLst>
          </p:cNvPr>
          <p:cNvSpPr txBox="1">
            <a:spLocks/>
          </p:cNvSpPr>
          <p:nvPr/>
        </p:nvSpPr>
        <p:spPr>
          <a:xfrm>
            <a:off x="417242" y="432959"/>
            <a:ext cx="9791470" cy="769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a:solidFill>
                  <a:srgbClr val="252D5C"/>
                </a:solidFill>
                <a:latin typeface="Poppins" panose="00000500000000000000" pitchFamily="2" charset="0"/>
                <a:cs typeface="Poppins" panose="00000500000000000000" pitchFamily="2" charset="0"/>
              </a:rPr>
              <a:t>Handing in your coursework</a:t>
            </a:r>
            <a:endParaRPr lang="en-GB" sz="4400" b="1">
              <a:latin typeface="Poppins" panose="00000500000000000000" pitchFamily="2" charset="0"/>
              <a:cs typeface="Poppins" panose="00000500000000000000" pitchFamily="2" charset="0"/>
            </a:endParaRPr>
          </a:p>
        </p:txBody>
      </p:sp>
      <p:sp>
        <p:nvSpPr>
          <p:cNvPr id="2" name="Content Placeholder 2">
            <a:extLst>
              <a:ext uri="{FF2B5EF4-FFF2-40B4-BE49-F238E27FC236}">
                <a16:creationId xmlns:a16="http://schemas.microsoft.com/office/drawing/2014/main" id="{FF44D21E-9470-3C05-A714-8AF1DF175831}"/>
              </a:ext>
            </a:extLst>
          </p:cNvPr>
          <p:cNvSpPr txBox="1">
            <a:spLocks/>
          </p:cNvSpPr>
          <p:nvPr/>
        </p:nvSpPr>
        <p:spPr>
          <a:xfrm>
            <a:off x="632597" y="1416029"/>
            <a:ext cx="7671431" cy="520985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200" b="1" dirty="0">
                <a:solidFill>
                  <a:srgbClr val="252D5C"/>
                </a:solidFill>
                <a:latin typeface="Poppins"/>
                <a:cs typeface="Poppins"/>
              </a:rPr>
              <a:t>Check your work. Make sure:</a:t>
            </a:r>
          </a:p>
          <a:p>
            <a:pPr marL="457200" indent="-457200" algn="l">
              <a:buFont typeface="Arial" panose="020B0604020202020204" pitchFamily="34" charset="0"/>
              <a:buChar char="•"/>
            </a:pPr>
            <a:r>
              <a:rPr lang="en-GB" sz="2000" dirty="0">
                <a:solidFill>
                  <a:srgbClr val="252D5C"/>
                </a:solidFill>
                <a:latin typeface="Poppins"/>
                <a:cs typeface="Poppins"/>
              </a:rPr>
              <a:t>it’s your own work and has been referenced properly.</a:t>
            </a:r>
          </a:p>
          <a:p>
            <a:pPr marL="457200" indent="-457200" algn="l">
              <a:buFont typeface="Arial" panose="020B0604020202020204" pitchFamily="34" charset="0"/>
              <a:buChar char="•"/>
            </a:pPr>
            <a:r>
              <a:rPr lang="en-GB" sz="2000" dirty="0">
                <a:solidFill>
                  <a:srgbClr val="252D5C"/>
                </a:solidFill>
                <a:latin typeface="Poppins"/>
                <a:cs typeface="Poppins"/>
              </a:rPr>
              <a:t>there’s no rude, abusive or offensive language or images.</a:t>
            </a:r>
          </a:p>
          <a:p>
            <a:pPr marL="457200" indent="-457200" algn="l">
              <a:buFont typeface="Arial" panose="020B0604020202020204" pitchFamily="34" charset="0"/>
              <a:buChar char="•"/>
            </a:pPr>
            <a:r>
              <a:rPr lang="en-GB" sz="2000" dirty="0">
                <a:solidFill>
                  <a:srgbClr val="252D5C"/>
                </a:solidFill>
                <a:latin typeface="Poppins"/>
                <a:cs typeface="Poppins"/>
              </a:rPr>
              <a:t>you’ve completed it in line with the instructions your teacher gave you.</a:t>
            </a:r>
          </a:p>
          <a:p>
            <a:pPr marL="457200" indent="-457200" algn="l">
              <a:buFont typeface="Arial" panose="020B0604020202020204" pitchFamily="34" charset="0"/>
              <a:buChar char="•"/>
            </a:pPr>
            <a:r>
              <a:rPr lang="en-GB" sz="2000" dirty="0">
                <a:solidFill>
                  <a:srgbClr val="252D5C"/>
                </a:solidFill>
                <a:latin typeface="Poppins"/>
                <a:cs typeface="Poppins"/>
              </a:rPr>
              <a:t>you’ve not included any material produced by AI.</a:t>
            </a:r>
          </a:p>
          <a:p>
            <a:pPr marL="457200" indent="-457200" algn="l">
              <a:buFont typeface="Arial" panose="020B0604020202020204" pitchFamily="34" charset="0"/>
              <a:buChar char="•"/>
            </a:pPr>
            <a:endParaRPr lang="en-GB" sz="2200" dirty="0">
              <a:solidFill>
                <a:srgbClr val="252D5C"/>
              </a:solidFill>
              <a:latin typeface="Poppins"/>
              <a:cs typeface="Poppins"/>
            </a:endParaRPr>
          </a:p>
          <a:p>
            <a:pPr algn="l"/>
            <a:r>
              <a:rPr lang="en-GB" sz="2200" b="1" dirty="0">
                <a:solidFill>
                  <a:srgbClr val="252D5C"/>
                </a:solidFill>
                <a:latin typeface="Poppins"/>
                <a:cs typeface="Poppins"/>
              </a:rPr>
              <a:t>Deadlines:</a:t>
            </a:r>
          </a:p>
          <a:p>
            <a:pPr algn="l"/>
            <a:r>
              <a:rPr lang="en-GB" sz="2200" dirty="0">
                <a:solidFill>
                  <a:srgbClr val="252D5C"/>
                </a:solidFill>
                <a:latin typeface="Poppins"/>
                <a:cs typeface="Poppins"/>
              </a:rPr>
              <a:t>Make sure you stick to the                                    deadline set by your teacher.</a:t>
            </a:r>
          </a:p>
          <a:p>
            <a:pPr algn="l"/>
            <a:endParaRPr lang="en-GB" sz="5000" b="1" dirty="0">
              <a:latin typeface="Poppins"/>
              <a:cs typeface="Poppins"/>
            </a:endParaRPr>
          </a:p>
          <a:p>
            <a:pPr algn="l"/>
            <a:endParaRPr lang="en-GB" sz="2000" b="1" dirty="0">
              <a:solidFill>
                <a:srgbClr val="252D5C"/>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endParaRPr lang="en-GB" sz="2000" b="1" dirty="0">
              <a:solidFill>
                <a:srgbClr val="252D5C"/>
              </a:solidFill>
              <a:latin typeface="Poppins" panose="00000500000000000000" pitchFamily="2" charset="0"/>
              <a:cs typeface="Poppins" panose="00000500000000000000" pitchFamily="2" charset="0"/>
            </a:endParaRPr>
          </a:p>
          <a:p>
            <a:pPr algn="l"/>
            <a:endParaRPr lang="en-GB" sz="2000" b="1" dirty="0">
              <a:solidFill>
                <a:srgbClr val="252D5C"/>
              </a:solidFill>
              <a:latin typeface="Poppins" panose="00000500000000000000" pitchFamily="2" charset="0"/>
              <a:cs typeface="Poppins" panose="00000500000000000000" pitchFamily="2" charset="0"/>
            </a:endParaRPr>
          </a:p>
        </p:txBody>
      </p:sp>
      <p:pic>
        <p:nvPicPr>
          <p:cNvPr id="4" name="Picture 3" descr="A long white tape with a cartoon character on it&#10;&#10;Description automatically generated">
            <a:extLst>
              <a:ext uri="{FF2B5EF4-FFF2-40B4-BE49-F238E27FC236}">
                <a16:creationId xmlns:a16="http://schemas.microsoft.com/office/drawing/2014/main" id="{129DF39A-F128-71DC-9F2A-1DFD10BA5DF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096000" y="74428"/>
            <a:ext cx="5633141" cy="6858000"/>
          </a:xfrm>
          <a:prstGeom prst="rect">
            <a:avLst/>
          </a:prstGeom>
        </p:spPr>
      </p:pic>
      <p:pic>
        <p:nvPicPr>
          <p:cNvPr id="6" name="Picture 5" descr="A white clock with red hand drawn on it&#10;&#10;Description automatically generated">
            <a:extLst>
              <a:ext uri="{FF2B5EF4-FFF2-40B4-BE49-F238E27FC236}">
                <a16:creationId xmlns:a16="http://schemas.microsoft.com/office/drawing/2014/main" id="{5F88D73A-94BC-78EA-178B-894F8CC358E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863680" y="3688715"/>
            <a:ext cx="1834831" cy="2233793"/>
          </a:xfrm>
          <a:prstGeom prst="rect">
            <a:avLst/>
          </a:prstGeom>
        </p:spPr>
      </p:pic>
      <p:pic>
        <p:nvPicPr>
          <p:cNvPr id="8" name="Picture 7" descr="A green tick on a white box&#10;&#10;Description automatically generated">
            <a:extLst>
              <a:ext uri="{FF2B5EF4-FFF2-40B4-BE49-F238E27FC236}">
                <a16:creationId xmlns:a16="http://schemas.microsoft.com/office/drawing/2014/main" id="{B43A3B12-51F8-2A86-3AC9-73380D45B6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9951" y="4667693"/>
            <a:ext cx="1860247" cy="2264735"/>
          </a:xfrm>
          <a:prstGeom prst="rect">
            <a:avLst/>
          </a:prstGeom>
        </p:spPr>
      </p:pic>
    </p:spTree>
    <p:extLst>
      <p:ext uri="{BB962C8B-B14F-4D97-AF65-F5344CB8AC3E}">
        <p14:creationId xmlns:p14="http://schemas.microsoft.com/office/powerpoint/2010/main" val="2306093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2943</TotalTime>
  <Words>2286</Words>
  <Application>Microsoft Office PowerPoint</Application>
  <PresentationFormat>Widescreen</PresentationFormat>
  <Paragraphs>205</Paragraphs>
  <Slides>14</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Aptos Display</vt:lpstr>
      <vt:lpstr>Arial</vt:lpstr>
      <vt:lpstr>Calibri</vt:lpstr>
      <vt:lpstr>Poppins</vt:lpstr>
      <vt:lpstr>Symbol</vt:lpstr>
      <vt:lpstr>Office Theme</vt:lpstr>
      <vt:lpstr>Your National Qualifications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Gemma Watson</dc:creator>
  <cp:lastModifiedBy>Gemma Watson</cp:lastModifiedBy>
  <cp:revision>9</cp:revision>
  <dcterms:created xsi:type="dcterms:W3CDTF">2024-10-02T11:09:35Z</dcterms:created>
  <dcterms:modified xsi:type="dcterms:W3CDTF">2024-10-30T16:09:54Z</dcterms:modified>
</cp:coreProperties>
</file>