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Caffrey, Rachel" initials="MR" lastIdx="1" clrIdx="0">
    <p:extLst>
      <p:ext uri="{19B8F6BF-5375-455C-9EA6-DF929625EA0E}">
        <p15:presenceInfo xmlns:p15="http://schemas.microsoft.com/office/powerpoint/2012/main" userId="McCaffrey, Rach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88609" autoAdjust="0"/>
  </p:normalViewPr>
  <p:slideViewPr>
    <p:cSldViewPr snapToGrid="0">
      <p:cViewPr varScale="1">
        <p:scale>
          <a:sx n="61" d="100"/>
          <a:sy n="61" d="100"/>
        </p:scale>
        <p:origin x="6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3E747-F385-4B86-BF00-D377E9861C02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558A0-402F-4953-8396-871B1C7FA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6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558A0-402F-4953-8396-871B1C7FA5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7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102-948D-459F-A9D4-C94821A8D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EBC74-2443-4007-BF7A-2FD70EC0F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A6ABE-225C-43CE-9608-4FB61A9A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38B56-3455-4220-8A2A-386D3E22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8AFB6-3A14-4EFA-B7E9-B8D61EDE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9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1BA8-2E5E-4C2C-9BD5-DEB7B147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343D1-87BD-4EFB-B314-0CDC465DD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90A7E-C41B-4FA5-BD44-690F2D26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07B1-ADCC-4744-9D6C-7233B0E7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513F5-4773-410B-A6F9-CB2A9C8E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61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5A2795-1653-4960-B3B3-61135B8DF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0AC55-E738-4959-A9A0-BE46A0D24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1A9A2-48BF-4F45-917E-97FB7D5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AB1EE-3FBB-4EC5-BE8C-48751809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8E748-598F-46C2-9310-85C89B45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18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03D6-8156-4B0B-B706-277DB31A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25A85-A980-4F15-83D6-73C7D57F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C3858-EE26-4474-A6E0-0DE31E45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F5B55-9B61-4EE6-9B41-5960A806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A21C3-B5BD-40BF-ADE6-0B945287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1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A762-ED6E-4A3A-BA84-2EFD7631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D41E7-1910-4D57-B719-47CE3AEF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AF81-72E1-4FBC-9DAC-9D7C7D0A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85C35-E423-4938-9C90-AE8FEEAD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CE485-B611-4D86-9BAE-8114C4EC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8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F836F-45F2-491D-84EA-2B97C4DA6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ED5AB-4953-4320-8793-40E09E819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A37FD-B5B8-49CA-AB12-1CEB342A8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CC524-936A-40E5-88D1-90185948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37276-87C8-4F05-879D-5D3481A7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E1A8A-8F76-4387-A8BF-A6B1E7F0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6F0F-390A-4D01-AB5F-D76E9A8E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C1631-F958-486E-98AD-6A5A94CFB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23742-155E-40B4-84B0-1CD05353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78204-B0B9-440E-BAC6-BDE2EB557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64817-A540-4A84-9FCB-D1A349D2A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FB570-4F42-4670-BB68-083717C8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FBD5B0-754D-438D-B39C-EA9B51D9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C098F-C275-47F1-A602-77E921EA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0A7C-2076-43F3-882E-7584956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09F9F-E588-41D9-BD46-922F8BFD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3710-DA66-4106-9EF2-A36B15BD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BB344-AEBB-42AD-9438-92A75A6D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7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01E92-3035-41CB-A7BB-44FC8132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C0A1F-115E-4748-945B-06D85C83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3E23E-4882-41B8-BA03-D8885FD0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6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71F0-4AE4-44B1-94B8-D80AA97B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9F2B-A59A-4925-8803-EA79CA65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08984-46D6-4F77-BB94-357487A8C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C04C6-2590-449A-87BC-31F279F5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0F3D3-F2E9-4959-8A8F-333D72E8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B497C-4020-4CF0-9156-78453A2A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2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3ACD-D481-4984-84CF-D146DDB2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B0847-64C9-42C1-9BF4-7AA79D5BD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CF72E-0F60-4C66-8B71-B73472EE2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71D5D-E465-4BF5-9B7D-3DF72046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41A7C-054D-4BB1-96D5-BAAEF511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3866D-74E8-42A0-A87C-0D5B982B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8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491D1-F949-4534-AFDF-791C79BE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1F501-1F32-4662-8332-6C0996C1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0AA51-932A-438E-872D-22380D8DB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7B8D-7FCE-42CB-B1A7-BE2AA74BC85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7673B-A5E7-4509-83CA-E4998F039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F4DDD-6FC9-4899-8B8F-0119AE113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36FC-97B1-4724-86C1-E16A176B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36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E6C1D7-60CE-42E1-B467-79515B8074EE}"/>
              </a:ext>
            </a:extLst>
          </p:cNvPr>
          <p:cNvCxnSpPr>
            <a:cxnSpLocks/>
          </p:cNvCxnSpPr>
          <p:nvPr/>
        </p:nvCxnSpPr>
        <p:spPr>
          <a:xfrm>
            <a:off x="205098" y="145276"/>
            <a:ext cx="0" cy="54180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C5F9FA-7104-4CE8-B8A5-316D5D14C8A3}"/>
              </a:ext>
            </a:extLst>
          </p:cNvPr>
          <p:cNvCxnSpPr>
            <a:cxnSpLocks/>
          </p:cNvCxnSpPr>
          <p:nvPr/>
        </p:nvCxnSpPr>
        <p:spPr>
          <a:xfrm flipV="1">
            <a:off x="102550" y="247637"/>
            <a:ext cx="8694609" cy="87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AC161-D269-4324-AB36-31EFE05F28C2}"/>
              </a:ext>
            </a:extLst>
          </p:cNvPr>
          <p:cNvCxnSpPr>
            <a:cxnSpLocks/>
          </p:cNvCxnSpPr>
          <p:nvPr/>
        </p:nvCxnSpPr>
        <p:spPr>
          <a:xfrm>
            <a:off x="4087258" y="6655304"/>
            <a:ext cx="8030678" cy="84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619B9E7-5230-45BE-BB64-BF98DD90668C}"/>
              </a:ext>
            </a:extLst>
          </p:cNvPr>
          <p:cNvSpPr txBox="1"/>
          <p:nvPr/>
        </p:nvSpPr>
        <p:spPr>
          <a:xfrm>
            <a:off x="9710439" y="59821"/>
            <a:ext cx="241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</a:rPr>
              <a:t>GRANGE ACADEMY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064AF1-86FE-49F8-8015-6F210982F824}"/>
              </a:ext>
            </a:extLst>
          </p:cNvPr>
          <p:cNvSpPr txBox="1"/>
          <p:nvPr/>
        </p:nvSpPr>
        <p:spPr>
          <a:xfrm>
            <a:off x="205097" y="6408718"/>
            <a:ext cx="409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SQA SEPT/OCT 2023</a:t>
            </a:r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7170FF-2CBE-4B6C-AD8D-AA8B0805972C}"/>
              </a:ext>
            </a:extLst>
          </p:cNvPr>
          <p:cNvCxnSpPr>
            <a:cxnSpLocks/>
          </p:cNvCxnSpPr>
          <p:nvPr/>
        </p:nvCxnSpPr>
        <p:spPr>
          <a:xfrm>
            <a:off x="12005416" y="1410056"/>
            <a:ext cx="0" cy="5349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7D870F8-6626-49F8-8886-60DCB58AC04E}"/>
              </a:ext>
            </a:extLst>
          </p:cNvPr>
          <p:cNvGrpSpPr/>
          <p:nvPr/>
        </p:nvGrpSpPr>
        <p:grpSpPr>
          <a:xfrm>
            <a:off x="8879280" y="247637"/>
            <a:ext cx="857434" cy="0"/>
            <a:chOff x="9152546" y="247637"/>
            <a:chExt cx="857434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5837E23-16AA-411F-A990-2BC2E63E8DA8}"/>
                </a:ext>
              </a:extLst>
            </p:cNvPr>
            <p:cNvCxnSpPr>
              <a:cxnSpLocks/>
            </p:cNvCxnSpPr>
            <p:nvPr/>
          </p:nvCxnSpPr>
          <p:spPr>
            <a:xfrm>
              <a:off x="9152546" y="247637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DAA2B8-E96B-48A3-BE60-04F181F03D97}"/>
                </a:ext>
              </a:extLst>
            </p:cNvPr>
            <p:cNvCxnSpPr>
              <a:cxnSpLocks/>
            </p:cNvCxnSpPr>
            <p:nvPr/>
          </p:nvCxnSpPr>
          <p:spPr>
            <a:xfrm>
              <a:off x="9387557" y="247637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FE04DDF-D47C-41D2-A534-1B815EC260FB}"/>
                </a:ext>
              </a:extLst>
            </p:cNvPr>
            <p:cNvCxnSpPr>
              <a:cxnSpLocks/>
            </p:cNvCxnSpPr>
            <p:nvPr/>
          </p:nvCxnSpPr>
          <p:spPr>
            <a:xfrm>
              <a:off x="9622568" y="247637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C794E44-D4E7-40CD-85DD-7DF2A05EB54D}"/>
                </a:ext>
              </a:extLst>
            </p:cNvPr>
            <p:cNvCxnSpPr>
              <a:cxnSpLocks/>
            </p:cNvCxnSpPr>
            <p:nvPr/>
          </p:nvCxnSpPr>
          <p:spPr>
            <a:xfrm>
              <a:off x="9857580" y="247637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2F0A409-7FFC-4B1C-A3FE-FFA9D5373365}"/>
              </a:ext>
            </a:extLst>
          </p:cNvPr>
          <p:cNvGrpSpPr/>
          <p:nvPr/>
        </p:nvGrpSpPr>
        <p:grpSpPr>
          <a:xfrm rot="5400000">
            <a:off x="11564225" y="866416"/>
            <a:ext cx="857434" cy="0"/>
            <a:chOff x="7929073" y="2220291"/>
            <a:chExt cx="857434" cy="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20FB630-0713-49D0-8354-47F1FF7657F0}"/>
                </a:ext>
              </a:extLst>
            </p:cNvPr>
            <p:cNvCxnSpPr>
              <a:cxnSpLocks/>
            </p:cNvCxnSpPr>
            <p:nvPr/>
          </p:nvCxnSpPr>
          <p:spPr>
            <a:xfrm>
              <a:off x="7929073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4FCAC65-DE91-4EAB-9AD3-A64703AC3556}"/>
                </a:ext>
              </a:extLst>
            </p:cNvPr>
            <p:cNvCxnSpPr>
              <a:cxnSpLocks/>
            </p:cNvCxnSpPr>
            <p:nvPr/>
          </p:nvCxnSpPr>
          <p:spPr>
            <a:xfrm>
              <a:off x="8164084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B699A0-83A7-49C8-ADC2-D20CBCBF655E}"/>
                </a:ext>
              </a:extLst>
            </p:cNvPr>
            <p:cNvCxnSpPr>
              <a:cxnSpLocks/>
            </p:cNvCxnSpPr>
            <p:nvPr/>
          </p:nvCxnSpPr>
          <p:spPr>
            <a:xfrm>
              <a:off x="8399095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EE24D9E-04FD-4064-B33A-B02CB391F509}"/>
                </a:ext>
              </a:extLst>
            </p:cNvPr>
            <p:cNvCxnSpPr>
              <a:cxnSpLocks/>
            </p:cNvCxnSpPr>
            <p:nvPr/>
          </p:nvCxnSpPr>
          <p:spPr>
            <a:xfrm>
              <a:off x="8634107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737C5D-A2F9-44B9-BAB2-EB9DFCB6E95C}"/>
              </a:ext>
            </a:extLst>
          </p:cNvPr>
          <p:cNvGrpSpPr/>
          <p:nvPr/>
        </p:nvGrpSpPr>
        <p:grpSpPr>
          <a:xfrm rot="5400000">
            <a:off x="-223619" y="6060406"/>
            <a:ext cx="857434" cy="0"/>
            <a:chOff x="7929073" y="2220291"/>
            <a:chExt cx="857434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EA61646-FDB1-4213-95B1-A1CDD62D9A65}"/>
                </a:ext>
              </a:extLst>
            </p:cNvPr>
            <p:cNvCxnSpPr>
              <a:cxnSpLocks/>
            </p:cNvCxnSpPr>
            <p:nvPr/>
          </p:nvCxnSpPr>
          <p:spPr>
            <a:xfrm>
              <a:off x="7929073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6FCF088-BA66-4C6C-BE90-5B59183C248B}"/>
                </a:ext>
              </a:extLst>
            </p:cNvPr>
            <p:cNvCxnSpPr>
              <a:cxnSpLocks/>
            </p:cNvCxnSpPr>
            <p:nvPr/>
          </p:nvCxnSpPr>
          <p:spPr>
            <a:xfrm>
              <a:off x="8164084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33F4267-A9AF-441E-9016-03639BE6BC81}"/>
                </a:ext>
              </a:extLst>
            </p:cNvPr>
            <p:cNvCxnSpPr>
              <a:cxnSpLocks/>
            </p:cNvCxnSpPr>
            <p:nvPr/>
          </p:nvCxnSpPr>
          <p:spPr>
            <a:xfrm>
              <a:off x="8399095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7EBCC40-BBEE-457E-8850-28F00E5F9C40}"/>
                </a:ext>
              </a:extLst>
            </p:cNvPr>
            <p:cNvCxnSpPr>
              <a:cxnSpLocks/>
            </p:cNvCxnSpPr>
            <p:nvPr/>
          </p:nvCxnSpPr>
          <p:spPr>
            <a:xfrm>
              <a:off x="8634107" y="2220291"/>
              <a:ext cx="1524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636" y="6609585"/>
            <a:ext cx="1307549" cy="45719"/>
          </a:xfrm>
          <a:prstGeom prst="rect">
            <a:avLst/>
          </a:prstGeom>
        </p:spPr>
      </p:pic>
      <p:sp>
        <p:nvSpPr>
          <p:cNvPr id="33" name="Round Diagonal Corner Rectangle 32"/>
          <p:cNvSpPr/>
          <p:nvPr/>
        </p:nvSpPr>
        <p:spPr>
          <a:xfrm>
            <a:off x="635611" y="645993"/>
            <a:ext cx="4157106" cy="764063"/>
          </a:xfrm>
          <a:prstGeom prst="round2Diag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 </a:t>
            </a:r>
            <a:r>
              <a:rPr lang="en-GB" sz="3600" dirty="0" smtClean="0">
                <a:solidFill>
                  <a:prstClr val="white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SQA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Coursework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54208"/>
              </p:ext>
            </p:extLst>
          </p:nvPr>
        </p:nvGraphicFramePr>
        <p:xfrm>
          <a:off x="635608" y="1640421"/>
          <a:ext cx="11108372" cy="4506393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1725060">
                  <a:extLst>
                    <a:ext uri="{9D8B030D-6E8A-4147-A177-3AD203B41FA5}">
                      <a16:colId xmlns:a16="http://schemas.microsoft.com/office/drawing/2014/main" val="3634770634"/>
                    </a:ext>
                  </a:extLst>
                </a:gridCol>
                <a:gridCol w="2886420">
                  <a:extLst>
                    <a:ext uri="{9D8B030D-6E8A-4147-A177-3AD203B41FA5}">
                      <a16:colId xmlns:a16="http://schemas.microsoft.com/office/drawing/2014/main" val="2045174152"/>
                    </a:ext>
                  </a:extLst>
                </a:gridCol>
                <a:gridCol w="3248446">
                  <a:extLst>
                    <a:ext uri="{9D8B030D-6E8A-4147-A177-3AD203B41FA5}">
                      <a16:colId xmlns:a16="http://schemas.microsoft.com/office/drawing/2014/main" val="3511473031"/>
                    </a:ext>
                  </a:extLst>
                </a:gridCol>
                <a:gridCol w="3248446">
                  <a:extLst>
                    <a:ext uri="{9D8B030D-6E8A-4147-A177-3AD203B41FA5}">
                      <a16:colId xmlns:a16="http://schemas.microsoft.com/office/drawing/2014/main" val="520796207"/>
                    </a:ext>
                  </a:extLst>
                </a:gridCol>
              </a:tblGrid>
              <a:tr h="635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Timelines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National 5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Higher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Advanced Higher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23676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February – March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N5 Music Visiting Assessor</a:t>
                      </a:r>
                    </a:p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H Music Visiting Assessor</a:t>
                      </a:r>
                    </a:p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44268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February – April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N5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Drama Visiting Assessor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Drama Visiting Assessor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AH Drama Visiting Assessor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25726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March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N5 Coursework is uplifted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Business, Computing, English, Psychology</a:t>
                      </a: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042228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April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N5 coursework uplifted: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Graphic Communication, Music, PE, Practical Cookery,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Art, Design and Manufacture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H coursework uplifted: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Business, Computing, English, Graphic Communication, Applications of Mathematics, Psychology,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Art, Design and Manufacture</a:t>
                      </a:r>
                      <a:endParaRPr lang="en-GB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AH coursework uplifted: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PE, 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45378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AH coursework uplifted: English, Drama, Art</a:t>
                      </a:r>
                    </a:p>
                  </a:txBody>
                  <a:tcPr>
                    <a:solidFill>
                      <a:srgbClr val="7030A0">
                        <a:alpha val="8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9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8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115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Robertson</dc:creator>
  <cp:lastModifiedBy>MacKinnon, Mary</cp:lastModifiedBy>
  <cp:revision>309</cp:revision>
  <dcterms:created xsi:type="dcterms:W3CDTF">2022-02-11T10:15:44Z</dcterms:created>
  <dcterms:modified xsi:type="dcterms:W3CDTF">2023-10-09T13:20:05Z</dcterms:modified>
</cp:coreProperties>
</file>