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1"/>
  </p:notesMasterIdLst>
  <p:sldIdLst>
    <p:sldId id="256" r:id="rId4"/>
    <p:sldId id="272" r:id="rId5"/>
    <p:sldId id="258" r:id="rId6"/>
    <p:sldId id="267" r:id="rId7"/>
    <p:sldId id="268" r:id="rId8"/>
    <p:sldId id="269" r:id="rId9"/>
    <p:sldId id="270" r:id="rId10"/>
    <p:sldId id="271" r:id="rId11"/>
    <p:sldId id="259" r:id="rId12"/>
    <p:sldId id="260" r:id="rId13"/>
    <p:sldId id="263" r:id="rId14"/>
    <p:sldId id="264" r:id="rId15"/>
    <p:sldId id="265" r:id="rId16"/>
    <p:sldId id="273" r:id="rId17"/>
    <p:sldId id="261" r:id="rId18"/>
    <p:sldId id="262" r:id="rId19"/>
    <p:sldId id="266"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9994148-6A7F-44B1-BCCF-7DE5AD976CAC}" type="datetimeFigureOut">
              <a:rPr lang="en-GB" smtClean="0"/>
              <a:t>16/09/2019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0FA00DF-02F5-478F-815D-9175B1B95B74}" type="slidenum">
              <a:rPr lang="en-GB" smtClean="0"/>
              <a:t>‹#›</a:t>
            </a:fld>
            <a:endParaRPr lang="en-GB"/>
          </a:p>
        </p:txBody>
      </p:sp>
    </p:spTree>
    <p:extLst>
      <p:ext uri="{BB962C8B-B14F-4D97-AF65-F5344CB8AC3E}">
        <p14:creationId xmlns:p14="http://schemas.microsoft.com/office/powerpoint/2010/main" val="191291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B71461-8D9A-48EB-AB5C-A666203EFDE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98365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40FD147F-5659-4DAD-A98C-F55C37D628FE}" type="datetimeFigureOut">
              <a:rPr lang="en-GB" smtClean="0"/>
              <a:t>16/09/2019</a:t>
            </a:fld>
            <a:endParaRPr lang="en-GB"/>
          </a:p>
        </p:txBody>
      </p:sp>
      <p:sp>
        <p:nvSpPr>
          <p:cNvPr id="17" name="Slide Number Placeholder 16"/>
          <p:cNvSpPr>
            <a:spLocks noGrp="1"/>
          </p:cNvSpPr>
          <p:nvPr>
            <p:ph type="sldNum" sz="quarter" idx="11"/>
          </p:nvPr>
        </p:nvSpPr>
        <p:spPr/>
        <p:txBody>
          <a:bodyPr/>
          <a:lstStyle/>
          <a:p>
            <a:fld id="{19DD6312-F723-45A4-B256-5B6C2B817582}" type="slidenum">
              <a:rPr lang="en-GB" smtClean="0"/>
              <a:t>‹#›</a:t>
            </a:fld>
            <a:endParaRPr lang="en-GB"/>
          </a:p>
        </p:txBody>
      </p:sp>
      <p:sp>
        <p:nvSpPr>
          <p:cNvPr id="19" name="Footer Placeholder 1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D147F-5659-4DAD-A98C-F55C37D628F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DD6312-F723-45A4-B256-5B6C2B81758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D147F-5659-4DAD-A98C-F55C37D628F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DD6312-F723-45A4-B256-5B6C2B817582}" type="slidenum">
              <a:rPr lang="en-GB" smtClean="0"/>
              <a:t>‹#›</a:t>
            </a:fld>
            <a:endParaRPr lang="en-GB"/>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0487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70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7760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9034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17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3254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024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733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40FD147F-5659-4DAD-A98C-F55C37D628FE}" type="datetimeFigureOut">
              <a:rPr lang="en-GB" smtClean="0"/>
              <a:t>16/09/2019</a:t>
            </a:fld>
            <a:endParaRPr lang="en-GB"/>
          </a:p>
        </p:txBody>
      </p:sp>
      <p:sp>
        <p:nvSpPr>
          <p:cNvPr id="12" name="Slide Number Placeholder 11"/>
          <p:cNvSpPr>
            <a:spLocks noGrp="1"/>
          </p:cNvSpPr>
          <p:nvPr>
            <p:ph type="sldNum" sz="quarter" idx="15"/>
          </p:nvPr>
        </p:nvSpPr>
        <p:spPr/>
        <p:txBody>
          <a:bodyPr/>
          <a:lstStyle/>
          <a:p>
            <a:fld id="{19DD6312-F723-45A4-B256-5B6C2B817582}" type="slidenum">
              <a:rPr lang="en-GB" smtClean="0"/>
              <a:t>‹#›</a:t>
            </a:fld>
            <a:endParaRPr lang="en-GB"/>
          </a:p>
        </p:txBody>
      </p:sp>
      <p:sp>
        <p:nvSpPr>
          <p:cNvPr id="13" name="Footer Placeholder 12"/>
          <p:cNvSpPr>
            <a:spLocks noGrp="1"/>
          </p:cNvSpPr>
          <p:nvPr>
            <p:ph type="ftr" sz="quarter" idx="16"/>
          </p:nvPr>
        </p:nvSpPr>
        <p:spPr/>
        <p:txBody>
          <a:bodyPr/>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033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9011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4933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1568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682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1970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5155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1474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0267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89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40FD147F-5659-4DAD-A98C-F55C37D628FE}" type="datetimeFigureOut">
              <a:rPr lang="en-GB" smtClean="0"/>
              <a:t>16/09/2019</a:t>
            </a:fld>
            <a:endParaRPr lang="en-GB"/>
          </a:p>
        </p:txBody>
      </p:sp>
      <p:sp>
        <p:nvSpPr>
          <p:cNvPr id="14" name="Slide Number Placeholder 13"/>
          <p:cNvSpPr>
            <a:spLocks noGrp="1"/>
          </p:cNvSpPr>
          <p:nvPr>
            <p:ph type="sldNum" sz="quarter" idx="11"/>
          </p:nvPr>
        </p:nvSpPr>
        <p:spPr/>
        <p:txBody>
          <a:bodyPr/>
          <a:lstStyle/>
          <a:p>
            <a:fld id="{19DD6312-F723-45A4-B256-5B6C2B817582}"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8059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6881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487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98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40FD147F-5659-4DAD-A98C-F55C37D628FE}" type="datetimeFigureOut">
              <a:rPr lang="en-GB" smtClean="0"/>
              <a:t>16/09/2019</a:t>
            </a:fld>
            <a:endParaRPr lang="en-GB"/>
          </a:p>
        </p:txBody>
      </p:sp>
      <p:sp>
        <p:nvSpPr>
          <p:cNvPr id="12" name="Slide Number Placeholder 11"/>
          <p:cNvSpPr>
            <a:spLocks noGrp="1"/>
          </p:cNvSpPr>
          <p:nvPr>
            <p:ph type="sldNum" sz="quarter" idx="16"/>
          </p:nvPr>
        </p:nvSpPr>
        <p:spPr/>
        <p:txBody>
          <a:bodyPr/>
          <a:lstStyle/>
          <a:p>
            <a:fld id="{19DD6312-F723-45A4-B256-5B6C2B817582}" type="slidenum">
              <a:rPr lang="en-GB" smtClean="0"/>
              <a:t>‹#›</a:t>
            </a:fld>
            <a:endParaRPr lang="en-GB"/>
          </a:p>
        </p:txBody>
      </p:sp>
      <p:sp>
        <p:nvSpPr>
          <p:cNvPr id="13" name="Footer Placeholder 12"/>
          <p:cNvSpPr>
            <a:spLocks noGrp="1"/>
          </p:cNvSpPr>
          <p:nvPr>
            <p:ph type="ftr" sz="quarter" idx="17"/>
          </p:nvPr>
        </p:nvSpPr>
        <p:spPr/>
        <p:txBody>
          <a:bodyPr/>
          <a:lstStyle/>
          <a:p>
            <a:endParaRPr lang="en-GB"/>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40FD147F-5659-4DAD-A98C-F55C37D628FE}" type="datetimeFigureOut">
              <a:rPr lang="en-GB" smtClean="0"/>
              <a:t>16/09/2019</a:t>
            </a:fld>
            <a:endParaRPr lang="en-GB"/>
          </a:p>
        </p:txBody>
      </p:sp>
      <p:sp>
        <p:nvSpPr>
          <p:cNvPr id="12" name="Slide Number Placeholder 11"/>
          <p:cNvSpPr>
            <a:spLocks noGrp="1"/>
          </p:cNvSpPr>
          <p:nvPr>
            <p:ph type="sldNum" sz="quarter" idx="17"/>
          </p:nvPr>
        </p:nvSpPr>
        <p:spPr/>
        <p:txBody>
          <a:bodyPr/>
          <a:lstStyle/>
          <a:p>
            <a:fld id="{19DD6312-F723-45A4-B256-5B6C2B817582}" type="slidenum">
              <a:rPr lang="en-GB" smtClean="0"/>
              <a:t>‹#›</a:t>
            </a:fld>
            <a:endParaRPr lang="en-GB"/>
          </a:p>
        </p:txBody>
      </p:sp>
      <p:sp>
        <p:nvSpPr>
          <p:cNvPr id="13" name="Footer Placeholder 12"/>
          <p:cNvSpPr>
            <a:spLocks noGrp="1"/>
          </p:cNvSpPr>
          <p:nvPr>
            <p:ph type="ftr" sz="quarter" idx="18"/>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0FD147F-5659-4DAD-A98C-F55C37D628FE}" type="datetimeFigureOut">
              <a:rPr lang="en-GB" smtClean="0"/>
              <a:t>16/09/2019</a:t>
            </a:fld>
            <a:endParaRPr lang="en-GB"/>
          </a:p>
        </p:txBody>
      </p:sp>
      <p:sp>
        <p:nvSpPr>
          <p:cNvPr id="16" name="Slide Number Placeholder 15"/>
          <p:cNvSpPr>
            <a:spLocks noGrp="1"/>
          </p:cNvSpPr>
          <p:nvPr>
            <p:ph type="sldNum" sz="quarter" idx="11"/>
          </p:nvPr>
        </p:nvSpPr>
        <p:spPr/>
        <p:txBody>
          <a:bodyPr/>
          <a:lstStyle/>
          <a:p>
            <a:fld id="{19DD6312-F723-45A4-B256-5B6C2B817582}"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0FD147F-5659-4DAD-A98C-F55C37D628FE}" type="datetimeFigureOut">
              <a:rPr lang="en-GB" smtClean="0"/>
              <a:t>16/09/2019</a:t>
            </a:fld>
            <a:endParaRPr lang="en-GB"/>
          </a:p>
        </p:txBody>
      </p:sp>
      <p:sp>
        <p:nvSpPr>
          <p:cNvPr id="8" name="Slide Number Placeholder 7"/>
          <p:cNvSpPr>
            <a:spLocks noGrp="1"/>
          </p:cNvSpPr>
          <p:nvPr>
            <p:ph type="sldNum" sz="quarter" idx="11"/>
          </p:nvPr>
        </p:nvSpPr>
        <p:spPr/>
        <p:txBody>
          <a:bodyPr/>
          <a:lstStyle/>
          <a:p>
            <a:fld id="{19DD6312-F723-45A4-B256-5B6C2B817582}"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40FD147F-5659-4DAD-A98C-F55C37D628FE}" type="datetimeFigureOut">
              <a:rPr lang="en-GB" smtClean="0"/>
              <a:t>16/09/2019</a:t>
            </a:fld>
            <a:endParaRPr lang="en-GB"/>
          </a:p>
        </p:txBody>
      </p:sp>
      <p:sp>
        <p:nvSpPr>
          <p:cNvPr id="19" name="Slide Number Placeholder 18"/>
          <p:cNvSpPr>
            <a:spLocks noGrp="1"/>
          </p:cNvSpPr>
          <p:nvPr>
            <p:ph type="sldNum" sz="quarter" idx="16"/>
          </p:nvPr>
        </p:nvSpPr>
        <p:spPr/>
        <p:txBody>
          <a:bodyPr/>
          <a:lstStyle/>
          <a:p>
            <a:fld id="{19DD6312-F723-45A4-B256-5B6C2B817582}" type="slidenum">
              <a:rPr lang="en-GB" smtClean="0"/>
              <a:t>‹#›</a:t>
            </a:fld>
            <a:endParaRPr lang="en-GB"/>
          </a:p>
        </p:txBody>
      </p:sp>
      <p:sp>
        <p:nvSpPr>
          <p:cNvPr id="23" name="Footer Placeholder 22"/>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40FD147F-5659-4DAD-A98C-F55C37D628FE}" type="datetimeFigureOut">
              <a:rPr lang="en-GB" smtClean="0"/>
              <a:t>16/09/2019</a:t>
            </a:fld>
            <a:endParaRPr lang="en-GB"/>
          </a:p>
        </p:txBody>
      </p:sp>
      <p:sp>
        <p:nvSpPr>
          <p:cNvPr id="14" name="Slide Number Placeholder 13"/>
          <p:cNvSpPr>
            <a:spLocks noGrp="1"/>
          </p:cNvSpPr>
          <p:nvPr>
            <p:ph type="sldNum" sz="quarter" idx="15"/>
          </p:nvPr>
        </p:nvSpPr>
        <p:spPr>
          <a:xfrm>
            <a:off x="4038600" y="6172200"/>
            <a:ext cx="1066800" cy="304800"/>
          </a:xfrm>
        </p:spPr>
        <p:txBody>
          <a:bodyPr/>
          <a:lstStyle/>
          <a:p>
            <a:fld id="{19DD6312-F723-45A4-B256-5B6C2B817582}" type="slidenum">
              <a:rPr lang="en-GB" smtClean="0"/>
              <a:t>‹#›</a:t>
            </a:fld>
            <a:endParaRPr lang="en-GB"/>
          </a:p>
        </p:txBody>
      </p:sp>
      <p:sp>
        <p:nvSpPr>
          <p:cNvPr id="15" name="Footer Placeholder 14"/>
          <p:cNvSpPr>
            <a:spLocks noGrp="1"/>
          </p:cNvSpPr>
          <p:nvPr>
            <p:ph type="ftr" sz="quarter" idx="16"/>
          </p:nvPr>
        </p:nvSpPr>
        <p:spPr>
          <a:xfrm>
            <a:off x="1447800" y="6486525"/>
            <a:ext cx="6248400" cy="29210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0FD147F-5659-4DAD-A98C-F55C37D628FE}" type="datetimeFigureOut">
              <a:rPr lang="en-GB" smtClean="0"/>
              <a:t>16/09/2019</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19DD6312-F723-45A4-B256-5B6C2B817582}" type="slidenum">
              <a:rPr lang="en-GB" smtClean="0"/>
              <a:t>‹#›</a:t>
            </a:fld>
            <a:endParaRPr lang="en-GB"/>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955F1-09C8-42FE-8F0D-02342003A256}"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3934F-C898-4A2D-AEC1-EDEA06CB6A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7813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53135-F60E-43FA-A537-00DF2EC8646A}" type="datetimeFigureOut">
              <a:rPr lang="en-GB" smtClean="0">
                <a:solidFill>
                  <a:prstClr val="black">
                    <a:tint val="75000"/>
                  </a:prstClr>
                </a:solidFill>
              </a:rPr>
              <a:pPr/>
              <a:t>16/09/2019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DA559-8F99-40C0-BC76-4C3EFE5951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1672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16</a:t>
            </a:r>
            <a:r>
              <a:rPr lang="en-GB" baseline="30000" dirty="0" smtClean="0"/>
              <a:t>th</a:t>
            </a:r>
            <a:r>
              <a:rPr lang="en-GB" dirty="0" smtClean="0"/>
              <a:t> September 2019</a:t>
            </a:r>
            <a:endParaRPr lang="en-GB" dirty="0"/>
          </a:p>
        </p:txBody>
      </p:sp>
      <p:sp>
        <p:nvSpPr>
          <p:cNvPr id="2" name="Title 1"/>
          <p:cNvSpPr>
            <a:spLocks noGrp="1"/>
          </p:cNvSpPr>
          <p:nvPr>
            <p:ph type="title"/>
          </p:nvPr>
        </p:nvSpPr>
        <p:spPr/>
        <p:txBody>
          <a:bodyPr/>
          <a:lstStyle/>
          <a:p>
            <a:r>
              <a:rPr lang="en-GB" dirty="0" smtClean="0"/>
              <a:t>Grange Academy Bulletin</a:t>
            </a:r>
            <a:endParaRPr lang="en-GB" dirty="0"/>
          </a:p>
        </p:txBody>
      </p:sp>
    </p:spTree>
    <p:extLst>
      <p:ext uri="{BB962C8B-B14F-4D97-AF65-F5344CB8AC3E}">
        <p14:creationId xmlns:p14="http://schemas.microsoft.com/office/powerpoint/2010/main" val="181800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GB" dirty="0"/>
              <a:t>A</a:t>
            </a:r>
            <a:r>
              <a:rPr lang="en-GB" dirty="0" smtClean="0"/>
              <a:t>ll </a:t>
            </a:r>
            <a:r>
              <a:rPr lang="en-GB" dirty="0"/>
              <a:t>S4 Modern Studies pupils who are attending the Scottish Parliament trip on </a:t>
            </a:r>
            <a:r>
              <a:rPr lang="en-GB" dirty="0" smtClean="0"/>
              <a:t>Tuesday:  please be </a:t>
            </a:r>
            <a:r>
              <a:rPr lang="en-GB" dirty="0"/>
              <a:t>at the front of the school for no later than 8:40am. </a:t>
            </a:r>
            <a:endParaRPr lang="en-GB" dirty="0" smtClean="0"/>
          </a:p>
          <a:p>
            <a:pPr algn="l"/>
            <a:endParaRPr lang="en-GB" dirty="0" smtClean="0"/>
          </a:p>
          <a:p>
            <a:pPr algn="l"/>
            <a:r>
              <a:rPr lang="en-GB" dirty="0" smtClean="0"/>
              <a:t>We </a:t>
            </a:r>
            <a:r>
              <a:rPr lang="en-GB" dirty="0"/>
              <a:t>need to leave at 8:45 sharp. </a:t>
            </a:r>
            <a:endParaRPr lang="en-GB" dirty="0" smtClean="0"/>
          </a:p>
          <a:p>
            <a:pPr algn="l"/>
            <a:endParaRPr lang="en-GB" dirty="0" smtClean="0"/>
          </a:p>
          <a:p>
            <a:pPr algn="l"/>
            <a:r>
              <a:rPr lang="en-GB" dirty="0" smtClean="0"/>
              <a:t>Bring your lunch with you!</a:t>
            </a:r>
            <a:endParaRPr lang="en-GB" dirty="0"/>
          </a:p>
        </p:txBody>
      </p:sp>
      <p:sp>
        <p:nvSpPr>
          <p:cNvPr id="4" name="Title 3"/>
          <p:cNvSpPr>
            <a:spLocks noGrp="1"/>
          </p:cNvSpPr>
          <p:nvPr>
            <p:ph type="title"/>
          </p:nvPr>
        </p:nvSpPr>
        <p:spPr/>
        <p:txBody>
          <a:bodyPr/>
          <a:lstStyle/>
          <a:p>
            <a:r>
              <a:rPr lang="en-GB" dirty="0" smtClean="0"/>
              <a:t>Visiting Parliament</a:t>
            </a:r>
            <a:endParaRPr lang="en-GB" dirty="0"/>
          </a:p>
        </p:txBody>
      </p:sp>
      <p:pic>
        <p:nvPicPr>
          <p:cNvPr id="2050" name="Picture 2" descr="C:\Users\granacmackinnonm\Desktop\Scottish-Parliament.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64075" y="2686079"/>
            <a:ext cx="4022725" cy="267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9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Senior Bootcamp</a:t>
            </a:r>
            <a:endParaRPr lang="en-GB" dirty="0"/>
          </a:p>
        </p:txBody>
      </p:sp>
      <p:sp>
        <p:nvSpPr>
          <p:cNvPr id="3" name="Rectangle 2"/>
          <p:cNvSpPr/>
          <p:nvPr/>
        </p:nvSpPr>
        <p:spPr>
          <a:xfrm>
            <a:off x="899592" y="1971602"/>
            <a:ext cx="7632848" cy="4524315"/>
          </a:xfrm>
          <a:prstGeom prst="rect">
            <a:avLst/>
          </a:prstGeom>
        </p:spPr>
        <p:txBody>
          <a:bodyPr wrap="square">
            <a:spAutoFit/>
          </a:bodyPr>
          <a:lstStyle/>
          <a:p>
            <a:r>
              <a:rPr lang="en-GB" sz="2400" dirty="0" smtClean="0"/>
              <a:t>*</a:t>
            </a:r>
            <a:r>
              <a:rPr lang="en-GB" sz="2400" dirty="0"/>
              <a:t>Long awaited - finally here!*</a:t>
            </a:r>
          </a:p>
          <a:p>
            <a:endParaRPr lang="en-GB" sz="2400" dirty="0"/>
          </a:p>
          <a:p>
            <a:r>
              <a:rPr lang="en-GB" sz="2400" dirty="0" smtClean="0"/>
              <a:t>When</a:t>
            </a:r>
            <a:r>
              <a:rPr lang="en-GB" sz="2400" dirty="0"/>
              <a:t>? Tuesday </a:t>
            </a:r>
            <a:r>
              <a:rPr lang="en-GB" sz="2400" dirty="0" smtClean="0"/>
              <a:t>lunchtimes.</a:t>
            </a:r>
          </a:p>
          <a:p>
            <a:r>
              <a:rPr lang="en-GB" sz="2400" dirty="0" smtClean="0"/>
              <a:t>Where? Dance Studio.</a:t>
            </a:r>
          </a:p>
          <a:p>
            <a:r>
              <a:rPr lang="en-GB" sz="2400" dirty="0" smtClean="0"/>
              <a:t>Why? Feel more confident, become stronger, increase your knowledge and break up your school day!</a:t>
            </a:r>
          </a:p>
          <a:p>
            <a:endParaRPr lang="en-GB" sz="2400" dirty="0"/>
          </a:p>
          <a:p>
            <a:r>
              <a:rPr lang="en-GB" sz="2400" dirty="0"/>
              <a:t>Bring a friend and give it a try - all abilities welcome! </a:t>
            </a:r>
          </a:p>
          <a:p>
            <a:endParaRPr lang="en-GB" sz="2400" dirty="0"/>
          </a:p>
          <a:p>
            <a:r>
              <a:rPr lang="en-GB" sz="2400" dirty="0"/>
              <a:t>If you have any questions please come </a:t>
            </a:r>
            <a:r>
              <a:rPr lang="en-GB" sz="2400" dirty="0" smtClean="0"/>
              <a:t>and </a:t>
            </a:r>
            <a:r>
              <a:rPr lang="en-GB" sz="2400" dirty="0"/>
              <a:t>give me a </a:t>
            </a:r>
            <a:r>
              <a:rPr lang="en-GB" sz="2400" dirty="0" smtClean="0"/>
              <a:t>shout.</a:t>
            </a:r>
            <a:endParaRPr lang="en-GB" sz="2400" dirty="0"/>
          </a:p>
          <a:p>
            <a:endParaRPr lang="en-GB" sz="2400" dirty="0"/>
          </a:p>
          <a:p>
            <a:r>
              <a:rPr lang="en-GB" sz="2400" dirty="0" smtClean="0"/>
              <a:t>                                                                           Mrs</a:t>
            </a:r>
            <a:r>
              <a:rPr lang="en-GB" sz="2400" dirty="0"/>
              <a:t>. </a:t>
            </a:r>
            <a:r>
              <a:rPr lang="en-GB" sz="2400" dirty="0" err="1"/>
              <a:t>Pohler</a:t>
            </a:r>
            <a:endParaRPr lang="en-GB" sz="2400" dirty="0"/>
          </a:p>
        </p:txBody>
      </p:sp>
    </p:spTree>
    <p:extLst>
      <p:ext uri="{BB962C8B-B14F-4D97-AF65-F5344CB8AC3E}">
        <p14:creationId xmlns:p14="http://schemas.microsoft.com/office/powerpoint/2010/main" val="192901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003231" cy="4288496"/>
          </a:xfrm>
        </p:spPr>
        <p:txBody>
          <a:bodyPr>
            <a:normAutofit/>
          </a:bodyPr>
          <a:lstStyle/>
          <a:p>
            <a:pPr algn="l"/>
            <a:r>
              <a:rPr lang="en-GB" sz="2400" dirty="0"/>
              <a:t>Thanks to all </a:t>
            </a:r>
            <a:r>
              <a:rPr lang="en-GB" sz="2400" dirty="0" smtClean="0"/>
              <a:t>S6 pupils who volunteered </a:t>
            </a:r>
            <a:r>
              <a:rPr lang="en-GB" sz="2400" dirty="0"/>
              <a:t>to be part of the Prom </a:t>
            </a:r>
            <a:r>
              <a:rPr lang="en-GB" sz="2400" dirty="0" smtClean="0"/>
              <a:t>Committee</a:t>
            </a:r>
            <a:r>
              <a:rPr lang="en-GB" sz="2400" dirty="0"/>
              <a:t>. The venue has now been selected and Prom 2020 will take place </a:t>
            </a:r>
            <a:r>
              <a:rPr lang="en-GB" sz="2400" dirty="0" smtClean="0"/>
              <a:t>at </a:t>
            </a:r>
            <a:r>
              <a:rPr lang="en-GB" sz="2400" dirty="0"/>
              <a:t>… The Royal Marine Hotel, Troon.</a:t>
            </a:r>
          </a:p>
          <a:p>
            <a:pPr algn="l"/>
            <a:endParaRPr lang="en-GB" sz="2400" dirty="0"/>
          </a:p>
          <a:p>
            <a:pPr algn="l"/>
            <a:r>
              <a:rPr lang="en-GB" sz="2400" dirty="0"/>
              <a:t>Prom </a:t>
            </a:r>
            <a:r>
              <a:rPr lang="en-GB" sz="2400" dirty="0" smtClean="0"/>
              <a:t>Committee </a:t>
            </a:r>
            <a:r>
              <a:rPr lang="en-GB" sz="2400" dirty="0"/>
              <a:t>will meet the </a:t>
            </a:r>
            <a:r>
              <a:rPr lang="en-GB" sz="2400" dirty="0" smtClean="0"/>
              <a:t>first </a:t>
            </a:r>
            <a:r>
              <a:rPr lang="en-GB" sz="2400" dirty="0"/>
              <a:t>Wednesday interval of every </a:t>
            </a:r>
            <a:r>
              <a:rPr lang="en-GB" sz="2400" dirty="0" smtClean="0"/>
              <a:t>month. The next </a:t>
            </a:r>
            <a:r>
              <a:rPr lang="en-GB" sz="2400" dirty="0"/>
              <a:t>meeting </a:t>
            </a:r>
            <a:r>
              <a:rPr lang="en-GB" sz="2400" dirty="0" smtClean="0"/>
              <a:t>is scheduled </a:t>
            </a:r>
            <a:r>
              <a:rPr lang="en-GB" sz="2400" dirty="0"/>
              <a:t>for Wednesday 2nd </a:t>
            </a:r>
            <a:r>
              <a:rPr lang="en-GB" sz="2400" dirty="0" smtClean="0"/>
              <a:t>October in the </a:t>
            </a:r>
            <a:r>
              <a:rPr lang="en-GB" sz="2400" dirty="0"/>
              <a:t>P.E Games </a:t>
            </a:r>
            <a:r>
              <a:rPr lang="en-GB" sz="2400" dirty="0" smtClean="0"/>
              <a:t>Hall</a:t>
            </a:r>
            <a:r>
              <a:rPr lang="en-GB" sz="2400" dirty="0"/>
              <a:t>.</a:t>
            </a:r>
          </a:p>
          <a:p>
            <a:pPr algn="l"/>
            <a:endParaRPr lang="en-GB" sz="2400" dirty="0"/>
          </a:p>
          <a:p>
            <a:pPr algn="l"/>
            <a:r>
              <a:rPr lang="en-GB" sz="2400" dirty="0"/>
              <a:t>**Reminder - attendance must be ABOVE 90% to attend!**</a:t>
            </a:r>
          </a:p>
          <a:p>
            <a:endParaRPr lang="en-GB" dirty="0"/>
          </a:p>
        </p:txBody>
      </p:sp>
      <p:sp>
        <p:nvSpPr>
          <p:cNvPr id="4" name="Title 3"/>
          <p:cNvSpPr>
            <a:spLocks noGrp="1"/>
          </p:cNvSpPr>
          <p:nvPr>
            <p:ph type="title"/>
          </p:nvPr>
        </p:nvSpPr>
        <p:spPr/>
        <p:txBody>
          <a:bodyPr/>
          <a:lstStyle/>
          <a:p>
            <a:r>
              <a:rPr lang="en-GB" dirty="0" smtClean="0"/>
              <a:t>Prom 2020</a:t>
            </a:r>
            <a:endParaRPr lang="en-GB" dirty="0"/>
          </a:p>
        </p:txBody>
      </p:sp>
    </p:spTree>
    <p:extLst>
      <p:ext uri="{BB962C8B-B14F-4D97-AF65-F5344CB8AC3E}">
        <p14:creationId xmlns:p14="http://schemas.microsoft.com/office/powerpoint/2010/main" val="425178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GB" dirty="0" smtClean="0"/>
              <a:t>It has been great </a:t>
            </a:r>
            <a:r>
              <a:rPr lang="en-GB" dirty="0"/>
              <a:t>to see so many new faces and existing members attending </a:t>
            </a:r>
            <a:r>
              <a:rPr lang="en-GB" dirty="0" smtClean="0"/>
              <a:t>Dance club </a:t>
            </a:r>
            <a:r>
              <a:rPr lang="en-GB" dirty="0"/>
              <a:t>over the last couple of weeks!</a:t>
            </a:r>
          </a:p>
          <a:p>
            <a:pPr algn="l"/>
            <a:endParaRPr lang="en-GB" dirty="0"/>
          </a:p>
          <a:p>
            <a:pPr algn="l"/>
            <a:r>
              <a:rPr lang="en-GB" dirty="0"/>
              <a:t>Remember - everyone is welcome - even if you have never danced before!</a:t>
            </a:r>
          </a:p>
          <a:p>
            <a:pPr algn="l"/>
            <a:endParaRPr lang="en-GB" dirty="0"/>
          </a:p>
          <a:p>
            <a:pPr algn="l"/>
            <a:r>
              <a:rPr lang="en-GB" dirty="0"/>
              <a:t>You will have </a:t>
            </a:r>
            <a:r>
              <a:rPr lang="en-GB" dirty="0" smtClean="0"/>
              <a:t>opportunities to </a:t>
            </a:r>
            <a:r>
              <a:rPr lang="en-GB" dirty="0"/>
              <a:t>perform in a Christmas Show, Dance Fest and at various </a:t>
            </a:r>
            <a:r>
              <a:rPr lang="en-GB" dirty="0" smtClean="0"/>
              <a:t>events </a:t>
            </a:r>
            <a:r>
              <a:rPr lang="en-GB" dirty="0"/>
              <a:t>throughout the year.</a:t>
            </a:r>
          </a:p>
          <a:p>
            <a:pPr algn="l"/>
            <a:endParaRPr lang="en-GB" dirty="0"/>
          </a:p>
          <a:p>
            <a:pPr algn="l"/>
            <a:r>
              <a:rPr lang="en-GB" dirty="0"/>
              <a:t>Come along to the </a:t>
            </a:r>
            <a:r>
              <a:rPr lang="en-GB" dirty="0" smtClean="0"/>
              <a:t>Dance Studio on Thursdays </a:t>
            </a:r>
            <a:r>
              <a:rPr lang="en-GB" dirty="0"/>
              <a:t>3.35-4.35pm, meet some new friends </a:t>
            </a:r>
            <a:r>
              <a:rPr lang="en-GB" dirty="0" smtClean="0"/>
              <a:t>and </a:t>
            </a:r>
            <a:r>
              <a:rPr lang="en-GB" dirty="0"/>
              <a:t>have fun</a:t>
            </a:r>
            <a:r>
              <a:rPr lang="en-GB" dirty="0" smtClean="0"/>
              <a:t>!</a:t>
            </a:r>
            <a:endParaRPr lang="en-GB" dirty="0"/>
          </a:p>
          <a:p>
            <a:endParaRPr lang="en-GB" dirty="0"/>
          </a:p>
        </p:txBody>
      </p:sp>
      <p:sp>
        <p:nvSpPr>
          <p:cNvPr id="3" name="Title 2"/>
          <p:cNvSpPr>
            <a:spLocks noGrp="1"/>
          </p:cNvSpPr>
          <p:nvPr>
            <p:ph type="title"/>
          </p:nvPr>
        </p:nvSpPr>
        <p:spPr/>
        <p:txBody>
          <a:bodyPr/>
          <a:lstStyle/>
          <a:p>
            <a:r>
              <a:rPr lang="en-GB" dirty="0" smtClean="0"/>
              <a:t>Dance Club</a:t>
            </a:r>
            <a:endParaRPr lang="en-GB" dirty="0"/>
          </a:p>
        </p:txBody>
      </p:sp>
    </p:spTree>
    <p:extLst>
      <p:ext uri="{BB962C8B-B14F-4D97-AF65-F5344CB8AC3E}">
        <p14:creationId xmlns:p14="http://schemas.microsoft.com/office/powerpoint/2010/main" val="14329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003231" cy="4005072"/>
          </a:xfrm>
        </p:spPr>
        <p:txBody>
          <a:bodyPr>
            <a:normAutofit/>
          </a:bodyPr>
          <a:lstStyle/>
          <a:p>
            <a:endParaRPr lang="en-GB" dirty="0" smtClean="0"/>
          </a:p>
          <a:p>
            <a:r>
              <a:rPr lang="en-GB" dirty="0" smtClean="0"/>
              <a:t>Would </a:t>
            </a:r>
            <a:r>
              <a:rPr lang="en-GB" dirty="0"/>
              <a:t>the following pupils please attend a Leadership Academy </a:t>
            </a:r>
            <a:r>
              <a:rPr lang="en-GB" dirty="0" smtClean="0"/>
              <a:t>meeting </a:t>
            </a:r>
            <a:r>
              <a:rPr lang="en-GB" dirty="0"/>
              <a:t>with Jo </a:t>
            </a:r>
            <a:r>
              <a:rPr lang="en-GB" dirty="0" smtClean="0"/>
              <a:t>Clark, ASC, and </a:t>
            </a:r>
            <a:r>
              <a:rPr lang="en-GB" dirty="0"/>
              <a:t>Mr </a:t>
            </a:r>
            <a:r>
              <a:rPr lang="en-GB" dirty="0" err="1"/>
              <a:t>Alldridge</a:t>
            </a:r>
            <a:r>
              <a:rPr lang="en-GB" dirty="0"/>
              <a:t> Monday 16th September at interval in the PE </a:t>
            </a:r>
            <a:r>
              <a:rPr lang="en-GB" dirty="0" smtClean="0"/>
              <a:t>department?</a:t>
            </a:r>
            <a:endParaRPr lang="en-GB" dirty="0"/>
          </a:p>
          <a:p>
            <a:endParaRPr lang="en-GB" dirty="0"/>
          </a:p>
          <a:p>
            <a:r>
              <a:rPr lang="en-GB" dirty="0"/>
              <a:t>Erin Sinclair, Melissa Graham, Lauren Nichol, Victoria McDowall, Lewis </a:t>
            </a:r>
            <a:r>
              <a:rPr lang="en-GB" dirty="0" err="1"/>
              <a:t>Barnie</a:t>
            </a:r>
            <a:r>
              <a:rPr lang="en-GB" dirty="0"/>
              <a:t>, Jody </a:t>
            </a:r>
            <a:r>
              <a:rPr lang="en-GB" dirty="0" err="1"/>
              <a:t>McRobert</a:t>
            </a:r>
            <a:r>
              <a:rPr lang="en-GB" dirty="0"/>
              <a:t>, Hannah Johnston, Louise Nichol, Sam Lindsay, Megan </a:t>
            </a:r>
            <a:r>
              <a:rPr lang="en-GB" dirty="0" err="1"/>
              <a:t>MacAlister</a:t>
            </a:r>
            <a:r>
              <a:rPr lang="en-GB" dirty="0"/>
              <a:t>, </a:t>
            </a:r>
            <a:r>
              <a:rPr lang="en-GB" dirty="0" err="1"/>
              <a:t>Weronika</a:t>
            </a:r>
            <a:r>
              <a:rPr lang="en-GB" dirty="0"/>
              <a:t> </a:t>
            </a:r>
            <a:r>
              <a:rPr lang="en-GB" dirty="0" err="1"/>
              <a:t>Srebro</a:t>
            </a:r>
            <a:r>
              <a:rPr lang="en-GB" dirty="0"/>
              <a:t>, Eve </a:t>
            </a:r>
            <a:r>
              <a:rPr lang="en-GB" dirty="0" err="1"/>
              <a:t>Mair</a:t>
            </a:r>
            <a:r>
              <a:rPr lang="en-GB" dirty="0"/>
              <a:t>, Christine Clermont and Keira McNulty.</a:t>
            </a:r>
          </a:p>
          <a:p>
            <a:endParaRPr lang="en-GB" dirty="0"/>
          </a:p>
        </p:txBody>
      </p:sp>
      <p:sp>
        <p:nvSpPr>
          <p:cNvPr id="4" name="Title 3"/>
          <p:cNvSpPr>
            <a:spLocks noGrp="1"/>
          </p:cNvSpPr>
          <p:nvPr>
            <p:ph type="title"/>
          </p:nvPr>
        </p:nvSpPr>
        <p:spPr/>
        <p:txBody>
          <a:bodyPr/>
          <a:lstStyle/>
          <a:p>
            <a:r>
              <a:rPr lang="en-GB" dirty="0" smtClean="0"/>
              <a:t>Message from jo, active schools coordinator.</a:t>
            </a:r>
            <a:endParaRPr lang="en-GB" dirty="0"/>
          </a:p>
        </p:txBody>
      </p:sp>
    </p:spTree>
    <p:extLst>
      <p:ext uri="{BB962C8B-B14F-4D97-AF65-F5344CB8AC3E}">
        <p14:creationId xmlns:p14="http://schemas.microsoft.com/office/powerpoint/2010/main" val="38923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528414991"/>
              </p:ext>
            </p:extLst>
          </p:nvPr>
        </p:nvGraphicFramePr>
        <p:xfrm>
          <a:off x="849928" y="1279921"/>
          <a:ext cx="7488834" cy="5208622"/>
        </p:xfrm>
        <a:graphic>
          <a:graphicData uri="http://schemas.openxmlformats.org/drawingml/2006/table">
            <a:tbl>
              <a:tblPr firstRow="1" bandRow="1">
                <a:tableStyleId>{5C22544A-7EE6-4342-B048-85BDC9FD1C3A}</a:tableStyleId>
              </a:tblPr>
              <a:tblGrid>
                <a:gridCol w="1449121"/>
                <a:gridCol w="1220312"/>
                <a:gridCol w="1983007"/>
                <a:gridCol w="1449121"/>
                <a:gridCol w="1387273"/>
              </a:tblGrid>
              <a:tr h="294187">
                <a:tc>
                  <a:txBody>
                    <a:bodyPr/>
                    <a:lstStyle/>
                    <a:p>
                      <a:pPr algn="ctr"/>
                      <a:r>
                        <a:rPr lang="en-GB" sz="1400" dirty="0" smtClean="0">
                          <a:solidFill>
                            <a:srgbClr val="0000FF"/>
                          </a:solidFill>
                          <a:latin typeface="Comic Sans MS" panose="030F0702030302020204" pitchFamily="66" charset="0"/>
                        </a:rPr>
                        <a:t>Subject</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Time </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Level </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Location</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03477">
                <a:tc>
                  <a:txBody>
                    <a:bodyPr/>
                    <a:lstStyle/>
                    <a:p>
                      <a:pPr algn="ctr"/>
                      <a:r>
                        <a:rPr lang="en-GB" sz="1400" dirty="0" smtClean="0">
                          <a:solidFill>
                            <a:srgbClr val="0000FF"/>
                          </a:solidFill>
                          <a:latin typeface="Comic Sans MS" panose="030F0702030302020204" pitchFamily="66" charset="0"/>
                        </a:rPr>
                        <a:t>Biology</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Monday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15.35-16.30</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N5</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S028</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15275">
                <a:tc>
                  <a:txBody>
                    <a:bodyPr/>
                    <a:lstStyle/>
                    <a:p>
                      <a:pPr algn="ctr"/>
                      <a:r>
                        <a:rPr lang="en-GB" sz="1400" dirty="0" smtClean="0">
                          <a:solidFill>
                            <a:srgbClr val="0000FF"/>
                          </a:solidFill>
                          <a:latin typeface="Comic Sans MS" panose="030F0702030302020204" pitchFamily="66" charset="0"/>
                        </a:rPr>
                        <a:t>Biology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Tuesday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08.00-08.35</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S023</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39545">
                <a:tc>
                  <a:txBody>
                    <a:bodyPr/>
                    <a:lstStyle/>
                    <a:p>
                      <a:pPr algn="ctr"/>
                      <a:r>
                        <a:rPr lang="en-GB" sz="1400" dirty="0" smtClean="0">
                          <a:solidFill>
                            <a:srgbClr val="0000FF"/>
                          </a:solidFill>
                          <a:latin typeface="Comic Sans MS" panose="030F0702030302020204" pitchFamily="66" charset="0"/>
                        </a:rPr>
                        <a:t>Biology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Tuesday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15.35-16.30</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Higher</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S023</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42077">
                <a:tc>
                  <a:txBody>
                    <a:bodyPr/>
                    <a:lstStyle/>
                    <a:p>
                      <a:pPr algn="ctr"/>
                      <a:r>
                        <a:rPr lang="en-GB" sz="1400" dirty="0" smtClean="0">
                          <a:solidFill>
                            <a:srgbClr val="0000FF"/>
                          </a:solidFill>
                          <a:latin typeface="Comic Sans MS" panose="030F0702030302020204" pitchFamily="66" charset="0"/>
                        </a:rPr>
                        <a:t>Biology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Friday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08.00-08.35</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S012</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03477">
                <a:tc>
                  <a:txBody>
                    <a:bodyPr/>
                    <a:lstStyle/>
                    <a:p>
                      <a:pPr algn="ctr"/>
                      <a:r>
                        <a:rPr lang="en-GB" sz="1400" dirty="0" smtClean="0">
                          <a:solidFill>
                            <a:srgbClr val="0000FF"/>
                          </a:solidFill>
                          <a:latin typeface="Comic Sans MS" panose="030F0702030302020204" pitchFamily="66" charset="0"/>
                        </a:rPr>
                        <a:t>Chemistry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Monday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15.35-16.30</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S008</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r>
              <a:tr h="581530">
                <a:tc>
                  <a:txBody>
                    <a:bodyPr/>
                    <a:lstStyle/>
                    <a:p>
                      <a:pPr algn="ctr"/>
                      <a:r>
                        <a:rPr lang="en-GB" sz="1400" dirty="0" smtClean="0">
                          <a:solidFill>
                            <a:srgbClr val="0000FF"/>
                          </a:solidFill>
                          <a:latin typeface="Comic Sans MS" panose="030F0702030302020204" pitchFamily="66" charset="0"/>
                        </a:rPr>
                        <a:t>Chemistry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Tuesday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15.35-16.30</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N4/5</a:t>
                      </a:r>
                    </a:p>
                    <a:p>
                      <a:pPr algn="ctr"/>
                      <a:r>
                        <a:rPr lang="en-GB" sz="1400" dirty="0" smtClean="0">
                          <a:solidFill>
                            <a:srgbClr val="0000FF"/>
                          </a:solidFill>
                          <a:latin typeface="Comic Sans MS" panose="030F0702030302020204" pitchFamily="66" charset="0"/>
                        </a:rPr>
                        <a:t>N5/Higher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S021</a:t>
                      </a:r>
                    </a:p>
                    <a:p>
                      <a:pPr algn="ctr"/>
                      <a:r>
                        <a:rPr lang="en-GB" sz="1400" dirty="0" smtClean="0">
                          <a:solidFill>
                            <a:srgbClr val="0000FF"/>
                          </a:solidFill>
                          <a:latin typeface="Comic Sans MS" panose="030F0702030302020204" pitchFamily="66" charset="0"/>
                        </a:rPr>
                        <a:t>S014</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r>
              <a:tr h="303477">
                <a:tc>
                  <a:txBody>
                    <a:bodyPr/>
                    <a:lstStyle/>
                    <a:p>
                      <a:pPr algn="ctr"/>
                      <a:r>
                        <a:rPr lang="en-GB" sz="1400" dirty="0" smtClean="0">
                          <a:solidFill>
                            <a:srgbClr val="0000FF"/>
                          </a:solidFill>
                          <a:latin typeface="Comic Sans MS" panose="030F0702030302020204" pitchFamily="66" charset="0"/>
                        </a:rPr>
                        <a:t>Chemistry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Thursday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Lunchtime</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N5/Higher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S021</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r>
              <a:tr h="342077">
                <a:tc>
                  <a:txBody>
                    <a:bodyPr/>
                    <a:lstStyle/>
                    <a:p>
                      <a:pPr algn="ctr"/>
                      <a:r>
                        <a:rPr lang="en-GB" sz="1400" dirty="0" smtClean="0">
                          <a:solidFill>
                            <a:srgbClr val="0000FF"/>
                          </a:solidFill>
                          <a:latin typeface="Comic Sans MS" panose="030F0702030302020204" pitchFamily="66" charset="0"/>
                        </a:rPr>
                        <a:t>Chemistry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Thursday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15.35-16.30</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S014</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r>
              <a:tr h="303477">
                <a:tc>
                  <a:txBody>
                    <a:bodyPr/>
                    <a:lstStyle/>
                    <a:p>
                      <a:pPr algn="ctr"/>
                      <a:r>
                        <a:rPr lang="en-GB" sz="1400" dirty="0" smtClean="0">
                          <a:solidFill>
                            <a:srgbClr val="0000FF"/>
                          </a:solidFill>
                          <a:latin typeface="Comic Sans MS" panose="030F0702030302020204" pitchFamily="66" charset="0"/>
                        </a:rPr>
                        <a:t>Physics</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Monday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08.15-08.35</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N5/Higher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S024</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03477">
                <a:tc>
                  <a:txBody>
                    <a:bodyPr/>
                    <a:lstStyle/>
                    <a:p>
                      <a:pPr algn="ctr"/>
                      <a:r>
                        <a:rPr lang="en-GB" sz="1400" dirty="0" smtClean="0">
                          <a:solidFill>
                            <a:srgbClr val="0000FF"/>
                          </a:solidFill>
                          <a:latin typeface="Comic Sans MS" panose="030F0702030302020204" pitchFamily="66" charset="0"/>
                        </a:rPr>
                        <a:t>Physics</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Tuesday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Lunchtime</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N5/Higher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S024</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26145">
                <a:tc>
                  <a:txBody>
                    <a:bodyPr/>
                    <a:lstStyle/>
                    <a:p>
                      <a:pPr algn="ctr"/>
                      <a:r>
                        <a:rPr lang="en-GB" sz="1400" dirty="0" smtClean="0">
                          <a:solidFill>
                            <a:srgbClr val="0000FF"/>
                          </a:solidFill>
                          <a:latin typeface="Comic Sans MS" panose="030F0702030302020204" pitchFamily="66" charset="0"/>
                        </a:rPr>
                        <a:t>Physics</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Tuesday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15.35-16.30</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N5/Higher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S024</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410491">
                <a:tc>
                  <a:txBody>
                    <a:bodyPr/>
                    <a:lstStyle/>
                    <a:p>
                      <a:pPr algn="ctr"/>
                      <a:r>
                        <a:rPr lang="en-GB" sz="1400" dirty="0" smtClean="0">
                          <a:solidFill>
                            <a:srgbClr val="0000FF"/>
                          </a:solidFill>
                          <a:latin typeface="Comic Sans MS" panose="030F0702030302020204" pitchFamily="66" charset="0"/>
                        </a:rPr>
                        <a:t>Physics</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Thursday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08.00-08.35</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N5/Higher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S026</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61341">
                <a:tc>
                  <a:txBody>
                    <a:bodyPr/>
                    <a:lstStyle/>
                    <a:p>
                      <a:pPr algn="ctr"/>
                      <a:r>
                        <a:rPr lang="en-GB" sz="1400" dirty="0" smtClean="0">
                          <a:solidFill>
                            <a:srgbClr val="0000FF"/>
                          </a:solidFill>
                          <a:latin typeface="Comic Sans MS" panose="030F0702030302020204" pitchFamily="66" charset="0"/>
                        </a:rPr>
                        <a:t>Physics</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Thursday</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15.35-16.30</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N5/Higher</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c>
                  <a:txBody>
                    <a:bodyPr/>
                    <a:lstStyle/>
                    <a:p>
                      <a:pPr algn="ctr"/>
                      <a:r>
                        <a:rPr lang="en-GB" sz="1400" dirty="0" smtClean="0">
                          <a:solidFill>
                            <a:srgbClr val="0000FF"/>
                          </a:solidFill>
                          <a:latin typeface="Comic Sans MS" panose="030F0702030302020204" pitchFamily="66" charset="0"/>
                        </a:rPr>
                        <a:t>S026</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00"/>
                    </a:solidFill>
                  </a:tcPr>
                </a:tc>
              </a:tr>
              <a:tr h="361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Science</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FF"/>
                          </a:solidFill>
                          <a:latin typeface="Comic Sans MS" panose="030F0702030302020204" pitchFamily="66" charset="0"/>
                        </a:rPr>
                        <a:t>Wednesday</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Lunchtime</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All</a:t>
                      </a:r>
                      <a:r>
                        <a:rPr lang="en-GB" sz="1400" baseline="0" dirty="0" smtClean="0">
                          <a:solidFill>
                            <a:srgbClr val="0000FF"/>
                          </a:solidFill>
                          <a:latin typeface="Comic Sans MS" panose="030F0702030302020204" pitchFamily="66" charset="0"/>
                        </a:rPr>
                        <a:t> S1-S3</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c>
                  <a:txBody>
                    <a:bodyPr/>
                    <a:lstStyle/>
                    <a:p>
                      <a:pPr algn="ctr"/>
                      <a:r>
                        <a:rPr lang="en-GB" sz="1400" dirty="0" smtClean="0">
                          <a:solidFill>
                            <a:srgbClr val="0000FF"/>
                          </a:solidFill>
                          <a:latin typeface="Comic Sans MS" panose="030F0702030302020204" pitchFamily="66" charset="0"/>
                        </a:rPr>
                        <a:t>S028</a:t>
                      </a:r>
                      <a:r>
                        <a:rPr lang="en-GB" sz="1400" baseline="0" dirty="0" smtClean="0">
                          <a:solidFill>
                            <a:srgbClr val="0000FF"/>
                          </a:solidFill>
                          <a:latin typeface="Comic Sans MS" panose="030F0702030302020204" pitchFamily="66" charset="0"/>
                        </a:rPr>
                        <a:t> </a:t>
                      </a:r>
                      <a:endParaRPr lang="en-GB" sz="1400" dirty="0">
                        <a:solidFill>
                          <a:srgbClr val="0000FF"/>
                        </a:solidFill>
                        <a:latin typeface="Comic Sans MS" panose="030F0702030302020204" pitchFamily="66"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99"/>
                    </a:solidFill>
                  </a:tcPr>
                </a:tc>
              </a:tr>
            </a:tbl>
          </a:graphicData>
        </a:graphic>
      </p:graphicFrame>
      <p:sp>
        <p:nvSpPr>
          <p:cNvPr id="5" name="Rectangle 4"/>
          <p:cNvSpPr/>
          <p:nvPr/>
        </p:nvSpPr>
        <p:spPr>
          <a:xfrm>
            <a:off x="971600" y="-8931"/>
            <a:ext cx="7296741" cy="923330"/>
          </a:xfrm>
          <a:prstGeom prst="rect">
            <a:avLst/>
          </a:prstGeom>
          <a:noFill/>
          <a:ln>
            <a:noFill/>
          </a:ln>
        </p:spPr>
        <p:txBody>
          <a:bodyPr wrap="none" lIns="91440" tIns="45720" rIns="91440" bIns="45720">
            <a:spAutoFit/>
          </a:bodyPr>
          <a:lstStyle/>
          <a:p>
            <a:pPr algn="ctr"/>
            <a:r>
              <a:rPr lang="en-GB"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Science Supported Study</a:t>
            </a:r>
            <a:endParaRPr lang="en-GB"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extBox 5"/>
          <p:cNvSpPr txBox="1"/>
          <p:nvPr/>
        </p:nvSpPr>
        <p:spPr>
          <a:xfrm>
            <a:off x="21837" y="6488543"/>
            <a:ext cx="9145016" cy="338554"/>
          </a:xfrm>
          <a:prstGeom prst="rect">
            <a:avLst/>
          </a:prstGeom>
          <a:noFill/>
        </p:spPr>
        <p:txBody>
          <a:bodyPr wrap="square" rtlCol="0">
            <a:spAutoFit/>
          </a:bodyPr>
          <a:lstStyle/>
          <a:p>
            <a:r>
              <a:rPr lang="en-GB" sz="1600" dirty="0" smtClean="0">
                <a:solidFill>
                  <a:srgbClr val="0000FF"/>
                </a:solidFill>
                <a:latin typeface="Comic Sans MS" panose="030F0702030302020204" pitchFamily="66" charset="0"/>
              </a:rPr>
              <a:t>Advanced Higher Chemistry candidates should see Mrs </a:t>
            </a:r>
            <a:r>
              <a:rPr lang="en-GB" sz="1600" dirty="0" err="1" smtClean="0">
                <a:solidFill>
                  <a:srgbClr val="0000FF"/>
                </a:solidFill>
                <a:latin typeface="Comic Sans MS" panose="030F0702030302020204" pitchFamily="66" charset="0"/>
              </a:rPr>
              <a:t>Bremner</a:t>
            </a:r>
            <a:r>
              <a:rPr lang="en-GB" sz="1600" dirty="0" smtClean="0">
                <a:solidFill>
                  <a:srgbClr val="0000FF"/>
                </a:solidFill>
                <a:latin typeface="Comic Sans MS" panose="030F0702030302020204" pitchFamily="66" charset="0"/>
              </a:rPr>
              <a:t> to discuss supported study.</a:t>
            </a:r>
          </a:p>
        </p:txBody>
      </p:sp>
      <p:sp>
        <p:nvSpPr>
          <p:cNvPr id="7" name="TextBox 6"/>
          <p:cNvSpPr txBox="1"/>
          <p:nvPr/>
        </p:nvSpPr>
        <p:spPr>
          <a:xfrm>
            <a:off x="179511" y="914399"/>
            <a:ext cx="8987342" cy="646331"/>
          </a:xfrm>
          <a:prstGeom prst="rect">
            <a:avLst/>
          </a:prstGeom>
          <a:noFill/>
        </p:spPr>
        <p:txBody>
          <a:bodyPr wrap="square" rtlCol="0">
            <a:spAutoFit/>
          </a:bodyPr>
          <a:lstStyle/>
          <a:p>
            <a:r>
              <a:rPr lang="en-GB" dirty="0" smtClean="0">
                <a:solidFill>
                  <a:srgbClr val="0000FF"/>
                </a:solidFill>
                <a:latin typeface="Comic Sans MS" panose="030F0702030302020204" pitchFamily="66" charset="0"/>
              </a:rPr>
              <a:t>You can attend any teacher’s supported study session for your subject and level.  </a:t>
            </a:r>
          </a:p>
          <a:p>
            <a:endParaRPr lang="en-GB" dirty="0">
              <a:solidFill>
                <a:prstClr val="black"/>
              </a:solidFill>
            </a:endParaRPr>
          </a:p>
        </p:txBody>
      </p:sp>
    </p:spTree>
    <p:extLst>
      <p:ext uri="{BB962C8B-B14F-4D97-AF65-F5344CB8AC3E}">
        <p14:creationId xmlns:p14="http://schemas.microsoft.com/office/powerpoint/2010/main" val="301722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668288" y="4659536"/>
            <a:ext cx="7620000" cy="2198464"/>
          </a:xfrm>
        </p:spPr>
        <p:txBody>
          <a:bodyPr>
            <a:normAutofit fontScale="85000" lnSpcReduction="20000"/>
          </a:bodyPr>
          <a:lstStyle/>
          <a:p>
            <a:r>
              <a:rPr lang="en-GB" b="1" dirty="0" smtClean="0">
                <a:solidFill>
                  <a:srgbClr val="0070C0"/>
                </a:solidFill>
                <a:effectLst>
                  <a:outerShdw blurRad="38100" dist="38100" dir="2700000" algn="tl">
                    <a:srgbClr val="000000">
                      <a:alpha val="43137"/>
                    </a:srgbClr>
                  </a:outerShdw>
                </a:effectLst>
                <a:latin typeface="Gabriola" panose="04040605051002020D02" pitchFamily="82" charset="0"/>
              </a:rPr>
              <a:t>You are invited to </a:t>
            </a:r>
            <a:r>
              <a:rPr lang="en-GB" b="1" dirty="0" smtClean="0">
                <a:solidFill>
                  <a:srgbClr val="FF0000"/>
                </a:solidFill>
                <a:effectLst>
                  <a:outerShdw blurRad="38100" dist="38100" dir="2700000" algn="tl">
                    <a:srgbClr val="000000">
                      <a:alpha val="43137"/>
                    </a:srgbClr>
                  </a:outerShdw>
                </a:effectLst>
                <a:latin typeface="Gabriola" panose="04040605051002020D02" pitchFamily="82" charset="0"/>
              </a:rPr>
              <a:t>Mandarin Lunch Club </a:t>
            </a:r>
          </a:p>
          <a:p>
            <a:r>
              <a:rPr lang="en-GB" b="1" dirty="0" smtClean="0">
                <a:solidFill>
                  <a:srgbClr val="FF0000"/>
                </a:solidFill>
                <a:effectLst>
                  <a:outerShdw blurRad="38100" dist="38100" dir="2700000" algn="tl">
                    <a:srgbClr val="000000">
                      <a:alpha val="43137"/>
                    </a:srgbClr>
                  </a:outerShdw>
                </a:effectLst>
                <a:latin typeface="Gabriola" panose="04040605051002020D02" pitchFamily="82" charset="0"/>
              </a:rPr>
              <a:t>Wednesday 18</a:t>
            </a:r>
            <a:r>
              <a:rPr lang="en-GB" b="1" baseline="30000" dirty="0" smtClean="0">
                <a:solidFill>
                  <a:srgbClr val="FF0000"/>
                </a:solidFill>
                <a:effectLst>
                  <a:outerShdw blurRad="38100" dist="38100" dir="2700000" algn="tl">
                    <a:srgbClr val="000000">
                      <a:alpha val="43137"/>
                    </a:srgbClr>
                  </a:outerShdw>
                </a:effectLst>
                <a:latin typeface="Gabriola" panose="04040605051002020D02" pitchFamily="82" charset="0"/>
              </a:rPr>
              <a:t>th</a:t>
            </a:r>
            <a:r>
              <a:rPr lang="en-GB" b="1" dirty="0" smtClean="0">
                <a:solidFill>
                  <a:srgbClr val="0070C0"/>
                </a:solidFill>
                <a:effectLst>
                  <a:outerShdw blurRad="38100" dist="38100" dir="2700000" algn="tl">
                    <a:srgbClr val="000000">
                      <a:alpha val="43137"/>
                    </a:srgbClr>
                  </a:outerShdw>
                </a:effectLst>
                <a:latin typeface="Gabriola" panose="04040605051002020D02" pitchFamily="82" charset="0"/>
              </a:rPr>
              <a:t> September </a:t>
            </a:r>
            <a:r>
              <a:rPr lang="en-GB" b="1" dirty="0" smtClean="0">
                <a:solidFill>
                  <a:srgbClr val="FF0000"/>
                </a:solidFill>
                <a:effectLst>
                  <a:outerShdw blurRad="38100" dist="38100" dir="2700000" algn="tl">
                    <a:srgbClr val="000000">
                      <a:alpha val="43137"/>
                    </a:srgbClr>
                  </a:outerShdw>
                </a:effectLst>
                <a:latin typeface="Gabriola" panose="04040605051002020D02" pitchFamily="82" charset="0"/>
              </a:rPr>
              <a:t>13:15-13:55</a:t>
            </a:r>
          </a:p>
          <a:p>
            <a:r>
              <a:rPr lang="en-GB" b="1" dirty="0" smtClean="0">
                <a:solidFill>
                  <a:srgbClr val="0070C0"/>
                </a:solidFill>
                <a:effectLst>
                  <a:outerShdw blurRad="38100" dist="38100" dir="2700000" algn="tl">
                    <a:srgbClr val="000000">
                      <a:alpha val="43137"/>
                    </a:srgbClr>
                  </a:outerShdw>
                </a:effectLst>
                <a:latin typeface="Gabriola" panose="04040605051002020D02" pitchFamily="82" charset="0"/>
              </a:rPr>
              <a:t>Celebrate </a:t>
            </a:r>
            <a:r>
              <a:rPr lang="en-GB" b="1" dirty="0" smtClean="0">
                <a:solidFill>
                  <a:srgbClr val="FF0000"/>
                </a:solidFill>
                <a:effectLst>
                  <a:outerShdw blurRad="38100" dist="38100" dir="2700000" algn="tl">
                    <a:srgbClr val="000000">
                      <a:alpha val="43137"/>
                    </a:srgbClr>
                  </a:outerShdw>
                </a:effectLst>
                <a:latin typeface="Gabriola" panose="04040605051002020D02" pitchFamily="82" charset="0"/>
              </a:rPr>
              <a:t>Mid-Autumn Festival (Moon Festival)</a:t>
            </a:r>
          </a:p>
          <a:p>
            <a:r>
              <a:rPr lang="en-GB" b="1" dirty="0" smtClean="0">
                <a:solidFill>
                  <a:srgbClr val="FF0000"/>
                </a:solidFill>
                <a:effectLst>
                  <a:outerShdw blurRad="38100" dist="38100" dir="2700000" algn="tl">
                    <a:srgbClr val="000000">
                      <a:alpha val="43137"/>
                    </a:srgbClr>
                  </a:outerShdw>
                </a:effectLst>
                <a:latin typeface="Gabriola" panose="04040605051002020D02" pitchFamily="82" charset="0"/>
              </a:rPr>
              <a:t>Senior pupils </a:t>
            </a:r>
            <a:r>
              <a:rPr lang="en-GB" b="1" dirty="0" smtClean="0">
                <a:solidFill>
                  <a:srgbClr val="0070C0"/>
                </a:solidFill>
                <a:effectLst>
                  <a:outerShdw blurRad="38100" dist="38100" dir="2700000" algn="tl">
                    <a:srgbClr val="000000">
                      <a:alpha val="43137"/>
                    </a:srgbClr>
                  </a:outerShdw>
                </a:effectLst>
                <a:latin typeface="Gabriola" panose="04040605051002020D02" pitchFamily="82" charset="0"/>
              </a:rPr>
              <a:t>will introduce this festival to you</a:t>
            </a:r>
          </a:p>
          <a:p>
            <a:r>
              <a:rPr lang="en-GB" b="1" dirty="0" smtClean="0">
                <a:solidFill>
                  <a:srgbClr val="0070C0"/>
                </a:solidFill>
                <a:effectLst>
                  <a:outerShdw blurRad="38100" dist="38100" dir="2700000" algn="tl">
                    <a:srgbClr val="000000">
                      <a:alpha val="43137"/>
                    </a:srgbClr>
                  </a:outerShdw>
                </a:effectLst>
                <a:latin typeface="Gabriola" panose="04040605051002020D02" pitchFamily="82" charset="0"/>
              </a:rPr>
              <a:t>You will try </a:t>
            </a:r>
            <a:r>
              <a:rPr lang="en-GB" b="1" dirty="0" smtClean="0">
                <a:solidFill>
                  <a:srgbClr val="FF0000"/>
                </a:solidFill>
                <a:effectLst>
                  <a:outerShdw blurRad="38100" dist="38100" dir="2700000" algn="tl">
                    <a:srgbClr val="000000">
                      <a:alpha val="43137"/>
                    </a:srgbClr>
                  </a:outerShdw>
                </a:effectLst>
                <a:latin typeface="Gabriola" panose="04040605051002020D02" pitchFamily="82" charset="0"/>
              </a:rPr>
              <a:t>Chinese Tea </a:t>
            </a:r>
            <a:r>
              <a:rPr lang="en-GB" b="1" dirty="0" smtClean="0">
                <a:solidFill>
                  <a:srgbClr val="0070C0"/>
                </a:solidFill>
                <a:effectLst>
                  <a:outerShdw blurRad="38100" dist="38100" dir="2700000" algn="tl">
                    <a:srgbClr val="000000">
                      <a:alpha val="43137"/>
                    </a:srgbClr>
                  </a:outerShdw>
                </a:effectLst>
                <a:latin typeface="Gabriola" panose="04040605051002020D02" pitchFamily="82" charset="0"/>
              </a:rPr>
              <a:t>and listen to </a:t>
            </a:r>
            <a:r>
              <a:rPr lang="en-GB" b="1" dirty="0" smtClean="0">
                <a:solidFill>
                  <a:srgbClr val="FF0000"/>
                </a:solidFill>
                <a:effectLst>
                  <a:outerShdw blurRad="38100" dist="38100" dir="2700000" algn="tl">
                    <a:srgbClr val="000000">
                      <a:alpha val="43137"/>
                    </a:srgbClr>
                  </a:outerShdw>
                </a:effectLst>
                <a:latin typeface="Gabriola" panose="04040605051002020D02" pitchFamily="82" charset="0"/>
              </a:rPr>
              <a:t>Chinese music and stories.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0"/>
            <a:ext cx="7620000" cy="444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2669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003231" cy="4288496"/>
          </a:xfrm>
        </p:spPr>
        <p:txBody>
          <a:bodyPr>
            <a:normAutofit/>
          </a:bodyPr>
          <a:lstStyle/>
          <a:p>
            <a:endParaRPr lang="en-GB" sz="2800" dirty="0" smtClean="0"/>
          </a:p>
          <a:p>
            <a:endParaRPr lang="en-GB" sz="2800" dirty="0"/>
          </a:p>
          <a:p>
            <a:r>
              <a:rPr lang="en-GB" sz="2800" dirty="0" smtClean="0"/>
              <a:t>Work hard.</a:t>
            </a:r>
          </a:p>
          <a:p>
            <a:endParaRPr lang="en-GB" sz="2800" dirty="0"/>
          </a:p>
          <a:p>
            <a:r>
              <a:rPr lang="en-GB" sz="2800" dirty="0" smtClean="0"/>
              <a:t>Be kind. </a:t>
            </a:r>
            <a:endParaRPr lang="en-GB" sz="2800" dirty="0"/>
          </a:p>
        </p:txBody>
      </p:sp>
      <p:sp>
        <p:nvSpPr>
          <p:cNvPr id="4" name="Title 3"/>
          <p:cNvSpPr>
            <a:spLocks noGrp="1"/>
          </p:cNvSpPr>
          <p:nvPr>
            <p:ph type="title"/>
          </p:nvPr>
        </p:nvSpPr>
        <p:spPr/>
        <p:txBody>
          <a:bodyPr/>
          <a:lstStyle/>
          <a:p>
            <a:r>
              <a:rPr lang="en-GB" dirty="0" smtClean="0"/>
              <a:t>Have a great </a:t>
            </a:r>
            <a:r>
              <a:rPr lang="en-GB" dirty="0" smtClean="0"/>
              <a:t>Week, grange!</a:t>
            </a:r>
            <a:endParaRPr lang="en-GB" dirty="0"/>
          </a:p>
        </p:txBody>
      </p:sp>
    </p:spTree>
    <p:extLst>
      <p:ext uri="{BB962C8B-B14F-4D97-AF65-F5344CB8AC3E}">
        <p14:creationId xmlns:p14="http://schemas.microsoft.com/office/powerpoint/2010/main" val="24512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smtClean="0"/>
          </a:p>
          <a:p>
            <a:endParaRPr lang="en-GB" dirty="0"/>
          </a:p>
          <a:p>
            <a:r>
              <a:rPr lang="en-GB" dirty="0" smtClean="0"/>
              <a:t>Congratulations to everyone who received an award at our senior ceremony last week. </a:t>
            </a:r>
          </a:p>
          <a:p>
            <a:endParaRPr lang="en-GB" dirty="0"/>
          </a:p>
          <a:p>
            <a:r>
              <a:rPr lang="en-GB" dirty="0" smtClean="0"/>
              <a:t>We are very proud of your achievements and of the hard work and resilience which underpins them.</a:t>
            </a:r>
            <a:endParaRPr lang="en-GB" dirty="0"/>
          </a:p>
        </p:txBody>
      </p:sp>
      <p:sp>
        <p:nvSpPr>
          <p:cNvPr id="3" name="Title 2"/>
          <p:cNvSpPr>
            <a:spLocks noGrp="1"/>
          </p:cNvSpPr>
          <p:nvPr>
            <p:ph type="title"/>
          </p:nvPr>
        </p:nvSpPr>
        <p:spPr/>
        <p:txBody>
          <a:bodyPr/>
          <a:lstStyle/>
          <a:p>
            <a:r>
              <a:rPr lang="en-GB" dirty="0" smtClean="0"/>
              <a:t>Senior Awards ceremony</a:t>
            </a:r>
            <a:endParaRPr lang="en-GB" dirty="0"/>
          </a:p>
        </p:txBody>
      </p:sp>
    </p:spTree>
    <p:extLst>
      <p:ext uri="{BB962C8B-B14F-4D97-AF65-F5344CB8AC3E}">
        <p14:creationId xmlns:p14="http://schemas.microsoft.com/office/powerpoint/2010/main" val="121357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GB" dirty="0" smtClean="0"/>
              <a:t>Congratulations to Kirsty Paterson who did </a:t>
            </a:r>
            <a:r>
              <a:rPr lang="en-GB" dirty="0"/>
              <a:t>exceptionally well at the Scottish Tae Kwon Do (open) </a:t>
            </a:r>
            <a:r>
              <a:rPr lang="en-GB" dirty="0" smtClean="0"/>
              <a:t>competition last week.</a:t>
            </a:r>
            <a:endParaRPr lang="en-GB" dirty="0"/>
          </a:p>
          <a:p>
            <a:pPr algn="l"/>
            <a:endParaRPr lang="en-GB" dirty="0"/>
          </a:p>
          <a:p>
            <a:pPr algn="l"/>
            <a:r>
              <a:rPr lang="en-GB" dirty="0" smtClean="0"/>
              <a:t>She </a:t>
            </a:r>
            <a:r>
              <a:rPr lang="en-GB" dirty="0"/>
              <a:t>got a 3rd in the Junior Heavy Weight category and competed in the Ladies team event and got </a:t>
            </a:r>
            <a:r>
              <a:rPr lang="en-GB" dirty="0" smtClean="0"/>
              <a:t>2</a:t>
            </a:r>
            <a:r>
              <a:rPr lang="en-GB" baseline="30000" dirty="0" smtClean="0"/>
              <a:t>nd</a:t>
            </a:r>
            <a:r>
              <a:rPr lang="en-GB" dirty="0" smtClean="0"/>
              <a:t>!</a:t>
            </a:r>
          </a:p>
          <a:p>
            <a:pPr algn="l"/>
            <a:endParaRPr lang="en-GB" dirty="0"/>
          </a:p>
          <a:p>
            <a:pPr algn="l"/>
            <a:r>
              <a:rPr lang="en-GB" dirty="0" smtClean="0"/>
              <a:t>Well done, Kirsty!</a:t>
            </a:r>
            <a:endParaRPr lang="en-GB" dirty="0"/>
          </a:p>
        </p:txBody>
      </p:sp>
      <p:sp>
        <p:nvSpPr>
          <p:cNvPr id="4" name="Title 3"/>
          <p:cNvSpPr>
            <a:spLocks noGrp="1"/>
          </p:cNvSpPr>
          <p:nvPr>
            <p:ph type="title"/>
          </p:nvPr>
        </p:nvSpPr>
        <p:spPr/>
        <p:txBody>
          <a:bodyPr/>
          <a:lstStyle/>
          <a:p>
            <a:r>
              <a:rPr lang="en-GB" dirty="0" smtClean="0"/>
              <a:t>Kirsty</a:t>
            </a:r>
            <a:endParaRPr lang="en-GB" dirty="0"/>
          </a:p>
        </p:txBody>
      </p:sp>
      <p:pic>
        <p:nvPicPr>
          <p:cNvPr id="1026" name="Picture 2" descr="C:\Users\granacmackinnonm\Desktop\kirsty.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97735" y="2020888"/>
            <a:ext cx="3155405" cy="400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6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endParaRPr lang="en-GB" dirty="0" smtClean="0"/>
          </a:p>
          <a:p>
            <a:pPr algn="l"/>
            <a:r>
              <a:rPr lang="en-GB" dirty="0" smtClean="0"/>
              <a:t>Well done to everyone who was filmed by the BBC last week in preparation for the Depute First Minister’s Daily Maths Challenge.</a:t>
            </a:r>
          </a:p>
          <a:p>
            <a:pPr algn="l"/>
            <a:endParaRPr lang="en-GB" dirty="0"/>
          </a:p>
          <a:p>
            <a:pPr algn="l"/>
            <a:r>
              <a:rPr lang="en-GB" dirty="0" smtClean="0"/>
              <a:t>Pupils across Scotland will watch Grange pupils thinking through some maths problems and will have a go themselves.  At the end of each day, Mr Smith will appear in a video explaining the solutions. </a:t>
            </a:r>
            <a:endParaRPr lang="en-GB" dirty="0"/>
          </a:p>
        </p:txBody>
      </p:sp>
      <p:sp>
        <p:nvSpPr>
          <p:cNvPr id="4" name="Title 3"/>
          <p:cNvSpPr>
            <a:spLocks noGrp="1"/>
          </p:cNvSpPr>
          <p:nvPr>
            <p:ph type="title"/>
          </p:nvPr>
        </p:nvSpPr>
        <p:spPr/>
        <p:txBody>
          <a:bodyPr/>
          <a:lstStyle/>
          <a:p>
            <a:r>
              <a:rPr lang="en-GB" dirty="0" smtClean="0"/>
              <a:t>BBC Filming</a:t>
            </a:r>
            <a:endParaRPr lang="en-GB" dirty="0"/>
          </a:p>
        </p:txBody>
      </p:sp>
      <p:pic>
        <p:nvPicPr>
          <p:cNvPr id="2050" name="Picture 2" descr="C:\Users\granacmackinnonm\Desktop\math.pn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64075" y="2792491"/>
            <a:ext cx="4022725" cy="246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0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endParaRPr lang="en-GB" dirty="0" smtClean="0"/>
          </a:p>
          <a:p>
            <a:pPr algn="l"/>
            <a:r>
              <a:rPr lang="en-GB" dirty="0" smtClean="0"/>
              <a:t>It’s great to hear about the progress our S4s are making on their courses at Ayrshire College.</a:t>
            </a:r>
          </a:p>
          <a:p>
            <a:pPr algn="l"/>
            <a:endParaRPr lang="en-GB" dirty="0"/>
          </a:p>
          <a:p>
            <a:pPr algn="l"/>
            <a:r>
              <a:rPr lang="en-GB" dirty="0" smtClean="0"/>
              <a:t>Pictured here is Harry McLachlan who is doing well on his Automotive course. </a:t>
            </a:r>
            <a:endParaRPr lang="en-GB" dirty="0"/>
          </a:p>
        </p:txBody>
      </p:sp>
      <p:sp>
        <p:nvSpPr>
          <p:cNvPr id="4" name="Title 3"/>
          <p:cNvSpPr>
            <a:spLocks noGrp="1"/>
          </p:cNvSpPr>
          <p:nvPr>
            <p:ph type="title"/>
          </p:nvPr>
        </p:nvSpPr>
        <p:spPr/>
        <p:txBody>
          <a:bodyPr/>
          <a:lstStyle/>
          <a:p>
            <a:r>
              <a:rPr lang="en-GB" dirty="0" smtClean="0"/>
              <a:t>Harry</a:t>
            </a:r>
            <a:endParaRPr lang="en-GB" dirty="0"/>
          </a:p>
        </p:txBody>
      </p:sp>
      <p:pic>
        <p:nvPicPr>
          <p:cNvPr id="1026" name="Picture 2" descr="C:\Users\granacmackinnonm\Desktop\harry.pn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945877" y="2020888"/>
            <a:ext cx="3045370" cy="400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2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pPr algn="l"/>
            <a:endParaRPr lang="en-GB" dirty="0" smtClean="0"/>
          </a:p>
          <a:p>
            <a:pPr algn="l"/>
            <a:endParaRPr lang="en-GB" dirty="0" smtClean="0"/>
          </a:p>
          <a:p>
            <a:pPr algn="l"/>
            <a:r>
              <a:rPr lang="en-GB" dirty="0" smtClean="0"/>
              <a:t>We had a great turnout at girls football training last week.  We’d love to see more senior girls at the next session.  </a:t>
            </a:r>
          </a:p>
          <a:p>
            <a:pPr algn="l"/>
            <a:endParaRPr lang="en-GB" dirty="0"/>
          </a:p>
          <a:p>
            <a:pPr algn="l"/>
            <a:r>
              <a:rPr lang="en-GB" dirty="0" smtClean="0"/>
              <a:t>The standard of play last week was excellent!</a:t>
            </a:r>
            <a:endParaRPr lang="en-GB" dirty="0"/>
          </a:p>
        </p:txBody>
      </p:sp>
      <p:sp>
        <p:nvSpPr>
          <p:cNvPr id="4" name="Title 3"/>
          <p:cNvSpPr>
            <a:spLocks noGrp="1"/>
          </p:cNvSpPr>
          <p:nvPr>
            <p:ph type="title"/>
          </p:nvPr>
        </p:nvSpPr>
        <p:spPr/>
        <p:txBody>
          <a:bodyPr/>
          <a:lstStyle/>
          <a:p>
            <a:r>
              <a:rPr lang="en-GB" dirty="0" smtClean="0"/>
              <a:t>Girls Football training</a:t>
            </a:r>
            <a:endParaRPr lang="en-GB" dirty="0"/>
          </a:p>
        </p:txBody>
      </p:sp>
      <p:pic>
        <p:nvPicPr>
          <p:cNvPr id="3074" name="Picture 2" descr="C:\Users\granacmackinnonm\Desktop\girls.pn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57832"/>
            <a:ext cx="4022725" cy="293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0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endParaRPr lang="en-GB" dirty="0"/>
          </a:p>
          <a:p>
            <a:pPr algn="l"/>
            <a:endParaRPr lang="en-GB" dirty="0"/>
          </a:p>
          <a:p>
            <a:pPr algn="l"/>
            <a:r>
              <a:rPr lang="en-GB" dirty="0"/>
              <a:t>Congratulations to all of the S4 pupils who interviewed to become </a:t>
            </a:r>
            <a:r>
              <a:rPr lang="en-GB" dirty="0" err="1"/>
              <a:t>sportscotland</a:t>
            </a:r>
            <a:r>
              <a:rPr lang="en-GB" dirty="0"/>
              <a:t> Young </a:t>
            </a:r>
            <a:r>
              <a:rPr lang="en-GB" dirty="0" smtClean="0"/>
              <a:t>Ambassadors. The </a:t>
            </a:r>
            <a:r>
              <a:rPr lang="en-GB" dirty="0"/>
              <a:t>standard was incredibly high and you will all have a vital role with developing sport with Jo </a:t>
            </a:r>
            <a:r>
              <a:rPr lang="en-GB" dirty="0" smtClean="0"/>
              <a:t>Clark, our Active </a:t>
            </a:r>
            <a:r>
              <a:rPr lang="en-GB" dirty="0"/>
              <a:t>Schools </a:t>
            </a:r>
            <a:r>
              <a:rPr lang="en-GB" dirty="0" smtClean="0"/>
              <a:t>Coordinator, </a:t>
            </a:r>
            <a:r>
              <a:rPr lang="en-GB" dirty="0"/>
              <a:t>this academic year.</a:t>
            </a:r>
          </a:p>
          <a:p>
            <a:pPr algn="l"/>
            <a:endParaRPr lang="en-GB" dirty="0"/>
          </a:p>
          <a:p>
            <a:pPr algn="l"/>
            <a:r>
              <a:rPr lang="en-GB" dirty="0"/>
              <a:t>The </a:t>
            </a:r>
            <a:r>
              <a:rPr lang="en-GB" dirty="0" smtClean="0"/>
              <a:t>two </a:t>
            </a:r>
            <a:r>
              <a:rPr lang="en-GB" dirty="0"/>
              <a:t>new Young Ambassadors for Grange Academy are:</a:t>
            </a:r>
          </a:p>
          <a:p>
            <a:pPr algn="l"/>
            <a:endParaRPr lang="en-GB" dirty="0"/>
          </a:p>
          <a:p>
            <a:pPr algn="l"/>
            <a:r>
              <a:rPr lang="en-GB" dirty="0"/>
              <a:t>Victoria McDowall and Lewis </a:t>
            </a:r>
            <a:r>
              <a:rPr lang="en-GB" dirty="0" err="1" smtClean="0"/>
              <a:t>Barnie</a:t>
            </a:r>
            <a:r>
              <a:rPr lang="en-GB" dirty="0" smtClean="0"/>
              <a:t>. </a:t>
            </a:r>
            <a:endParaRPr lang="en-GB" dirty="0"/>
          </a:p>
          <a:p>
            <a:pPr algn="l"/>
            <a:endParaRPr lang="en-GB" dirty="0"/>
          </a:p>
        </p:txBody>
      </p:sp>
      <p:sp>
        <p:nvSpPr>
          <p:cNvPr id="4" name="Title 3"/>
          <p:cNvSpPr>
            <a:spLocks noGrp="1"/>
          </p:cNvSpPr>
          <p:nvPr>
            <p:ph type="title"/>
          </p:nvPr>
        </p:nvSpPr>
        <p:spPr/>
        <p:txBody>
          <a:bodyPr/>
          <a:lstStyle/>
          <a:p>
            <a:r>
              <a:rPr lang="en-GB" dirty="0" smtClean="0"/>
              <a:t>Victoria and </a:t>
            </a:r>
            <a:r>
              <a:rPr lang="en-GB" dirty="0" err="1" smtClean="0"/>
              <a:t>lewis</a:t>
            </a:r>
            <a:endParaRPr lang="en-GB" dirty="0"/>
          </a:p>
        </p:txBody>
      </p:sp>
      <p:pic>
        <p:nvPicPr>
          <p:cNvPr id="4098" name="Picture 2" descr="C:\Users\granacmackinnonm\Desktop\vic.pn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830649" y="2020888"/>
            <a:ext cx="3689576" cy="400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9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075239" cy="4005072"/>
          </a:xfrm>
        </p:spPr>
        <p:txBody>
          <a:bodyPr/>
          <a:lstStyle/>
          <a:p>
            <a:endParaRPr lang="en-GB" dirty="0" smtClean="0"/>
          </a:p>
          <a:p>
            <a:endParaRPr lang="en-GB" dirty="0"/>
          </a:p>
          <a:p>
            <a:r>
              <a:rPr lang="en-GB" dirty="0" smtClean="0"/>
              <a:t>If you are in a Leadership class, please remember to attend the meeting today, period 3, in the library.</a:t>
            </a:r>
          </a:p>
          <a:p>
            <a:endParaRPr lang="en-GB" dirty="0"/>
          </a:p>
          <a:p>
            <a:r>
              <a:rPr lang="en-GB" dirty="0" smtClean="0"/>
              <a:t>We will be talking through some options for your projects. </a:t>
            </a:r>
            <a:endParaRPr lang="en-GB" dirty="0"/>
          </a:p>
        </p:txBody>
      </p:sp>
      <p:sp>
        <p:nvSpPr>
          <p:cNvPr id="4" name="Title 3"/>
          <p:cNvSpPr>
            <a:spLocks noGrp="1"/>
          </p:cNvSpPr>
          <p:nvPr>
            <p:ph type="title"/>
          </p:nvPr>
        </p:nvSpPr>
        <p:spPr/>
        <p:txBody>
          <a:bodyPr/>
          <a:lstStyle/>
          <a:p>
            <a:r>
              <a:rPr lang="en-GB" dirty="0" smtClean="0"/>
              <a:t>Leadership classes</a:t>
            </a:r>
            <a:endParaRPr lang="en-GB" dirty="0"/>
          </a:p>
        </p:txBody>
      </p:sp>
    </p:spTree>
    <p:extLst>
      <p:ext uri="{BB962C8B-B14F-4D97-AF65-F5344CB8AC3E}">
        <p14:creationId xmlns:p14="http://schemas.microsoft.com/office/powerpoint/2010/main" val="76948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147247" cy="4648536"/>
          </a:xfrm>
        </p:spPr>
        <p:txBody>
          <a:bodyPr>
            <a:normAutofit fontScale="85000" lnSpcReduction="20000"/>
          </a:bodyPr>
          <a:lstStyle/>
          <a:p>
            <a:pPr algn="l"/>
            <a:r>
              <a:rPr lang="en-GB" dirty="0"/>
              <a:t>Calling S5/6 </a:t>
            </a:r>
            <a:r>
              <a:rPr lang="en-GB" dirty="0" smtClean="0"/>
              <a:t>Pupils!  Would </a:t>
            </a:r>
            <a:r>
              <a:rPr lang="en-GB" dirty="0"/>
              <a:t>you like to be a Prefect?</a:t>
            </a:r>
          </a:p>
          <a:p>
            <a:pPr algn="l"/>
            <a:r>
              <a:rPr lang="en-GB" dirty="0"/>
              <a:t> </a:t>
            </a:r>
          </a:p>
          <a:p>
            <a:pPr algn="l"/>
            <a:r>
              <a:rPr lang="en-GB" dirty="0"/>
              <a:t>There will be a meeting of prospective Prefects in F084 (Mr Brennan’s English classroom) on Wednesday 18</a:t>
            </a:r>
            <a:r>
              <a:rPr lang="en-GB" baseline="30000" dirty="0"/>
              <a:t>th</a:t>
            </a:r>
            <a:r>
              <a:rPr lang="en-GB" dirty="0"/>
              <a:t> September at </a:t>
            </a:r>
            <a:r>
              <a:rPr lang="en-GB" dirty="0" smtClean="0"/>
              <a:t>1.30pm.  We </a:t>
            </a:r>
            <a:r>
              <a:rPr lang="en-GB" dirty="0"/>
              <a:t>are mainly looking for S6s, but suitable S5s will also be considered.</a:t>
            </a:r>
          </a:p>
          <a:p>
            <a:pPr algn="l"/>
            <a:r>
              <a:rPr lang="en-GB" dirty="0"/>
              <a:t> </a:t>
            </a:r>
          </a:p>
          <a:p>
            <a:pPr algn="l"/>
            <a:r>
              <a:rPr lang="en-GB" dirty="0"/>
              <a:t>Thanks to all of you who have already submitted your names. Please come along to contribute your ideas and discuss the next steps with members of staff and your fellow senior pupils. We are looking for your good ideas  – e.g. lunchtime clubs for younger pupils, seniors to lead the Student Council, and projects which will really improve the school for everyone.</a:t>
            </a:r>
          </a:p>
          <a:p>
            <a:pPr algn="l"/>
            <a:r>
              <a:rPr lang="en-GB" dirty="0"/>
              <a:t> </a:t>
            </a:r>
          </a:p>
          <a:p>
            <a:pPr algn="l"/>
            <a:r>
              <a:rPr lang="en-GB" dirty="0"/>
              <a:t>This is a final opportunity for anyone who may have missed the information previously to register their interest in becoming a Prefect.</a:t>
            </a:r>
          </a:p>
          <a:p>
            <a:pPr algn="l"/>
            <a:r>
              <a:rPr lang="en-GB" dirty="0"/>
              <a:t> </a:t>
            </a:r>
          </a:p>
          <a:p>
            <a:pPr algn="l"/>
            <a:r>
              <a:rPr lang="en-GB" dirty="0" smtClean="0"/>
              <a:t>Is </a:t>
            </a:r>
            <a:r>
              <a:rPr lang="en-GB" dirty="0"/>
              <a:t>this worth doing? YES! Colleges, </a:t>
            </a:r>
            <a:r>
              <a:rPr lang="en-GB" dirty="0" err="1"/>
              <a:t>Uni</a:t>
            </a:r>
            <a:r>
              <a:rPr lang="en-GB" dirty="0"/>
              <a:t>, employers, all value young people with proven leadership experience, which is what you’ll get from being a Prefect.</a:t>
            </a:r>
          </a:p>
          <a:p>
            <a:pPr algn="l"/>
            <a:r>
              <a:rPr lang="en-GB" dirty="0" smtClean="0"/>
              <a:t>I </a:t>
            </a:r>
            <a:r>
              <a:rPr lang="en-GB" dirty="0"/>
              <a:t>am a Buddy, can I also be a Prefect? YES!</a:t>
            </a:r>
          </a:p>
          <a:p>
            <a:endParaRPr lang="en-GB" dirty="0"/>
          </a:p>
        </p:txBody>
      </p:sp>
      <p:sp>
        <p:nvSpPr>
          <p:cNvPr id="4" name="Title 3"/>
          <p:cNvSpPr>
            <a:spLocks noGrp="1"/>
          </p:cNvSpPr>
          <p:nvPr>
            <p:ph type="title"/>
          </p:nvPr>
        </p:nvSpPr>
        <p:spPr/>
        <p:txBody>
          <a:bodyPr/>
          <a:lstStyle/>
          <a:p>
            <a:r>
              <a:rPr lang="en-GB" dirty="0" smtClean="0"/>
              <a:t>Prefects</a:t>
            </a:r>
            <a:endParaRPr lang="en-GB" dirty="0"/>
          </a:p>
        </p:txBody>
      </p:sp>
    </p:spTree>
    <p:extLst>
      <p:ext uri="{BB962C8B-B14F-4D97-AF65-F5344CB8AC3E}">
        <p14:creationId xmlns:p14="http://schemas.microsoft.com/office/powerpoint/2010/main" val="2375912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252</TotalTime>
  <Words>840</Words>
  <Application>Microsoft Office PowerPoint</Application>
  <PresentationFormat>On-screen Show (4:3)</PresentationFormat>
  <Paragraphs>184</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BlackTie</vt:lpstr>
      <vt:lpstr>Office Theme</vt:lpstr>
      <vt:lpstr>1_Office Theme</vt:lpstr>
      <vt:lpstr>Grange Academy Bulletin</vt:lpstr>
      <vt:lpstr>Senior Awards ceremony</vt:lpstr>
      <vt:lpstr>Kirsty</vt:lpstr>
      <vt:lpstr>BBC Filming</vt:lpstr>
      <vt:lpstr>Harry</vt:lpstr>
      <vt:lpstr>Girls Football training</vt:lpstr>
      <vt:lpstr>Victoria and lewis</vt:lpstr>
      <vt:lpstr>Leadership classes</vt:lpstr>
      <vt:lpstr>Prefects</vt:lpstr>
      <vt:lpstr>Visiting Parliament</vt:lpstr>
      <vt:lpstr>Senior Bootcamp</vt:lpstr>
      <vt:lpstr>Prom 2020</vt:lpstr>
      <vt:lpstr>Dance Club</vt:lpstr>
      <vt:lpstr>Message from jo, active schools coordinator.</vt:lpstr>
      <vt:lpstr>PowerPoint Presentation</vt:lpstr>
      <vt:lpstr>PowerPoint Presentation</vt:lpstr>
      <vt:lpstr>Have a great Week, grange!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Grange Academy Bulletin</dc:title>
  <dc:creator>GranAcSargentG</dc:creator>
  <cp:lastModifiedBy>GranAcMacKinnonM</cp:lastModifiedBy>
  <cp:revision>16</cp:revision>
  <cp:lastPrinted>2019-09-13T08:11:40Z</cp:lastPrinted>
  <dcterms:created xsi:type="dcterms:W3CDTF">2019-09-13T08:01:38Z</dcterms:created>
  <dcterms:modified xsi:type="dcterms:W3CDTF">2019-09-16T14:59:26Z</dcterms:modified>
</cp:coreProperties>
</file>