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6" r:id="rId1"/>
  </p:sldMasterIdLst>
  <p:sldIdLst>
    <p:sldId id="256" r:id="rId2"/>
    <p:sldId id="262" r:id="rId3"/>
    <p:sldId id="257" r:id="rId4"/>
    <p:sldId id="258" r:id="rId5"/>
    <p:sldId id="259" r:id="rId6"/>
    <p:sldId id="260" r:id="rId7"/>
    <p:sldId id="261"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4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78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85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72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84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826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45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7130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270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766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6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1205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4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822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2215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8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9/10/2019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67110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Grange Academy Bulletin</a:t>
            </a:r>
            <a:endParaRPr lang="en-GB" dirty="0"/>
          </a:p>
        </p:txBody>
      </p:sp>
      <p:sp>
        <p:nvSpPr>
          <p:cNvPr id="3" name="Subtitle 2"/>
          <p:cNvSpPr>
            <a:spLocks noGrp="1"/>
          </p:cNvSpPr>
          <p:nvPr>
            <p:ph type="subTitle" idx="1"/>
          </p:nvPr>
        </p:nvSpPr>
        <p:spPr/>
        <p:txBody>
          <a:bodyPr/>
          <a:lstStyle/>
          <a:p>
            <a:r>
              <a:rPr lang="en-GB" dirty="0" smtClean="0"/>
              <a:t>9th September 2019</a:t>
            </a:r>
            <a:endParaRPr lang="en-GB" dirty="0"/>
          </a:p>
        </p:txBody>
      </p:sp>
    </p:spTree>
    <p:extLst>
      <p:ext uri="{BB962C8B-B14F-4D97-AF65-F5344CB8AC3E}">
        <p14:creationId xmlns:p14="http://schemas.microsoft.com/office/powerpoint/2010/main" val="68455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Have a great week, Grange.</a:t>
            </a:r>
            <a:endParaRPr lang="en-GB" dirty="0"/>
          </a:p>
        </p:txBody>
      </p:sp>
      <p:sp>
        <p:nvSpPr>
          <p:cNvPr id="3" name="Content Placeholder 2"/>
          <p:cNvSpPr>
            <a:spLocks noGrp="1"/>
          </p:cNvSpPr>
          <p:nvPr>
            <p:ph sz="half" idx="1"/>
          </p:nvPr>
        </p:nvSpPr>
        <p:spPr>
          <a:xfrm>
            <a:off x="1154953" y="2603500"/>
            <a:ext cx="10005415" cy="3416301"/>
          </a:xfrm>
        </p:spPr>
        <p:txBody>
          <a:bodyPr/>
          <a:lstStyle/>
          <a:p>
            <a:pPr marL="0" indent="0" algn="ctr">
              <a:buNone/>
            </a:pPr>
            <a:endParaRPr lang="en-GB" dirty="0" smtClean="0"/>
          </a:p>
          <a:p>
            <a:pPr marL="0" indent="0" algn="ctr">
              <a:buNone/>
            </a:pPr>
            <a:endParaRPr lang="en-GB" dirty="0"/>
          </a:p>
          <a:p>
            <a:pPr marL="0" indent="0" algn="ctr">
              <a:buNone/>
            </a:pPr>
            <a:r>
              <a:rPr lang="en-GB" dirty="0" smtClean="0"/>
              <a:t>Work hard.</a:t>
            </a:r>
          </a:p>
          <a:p>
            <a:pPr marL="0" indent="0" algn="ctr">
              <a:buNone/>
            </a:pPr>
            <a:endParaRPr lang="en-GB" dirty="0"/>
          </a:p>
          <a:p>
            <a:pPr marL="0" indent="0" algn="ctr">
              <a:buNone/>
            </a:pPr>
            <a:r>
              <a:rPr lang="en-GB" dirty="0" smtClean="0"/>
              <a:t>Be kind. </a:t>
            </a:r>
            <a:endParaRPr lang="en-GB" dirty="0"/>
          </a:p>
        </p:txBody>
      </p:sp>
    </p:spTree>
    <p:extLst>
      <p:ext uri="{BB962C8B-B14F-4D97-AF65-F5344CB8AC3E}">
        <p14:creationId xmlns:p14="http://schemas.microsoft.com/office/powerpoint/2010/main" val="406669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Jorja</a:t>
            </a:r>
            <a:r>
              <a:rPr lang="en-GB" dirty="0" smtClean="0"/>
              <a:t>, Callie, Hannah, Emily </a:t>
            </a:r>
            <a:endParaRPr lang="en-GB" dirty="0"/>
          </a:p>
        </p:txBody>
      </p:sp>
      <p:sp>
        <p:nvSpPr>
          <p:cNvPr id="3" name="Content Placeholder 2"/>
          <p:cNvSpPr>
            <a:spLocks noGrp="1"/>
          </p:cNvSpPr>
          <p:nvPr>
            <p:ph sz="half" idx="1"/>
          </p:nvPr>
        </p:nvSpPr>
        <p:spPr/>
        <p:txBody>
          <a:bodyPr/>
          <a:lstStyle/>
          <a:p>
            <a:pPr marL="0" indent="0">
              <a:buNone/>
            </a:pPr>
            <a:r>
              <a:rPr lang="en-GB" dirty="0" smtClean="0"/>
              <a:t>We are proud of our Team Scotland dancers.  They are representing their country at the International Cheer Union Worlds 2020 Competition in Florida.  They will be competing against teams from all over the world. </a:t>
            </a:r>
            <a:endParaRPr lang="en-GB" dirty="0"/>
          </a:p>
          <a:p>
            <a:pPr marL="0" indent="0">
              <a:buNone/>
            </a:pPr>
            <a:endParaRPr lang="en-GB" dirty="0"/>
          </a:p>
          <a:p>
            <a:pPr marL="0" indent="0">
              <a:buNone/>
            </a:pPr>
            <a:r>
              <a:rPr lang="en-GB" dirty="0" smtClean="0"/>
              <a:t>Hannah and Emily compete in cheerleading. </a:t>
            </a:r>
            <a:r>
              <a:rPr lang="en-GB" dirty="0" err="1" smtClean="0"/>
              <a:t>Jorja</a:t>
            </a:r>
            <a:r>
              <a:rPr lang="en-GB" dirty="0" smtClean="0"/>
              <a:t> and Callie compete in hip hop. </a:t>
            </a:r>
            <a:endParaRPr lang="en-GB" dirty="0"/>
          </a:p>
        </p:txBody>
      </p:sp>
      <p:pic>
        <p:nvPicPr>
          <p:cNvPr id="1026" name="Picture 2" descr="C:\Users\granacmackinnonm\Desktop\IMG_20190906_09064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12769" y="2603500"/>
            <a:ext cx="34163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5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Barcelona</a:t>
            </a:r>
            <a:endParaRPr lang="en-GB" dirty="0"/>
          </a:p>
        </p:txBody>
      </p:sp>
      <p:sp>
        <p:nvSpPr>
          <p:cNvPr id="3" name="Content Placeholder 2"/>
          <p:cNvSpPr>
            <a:spLocks noGrp="1"/>
          </p:cNvSpPr>
          <p:nvPr>
            <p:ph sz="half" idx="1"/>
          </p:nvPr>
        </p:nvSpPr>
        <p:spPr>
          <a:xfrm>
            <a:off x="1154954" y="2894446"/>
            <a:ext cx="4825158" cy="3416301"/>
          </a:xfrm>
        </p:spPr>
        <p:txBody>
          <a:bodyPr/>
          <a:lstStyle/>
          <a:p>
            <a:pPr marL="0" indent="0">
              <a:buNone/>
            </a:pPr>
            <a:endParaRPr lang="en-GB" dirty="0" smtClean="0">
              <a:solidFill>
                <a:schemeClr val="tx1"/>
              </a:solidFill>
              <a:latin typeface="Arial" panose="020B0604020202020204" pitchFamily="34" charset="0"/>
              <a:cs typeface="Arial" panose="020B0604020202020204" pitchFamily="34" charset="0"/>
            </a:endParaRPr>
          </a:p>
          <a:p>
            <a:pPr marL="0" indent="0">
              <a:buNone/>
            </a:pPr>
            <a:r>
              <a:rPr lang="en-GB" dirty="0" smtClean="0">
                <a:solidFill>
                  <a:schemeClr val="tx1"/>
                </a:solidFill>
                <a:cs typeface="Arial" panose="020B0604020202020204" pitchFamily="34" charset="0"/>
              </a:rPr>
              <a:t>All </a:t>
            </a:r>
            <a:r>
              <a:rPr lang="en-GB" dirty="0">
                <a:solidFill>
                  <a:schemeClr val="tx1"/>
                </a:solidFill>
                <a:cs typeface="Arial" panose="020B0604020202020204" pitchFamily="34" charset="0"/>
              </a:rPr>
              <a:t>pupils who signed up for the Barcelona </a:t>
            </a:r>
            <a:r>
              <a:rPr lang="en-GB" dirty="0" smtClean="0">
                <a:solidFill>
                  <a:schemeClr val="tx1"/>
                </a:solidFill>
                <a:cs typeface="Arial" panose="020B0604020202020204" pitchFamily="34" charset="0"/>
              </a:rPr>
              <a:t>trip are asked to attend </a:t>
            </a:r>
            <a:r>
              <a:rPr lang="en-GB" dirty="0">
                <a:solidFill>
                  <a:schemeClr val="tx1"/>
                </a:solidFill>
                <a:cs typeface="Arial" panose="020B0604020202020204" pitchFamily="34" charset="0"/>
              </a:rPr>
              <a:t>a short meeting with Miss Murtagh in Modern Languages today at </a:t>
            </a:r>
            <a:r>
              <a:rPr lang="en-GB" dirty="0" smtClean="0">
                <a:solidFill>
                  <a:schemeClr val="tx1"/>
                </a:solidFill>
                <a:cs typeface="Arial" panose="020B0604020202020204" pitchFamily="34" charset="0"/>
              </a:rPr>
              <a:t>break please. </a:t>
            </a:r>
            <a:endParaRPr lang="en-GB" dirty="0">
              <a:solidFill>
                <a:schemeClr val="tx1"/>
              </a:solidFill>
              <a:cs typeface="Arial" panose="020B0604020202020204" pitchFamily="34" charset="0"/>
            </a:endParaRPr>
          </a:p>
          <a:p>
            <a:pPr marL="0" indent="0">
              <a:buNone/>
            </a:pPr>
            <a:r>
              <a:rPr lang="en-GB" dirty="0">
                <a:solidFill>
                  <a:schemeClr val="tx1"/>
                </a:solidFill>
                <a:cs typeface="Arial" panose="020B0604020202020204" pitchFamily="34" charset="0"/>
              </a:rPr>
              <a:t>(Monday 9</a:t>
            </a:r>
            <a:r>
              <a:rPr lang="en-GB" baseline="30000" dirty="0">
                <a:solidFill>
                  <a:schemeClr val="tx1"/>
                </a:solidFill>
                <a:cs typeface="Arial" panose="020B0604020202020204" pitchFamily="34" charset="0"/>
              </a:rPr>
              <a:t>th</a:t>
            </a:r>
            <a:r>
              <a:rPr lang="en-GB" dirty="0">
                <a:solidFill>
                  <a:schemeClr val="tx1"/>
                </a:solidFill>
                <a:cs typeface="Arial" panose="020B0604020202020204" pitchFamily="34" charset="0"/>
              </a:rPr>
              <a:t> September) </a:t>
            </a:r>
          </a:p>
          <a:p>
            <a:pPr marL="0" indent="0">
              <a:buNone/>
            </a:pPr>
            <a:endParaRPr lang="en-GB" dirty="0"/>
          </a:p>
        </p:txBody>
      </p:sp>
      <p:pic>
        <p:nvPicPr>
          <p:cNvPr id="5" name="Picture 2" descr="C:\Users\GranAcMurtaghh\AppData\Local\Microsoft\Windows\INetCache\IE\SRXB9F42\Barcelona,_panorámica,_HDR[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752514" y="3173132"/>
            <a:ext cx="4184650" cy="183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6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Work Experience With Police Scotland</a:t>
            </a:r>
            <a:endParaRPr lang="en-GB" dirty="0"/>
          </a:p>
        </p:txBody>
      </p:sp>
      <p:sp>
        <p:nvSpPr>
          <p:cNvPr id="3" name="Content Placeholder 2"/>
          <p:cNvSpPr>
            <a:spLocks noGrp="1"/>
          </p:cNvSpPr>
          <p:nvPr>
            <p:ph sz="half" idx="1"/>
          </p:nvPr>
        </p:nvSpPr>
        <p:spPr>
          <a:xfrm>
            <a:off x="789709" y="2545053"/>
            <a:ext cx="10744199" cy="3880772"/>
          </a:xfrm>
        </p:spPr>
        <p:txBody>
          <a:bodyPr>
            <a:normAutofit lnSpcReduction="10000"/>
          </a:bodyPr>
          <a:lstStyle/>
          <a:p>
            <a:pPr marL="0" indent="0">
              <a:buNone/>
            </a:pPr>
            <a:r>
              <a:rPr lang="en-GB" dirty="0" smtClean="0">
                <a:cs typeface="Arial" panose="020B0604020202020204" pitchFamily="34" charset="0"/>
              </a:rPr>
              <a:t>If you are in S4 and are considering a career with Police Scotland, please apply for their work experience programme.  </a:t>
            </a:r>
          </a:p>
          <a:p>
            <a:pPr marL="0" indent="0">
              <a:buNone/>
            </a:pPr>
            <a:endParaRPr lang="en-GB" dirty="0" smtClean="0">
              <a:cs typeface="Arial" panose="020B0604020202020204" pitchFamily="34" charset="0"/>
            </a:endParaRPr>
          </a:p>
          <a:p>
            <a:pPr marL="0" indent="0">
              <a:buNone/>
            </a:pPr>
            <a:r>
              <a:rPr lang="en-GB" dirty="0" smtClean="0">
                <a:cs typeface="Arial" panose="020B0604020202020204" pitchFamily="34" charset="0"/>
              </a:rPr>
              <a:t>It starts on the 7th October and runs for a week.  It will be certificated </a:t>
            </a:r>
            <a:r>
              <a:rPr lang="en-GB" dirty="0">
                <a:cs typeface="Arial" panose="020B0604020202020204" pitchFamily="34" charset="0"/>
              </a:rPr>
              <a:t>by Dynamic </a:t>
            </a:r>
            <a:r>
              <a:rPr lang="en-GB" dirty="0" smtClean="0">
                <a:cs typeface="Arial" panose="020B0604020202020204" pitchFamily="34" charset="0"/>
              </a:rPr>
              <a:t>Youth.</a:t>
            </a:r>
            <a:r>
              <a:rPr lang="en-GB" dirty="0">
                <a:cs typeface="Arial" panose="020B0604020202020204" pitchFamily="34" charset="0"/>
              </a:rPr>
              <a:t>  </a:t>
            </a:r>
            <a:endParaRPr lang="en-GB" dirty="0" smtClean="0">
              <a:cs typeface="Arial" panose="020B0604020202020204" pitchFamily="34" charset="0"/>
            </a:endParaRPr>
          </a:p>
          <a:p>
            <a:pPr marL="0" indent="0">
              <a:buNone/>
            </a:pPr>
            <a:endParaRPr lang="en-GB" dirty="0" smtClean="0">
              <a:cs typeface="Arial" panose="020B0604020202020204" pitchFamily="34" charset="0"/>
            </a:endParaRPr>
          </a:p>
          <a:p>
            <a:pPr marL="0" indent="0">
              <a:buNone/>
            </a:pPr>
            <a:r>
              <a:rPr lang="en-GB" dirty="0" smtClean="0">
                <a:cs typeface="Arial" panose="020B0604020202020204" pitchFamily="34" charset="0"/>
              </a:rPr>
              <a:t>Over </a:t>
            </a:r>
            <a:r>
              <a:rPr lang="en-GB" dirty="0">
                <a:cs typeface="Arial" panose="020B0604020202020204" pitchFamily="34" charset="0"/>
              </a:rPr>
              <a:t>the course of the week </a:t>
            </a:r>
            <a:r>
              <a:rPr lang="en-GB" dirty="0" smtClean="0">
                <a:cs typeface="Arial" panose="020B0604020202020204" pitchFamily="34" charset="0"/>
              </a:rPr>
              <a:t>you </a:t>
            </a:r>
            <a:r>
              <a:rPr lang="en-GB" dirty="0">
                <a:cs typeface="Arial" panose="020B0604020202020204" pitchFamily="34" charset="0"/>
              </a:rPr>
              <a:t>will </a:t>
            </a:r>
            <a:r>
              <a:rPr lang="en-GB" dirty="0" smtClean="0">
                <a:cs typeface="Arial" panose="020B0604020202020204" pitchFamily="34" charset="0"/>
              </a:rPr>
              <a:t>experience: the Force </a:t>
            </a:r>
            <a:r>
              <a:rPr lang="en-GB" dirty="0">
                <a:cs typeface="Arial" panose="020B0604020202020204" pitchFamily="34" charset="0"/>
              </a:rPr>
              <a:t>Training and Recruitment Centre at </a:t>
            </a:r>
            <a:r>
              <a:rPr lang="en-GB" dirty="0" err="1">
                <a:cs typeface="Arial" panose="020B0604020202020204" pitchFamily="34" charset="0"/>
              </a:rPr>
              <a:t>Jackton</a:t>
            </a:r>
            <a:r>
              <a:rPr lang="en-GB" dirty="0">
                <a:cs typeface="Arial" panose="020B0604020202020204" pitchFamily="34" charset="0"/>
              </a:rPr>
              <a:t>, Air Support Unit, Firearms </a:t>
            </a:r>
            <a:r>
              <a:rPr lang="en-GB" dirty="0" err="1">
                <a:cs typeface="Arial" panose="020B0604020202020204" pitchFamily="34" charset="0"/>
              </a:rPr>
              <a:t>Dept</a:t>
            </a:r>
            <a:r>
              <a:rPr lang="en-GB" dirty="0">
                <a:cs typeface="Arial" panose="020B0604020202020204" pitchFamily="34" charset="0"/>
              </a:rPr>
              <a:t>, Mounted </a:t>
            </a:r>
            <a:r>
              <a:rPr lang="en-GB" dirty="0" smtClean="0">
                <a:cs typeface="Arial" panose="020B0604020202020204" pitchFamily="34" charset="0"/>
              </a:rPr>
              <a:t>Unit</a:t>
            </a:r>
            <a:r>
              <a:rPr lang="en-GB" dirty="0">
                <a:cs typeface="Arial" panose="020B0604020202020204" pitchFamily="34" charset="0"/>
              </a:rPr>
              <a:t>, Dog Unit, Public Order Unit, </a:t>
            </a:r>
            <a:r>
              <a:rPr lang="en-GB" dirty="0" smtClean="0">
                <a:cs typeface="Arial" panose="020B0604020202020204" pitchFamily="34" charset="0"/>
              </a:rPr>
              <a:t>a football </a:t>
            </a:r>
            <a:r>
              <a:rPr lang="en-GB" dirty="0">
                <a:cs typeface="Arial" panose="020B0604020202020204" pitchFamily="34" charset="0"/>
              </a:rPr>
              <a:t>stadium </a:t>
            </a:r>
            <a:r>
              <a:rPr lang="en-GB" dirty="0" smtClean="0">
                <a:cs typeface="Arial" panose="020B0604020202020204" pitchFamily="34" charset="0"/>
              </a:rPr>
              <a:t>tour and live </a:t>
            </a:r>
            <a:r>
              <a:rPr lang="en-GB" dirty="0">
                <a:cs typeface="Arial" panose="020B0604020202020204" pitchFamily="34" charset="0"/>
              </a:rPr>
              <a:t>court </a:t>
            </a:r>
            <a:r>
              <a:rPr lang="en-GB" dirty="0" smtClean="0">
                <a:cs typeface="Arial" panose="020B0604020202020204" pitchFamily="34" charset="0"/>
              </a:rPr>
              <a:t>trials.  You will also </a:t>
            </a:r>
            <a:r>
              <a:rPr lang="en-GB" dirty="0">
                <a:cs typeface="Arial" panose="020B0604020202020204" pitchFamily="34" charset="0"/>
              </a:rPr>
              <a:t>work on practical policing like </a:t>
            </a:r>
            <a:r>
              <a:rPr lang="en-GB" dirty="0" smtClean="0">
                <a:cs typeface="Arial" panose="020B0604020202020204" pitchFamily="34" charset="0"/>
              </a:rPr>
              <a:t>statement-taking </a:t>
            </a:r>
            <a:r>
              <a:rPr lang="en-GB" dirty="0">
                <a:cs typeface="Arial" panose="020B0604020202020204" pitchFamily="34" charset="0"/>
              </a:rPr>
              <a:t>and giving evidence in court. </a:t>
            </a:r>
            <a:endParaRPr lang="en-GB" dirty="0" smtClean="0">
              <a:cs typeface="Arial" panose="020B0604020202020204" pitchFamily="34" charset="0"/>
            </a:endParaRPr>
          </a:p>
          <a:p>
            <a:pPr marL="0" indent="0">
              <a:buNone/>
            </a:pPr>
            <a:endParaRPr lang="en-GB" dirty="0">
              <a:cs typeface="Arial" panose="020B0604020202020204" pitchFamily="34" charset="0"/>
            </a:endParaRPr>
          </a:p>
          <a:p>
            <a:pPr marL="0" indent="0">
              <a:buNone/>
            </a:pPr>
            <a:r>
              <a:rPr lang="en-GB" dirty="0" smtClean="0">
                <a:cs typeface="Arial" panose="020B0604020202020204" pitchFamily="34" charset="0"/>
              </a:rPr>
              <a:t>To apply, see your Guidance teacher or Miss MacKinnon for a form.  All forms must be returned to Miss MacKinnon by 16</a:t>
            </a:r>
            <a:r>
              <a:rPr lang="en-GB" baseline="30000" dirty="0" smtClean="0">
                <a:cs typeface="Arial" panose="020B0604020202020204" pitchFamily="34" charset="0"/>
              </a:rPr>
              <a:t>th</a:t>
            </a:r>
            <a:r>
              <a:rPr lang="en-GB" dirty="0" smtClean="0">
                <a:cs typeface="Arial" panose="020B0604020202020204" pitchFamily="34" charset="0"/>
              </a:rPr>
              <a:t> September.  Successful candidates will be selected by PC McKenna. </a:t>
            </a:r>
            <a:endParaRPr lang="en-GB" dirty="0">
              <a:cs typeface="Arial" panose="020B0604020202020204" pitchFamily="34" charset="0"/>
            </a:endParaRPr>
          </a:p>
        </p:txBody>
      </p:sp>
    </p:spTree>
    <p:extLst>
      <p:ext uri="{BB962C8B-B14F-4D97-AF65-F5344CB8AC3E}">
        <p14:creationId xmlns:p14="http://schemas.microsoft.com/office/powerpoint/2010/main" val="148869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Prom Committee</a:t>
            </a:r>
            <a:endParaRPr lang="en-GB" dirty="0"/>
          </a:p>
        </p:txBody>
      </p:sp>
      <p:sp>
        <p:nvSpPr>
          <p:cNvPr id="3" name="Content Placeholder 2"/>
          <p:cNvSpPr>
            <a:spLocks noGrp="1"/>
          </p:cNvSpPr>
          <p:nvPr>
            <p:ph sz="half" idx="1"/>
          </p:nvPr>
        </p:nvSpPr>
        <p:spPr>
          <a:xfrm>
            <a:off x="1154954" y="2603500"/>
            <a:ext cx="10119182" cy="3416301"/>
          </a:xfrm>
        </p:spPr>
        <p:txBody>
          <a:bodyPr>
            <a:normAutofit lnSpcReduction="10000"/>
          </a:bodyPr>
          <a:lstStyle/>
          <a:p>
            <a:pPr marL="0" lvl="0" indent="0">
              <a:buNone/>
            </a:pPr>
            <a:r>
              <a:rPr lang="en-GB" dirty="0">
                <a:cs typeface="Arial" panose="020B0604020202020204" pitchFamily="34" charset="0"/>
              </a:rPr>
              <a:t>Are you an </a:t>
            </a:r>
            <a:r>
              <a:rPr lang="en-GB" dirty="0" smtClean="0">
                <a:cs typeface="Arial" panose="020B0604020202020204" pitchFamily="34" charset="0"/>
              </a:rPr>
              <a:t>S5/S6 leaver?  Do </a:t>
            </a:r>
            <a:r>
              <a:rPr lang="en-GB" dirty="0">
                <a:cs typeface="Arial" panose="020B0604020202020204" pitchFamily="34" charset="0"/>
              </a:rPr>
              <a:t>you have ideas for Prom 2020? (</a:t>
            </a:r>
            <a:r>
              <a:rPr lang="en-GB" dirty="0" smtClean="0">
                <a:cs typeface="Arial" panose="020B0604020202020204" pitchFamily="34" charset="0"/>
              </a:rPr>
              <a:t>Think: </a:t>
            </a:r>
            <a:r>
              <a:rPr lang="en-GB" dirty="0">
                <a:cs typeface="Arial" panose="020B0604020202020204" pitchFamily="34" charset="0"/>
              </a:rPr>
              <a:t>venue, theme, decorations etc.)</a:t>
            </a:r>
          </a:p>
          <a:p>
            <a:pPr marL="0" lvl="0" indent="0">
              <a:buNone/>
            </a:pPr>
            <a:endParaRPr lang="en-GB" dirty="0" smtClean="0">
              <a:cs typeface="Arial" panose="020B0604020202020204" pitchFamily="34" charset="0"/>
            </a:endParaRPr>
          </a:p>
          <a:p>
            <a:pPr marL="0" lvl="0" indent="0">
              <a:buNone/>
            </a:pPr>
            <a:r>
              <a:rPr lang="en-GB" dirty="0" smtClean="0">
                <a:cs typeface="Arial" panose="020B0604020202020204" pitchFamily="34" charset="0"/>
              </a:rPr>
              <a:t>Come </a:t>
            </a:r>
            <a:r>
              <a:rPr lang="en-GB" dirty="0">
                <a:cs typeface="Arial" panose="020B0604020202020204" pitchFamily="34" charset="0"/>
              </a:rPr>
              <a:t>along to the Games Hall (P.E Department) </a:t>
            </a:r>
            <a:r>
              <a:rPr lang="en-GB" dirty="0" smtClean="0">
                <a:cs typeface="Arial" panose="020B0604020202020204" pitchFamily="34" charset="0"/>
              </a:rPr>
              <a:t>on Wednesday break time </a:t>
            </a:r>
            <a:r>
              <a:rPr lang="en-GB" dirty="0">
                <a:cs typeface="Arial" panose="020B0604020202020204" pitchFamily="34" charset="0"/>
              </a:rPr>
              <a:t>for more info!</a:t>
            </a:r>
          </a:p>
          <a:p>
            <a:pPr marL="0" indent="0">
              <a:buNone/>
            </a:pPr>
            <a:endParaRPr lang="en-GB" dirty="0" smtClean="0">
              <a:cs typeface="Arial" panose="020B0604020202020204" pitchFamily="34" charset="0"/>
            </a:endParaRPr>
          </a:p>
          <a:p>
            <a:pPr marL="0" indent="0">
              <a:buNone/>
            </a:pPr>
            <a:r>
              <a:rPr lang="en-GB" dirty="0" smtClean="0">
                <a:cs typeface="Arial" panose="020B0604020202020204" pitchFamily="34" charset="0"/>
              </a:rPr>
              <a:t>If </a:t>
            </a:r>
            <a:r>
              <a:rPr lang="en-GB" dirty="0">
                <a:cs typeface="Arial" panose="020B0604020202020204" pitchFamily="34" charset="0"/>
              </a:rPr>
              <a:t>you want to be involved (in any way) with the organisation of Prom or contribute to the decisions that will influence YOUR event - make sure you're </a:t>
            </a:r>
            <a:r>
              <a:rPr lang="en-GB" dirty="0" smtClean="0">
                <a:cs typeface="Arial" panose="020B0604020202020204" pitchFamily="34" charset="0"/>
              </a:rPr>
              <a:t>there! </a:t>
            </a:r>
            <a:endParaRPr lang="en-GB" dirty="0">
              <a:cs typeface="Arial" panose="020B0604020202020204" pitchFamily="34" charset="0"/>
            </a:endParaRPr>
          </a:p>
          <a:p>
            <a:pPr marL="0" indent="0">
              <a:buNone/>
            </a:pPr>
            <a:endParaRPr lang="en-GB" dirty="0" smtClean="0">
              <a:cs typeface="Arial" panose="020B0604020202020204" pitchFamily="34" charset="0"/>
            </a:endParaRPr>
          </a:p>
          <a:p>
            <a:pPr marL="0" indent="0">
              <a:buNone/>
            </a:pPr>
            <a:r>
              <a:rPr lang="en-GB" dirty="0" smtClean="0">
                <a:cs typeface="Arial" panose="020B0604020202020204" pitchFamily="34" charset="0"/>
              </a:rPr>
              <a:t>Thank you</a:t>
            </a:r>
            <a:r>
              <a:rPr lang="en-GB" dirty="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340688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Senior Awards Ceremony</a:t>
            </a:r>
            <a:endParaRPr lang="en-GB" dirty="0"/>
          </a:p>
        </p:txBody>
      </p:sp>
      <p:sp>
        <p:nvSpPr>
          <p:cNvPr id="3" name="Content Placeholder 2"/>
          <p:cNvSpPr>
            <a:spLocks noGrp="1"/>
          </p:cNvSpPr>
          <p:nvPr>
            <p:ph sz="half" idx="1"/>
          </p:nvPr>
        </p:nvSpPr>
        <p:spPr>
          <a:xfrm>
            <a:off x="1154954" y="2603500"/>
            <a:ext cx="9932146" cy="3416301"/>
          </a:xfrm>
        </p:spPr>
        <p:txBody>
          <a:bodyPr/>
          <a:lstStyle/>
          <a:p>
            <a:pPr marL="0" indent="0">
              <a:buNone/>
            </a:pPr>
            <a:endParaRPr lang="en-GB" dirty="0" smtClean="0"/>
          </a:p>
          <a:p>
            <a:pPr marL="0" indent="0">
              <a:buNone/>
            </a:pPr>
            <a:r>
              <a:rPr lang="en-GB" dirty="0" smtClean="0"/>
              <a:t>Congratulations to everyone who has been nominated for an award. It is important that you or your parent/carer contacts the main school office to let us know if you are attending the ceremony and how many guests you will be bringing.  </a:t>
            </a:r>
          </a:p>
          <a:p>
            <a:pPr marL="0" indent="0">
              <a:buNone/>
            </a:pPr>
            <a:endParaRPr lang="en-GB" dirty="0"/>
          </a:p>
          <a:p>
            <a:pPr marL="0" indent="0">
              <a:buNone/>
            </a:pPr>
            <a:r>
              <a:rPr lang="en-GB" dirty="0" smtClean="0"/>
              <a:t>Please also ensure that you remember to attend the rehearsal – it will take place in the assembly hall </a:t>
            </a:r>
            <a:r>
              <a:rPr lang="en-GB" smtClean="0"/>
              <a:t>on </a:t>
            </a:r>
            <a:r>
              <a:rPr lang="en-GB" smtClean="0"/>
              <a:t>Thursday 12th </a:t>
            </a:r>
            <a:r>
              <a:rPr lang="en-GB" dirty="0" smtClean="0"/>
              <a:t>period 4.</a:t>
            </a:r>
            <a:endParaRPr lang="en-GB" dirty="0"/>
          </a:p>
        </p:txBody>
      </p:sp>
    </p:spTree>
    <p:extLst>
      <p:ext uri="{BB962C8B-B14F-4D97-AF65-F5344CB8AC3E}">
        <p14:creationId xmlns:p14="http://schemas.microsoft.com/office/powerpoint/2010/main" val="424331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Higher Leadership Classes</a:t>
            </a:r>
            <a:endParaRPr lang="en-GB" dirty="0"/>
          </a:p>
        </p:txBody>
      </p:sp>
      <p:sp>
        <p:nvSpPr>
          <p:cNvPr id="3" name="Content Placeholder 2"/>
          <p:cNvSpPr>
            <a:spLocks noGrp="1"/>
          </p:cNvSpPr>
          <p:nvPr>
            <p:ph sz="half" idx="1"/>
          </p:nvPr>
        </p:nvSpPr>
        <p:spPr>
          <a:xfrm>
            <a:off x="1154954" y="2603500"/>
            <a:ext cx="9859410" cy="3416301"/>
          </a:xfrm>
        </p:spPr>
        <p:txBody>
          <a:bodyPr/>
          <a:lstStyle/>
          <a:p>
            <a:pPr marL="0" indent="0">
              <a:buNone/>
            </a:pPr>
            <a:r>
              <a:rPr lang="en-GB" dirty="0" smtClean="0"/>
              <a:t>On Monday 16</a:t>
            </a:r>
            <a:r>
              <a:rPr lang="en-GB" baseline="30000" dirty="0" smtClean="0"/>
              <a:t>th</a:t>
            </a:r>
            <a:r>
              <a:rPr lang="en-GB" dirty="0" smtClean="0"/>
              <a:t>, there is a meeting of all pupils who are taking Higher Leadership.  </a:t>
            </a:r>
          </a:p>
          <a:p>
            <a:pPr marL="0" indent="0">
              <a:buNone/>
            </a:pPr>
            <a:endParaRPr lang="en-GB" dirty="0"/>
          </a:p>
          <a:p>
            <a:pPr marL="0" indent="0">
              <a:buNone/>
            </a:pPr>
            <a:r>
              <a:rPr lang="en-GB" dirty="0" smtClean="0"/>
              <a:t>Everyone from Mrs </a:t>
            </a:r>
            <a:r>
              <a:rPr lang="en-GB" dirty="0" err="1" smtClean="0"/>
              <a:t>Cardow’s</a:t>
            </a:r>
            <a:r>
              <a:rPr lang="en-GB" dirty="0" smtClean="0"/>
              <a:t>, Miss Smith’s, Mrs Crawford’s, Miss MacKinnon’s and Mrs </a:t>
            </a:r>
            <a:r>
              <a:rPr lang="en-GB" dirty="0" err="1" smtClean="0"/>
              <a:t>Brotherston’s</a:t>
            </a:r>
            <a:r>
              <a:rPr lang="en-GB" dirty="0" smtClean="0"/>
              <a:t> classes must attend.  </a:t>
            </a:r>
          </a:p>
          <a:p>
            <a:pPr marL="0" indent="0">
              <a:buNone/>
            </a:pPr>
            <a:endParaRPr lang="en-GB" dirty="0"/>
          </a:p>
          <a:p>
            <a:pPr marL="0" indent="0">
              <a:buNone/>
            </a:pPr>
            <a:r>
              <a:rPr lang="en-GB" dirty="0" smtClean="0"/>
              <a:t>It will take place in the library period 3. </a:t>
            </a:r>
          </a:p>
          <a:p>
            <a:pPr marL="0" indent="0">
              <a:buNone/>
            </a:pPr>
            <a:endParaRPr lang="en-GB" dirty="0"/>
          </a:p>
          <a:p>
            <a:pPr marL="0" indent="0">
              <a:buNone/>
            </a:pPr>
            <a:r>
              <a:rPr lang="en-GB" dirty="0" smtClean="0"/>
              <a:t>This is a chance to hear from the Celebrate Kilmarnock team about opportunities you could take up for your Unit 2 projects.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988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Junior Choir</a:t>
            </a:r>
            <a:endParaRPr lang="en-GB" dirty="0"/>
          </a:p>
        </p:txBody>
      </p:sp>
      <p:sp>
        <p:nvSpPr>
          <p:cNvPr id="3" name="Content Placeholder 2"/>
          <p:cNvSpPr>
            <a:spLocks noGrp="1"/>
          </p:cNvSpPr>
          <p:nvPr>
            <p:ph sz="half" idx="1"/>
          </p:nvPr>
        </p:nvSpPr>
        <p:spPr/>
        <p:txBody>
          <a:bodyPr/>
          <a:lstStyle/>
          <a:p>
            <a:pPr marL="0" indent="0">
              <a:buNone/>
            </a:pPr>
            <a:endParaRPr lang="en-GB" dirty="0" smtClean="0"/>
          </a:p>
          <a:p>
            <a:pPr marL="0" indent="0">
              <a:buNone/>
            </a:pPr>
            <a:r>
              <a:rPr lang="en-GB" dirty="0" smtClean="0"/>
              <a:t>Junior </a:t>
            </a:r>
            <a:r>
              <a:rPr lang="en-GB" dirty="0"/>
              <a:t>Choir for S1/2 pupils is on Tuesday at lunchtime, starting at 1.30pm.  Room FO42 </a:t>
            </a:r>
            <a:r>
              <a:rPr lang="en-GB" dirty="0" smtClean="0"/>
              <a:t>.</a:t>
            </a:r>
          </a:p>
          <a:p>
            <a:pPr marL="0" indent="0">
              <a:buNone/>
            </a:pPr>
            <a:endParaRPr lang="en-GB" dirty="0"/>
          </a:p>
          <a:p>
            <a:pPr marL="0" indent="0">
              <a:buNone/>
            </a:pPr>
            <a:r>
              <a:rPr lang="en-GB" dirty="0" smtClean="0"/>
              <a:t> All </a:t>
            </a:r>
            <a:r>
              <a:rPr lang="en-GB" dirty="0"/>
              <a:t>welcome.   </a:t>
            </a:r>
          </a:p>
          <a:p>
            <a:pPr marL="0" indent="0">
              <a:buNone/>
            </a:pPr>
            <a:endParaRPr lang="en-GB" dirty="0"/>
          </a:p>
          <a:p>
            <a:pPr marL="0" indent="0">
              <a:buNone/>
            </a:pPr>
            <a:r>
              <a:rPr lang="en-GB" dirty="0"/>
              <a:t> </a:t>
            </a:r>
          </a:p>
          <a:p>
            <a:pPr marL="0" indent="0">
              <a:buNone/>
            </a:pPr>
            <a:endParaRPr lang="en-GB" dirty="0"/>
          </a:p>
        </p:txBody>
      </p:sp>
      <p:pic>
        <p:nvPicPr>
          <p:cNvPr id="5" name="Content Placeholder 4" descr="See the source image"/>
          <p:cNvPicPr>
            <a:picLocks noGrp="1"/>
          </p:cNvPicPr>
          <p:nvPr>
            <p:ph sz="half" idx="2"/>
          </p:nvPr>
        </p:nvPicPr>
        <p:blipFill rotWithShape="1">
          <a:blip r:embed="rId2">
            <a:extLst>
              <a:ext uri="{28A0092B-C50C-407E-A947-70E740481C1C}">
                <a14:useLocalDpi xmlns:a14="http://schemas.microsoft.com/office/drawing/2010/main" val="0"/>
              </a:ext>
            </a:extLst>
          </a:blip>
          <a:srcRect t="10001" b="9339"/>
          <a:stretch/>
        </p:blipFill>
        <p:spPr bwMode="auto">
          <a:xfrm>
            <a:off x="6740769" y="3012831"/>
            <a:ext cx="3251750" cy="21101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8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Drum Club</a:t>
            </a:r>
            <a:endParaRPr lang="en-GB" dirty="0"/>
          </a:p>
        </p:txBody>
      </p:sp>
      <p:sp>
        <p:nvSpPr>
          <p:cNvPr id="3" name="Content Placeholder 2"/>
          <p:cNvSpPr>
            <a:spLocks noGrp="1"/>
          </p:cNvSpPr>
          <p:nvPr>
            <p:ph sz="half" idx="1"/>
          </p:nvPr>
        </p:nvSpPr>
        <p:spPr/>
        <p:txBody>
          <a:bodyPr/>
          <a:lstStyle/>
          <a:p>
            <a:pPr marL="0" indent="0">
              <a:buNone/>
            </a:pPr>
            <a:endParaRPr lang="en-GB" dirty="0" smtClean="0"/>
          </a:p>
          <a:p>
            <a:pPr marL="0" indent="0">
              <a:buNone/>
            </a:pPr>
            <a:endParaRPr lang="en-GB" dirty="0"/>
          </a:p>
          <a:p>
            <a:pPr marL="0" indent="0">
              <a:buNone/>
            </a:pPr>
            <a:r>
              <a:rPr lang="en-GB" dirty="0" smtClean="0"/>
              <a:t>Drum </a:t>
            </a:r>
            <a:r>
              <a:rPr lang="en-GB" dirty="0"/>
              <a:t>Club for S1/2 pupils is on Tuesday at lunchtime, starting at 1.30pm.</a:t>
            </a:r>
          </a:p>
          <a:p>
            <a:pPr marL="0" indent="0">
              <a:buNone/>
            </a:pPr>
            <a:r>
              <a:rPr lang="en-GB" dirty="0" smtClean="0"/>
              <a:t>All </a:t>
            </a:r>
            <a:r>
              <a:rPr lang="en-GB" dirty="0"/>
              <a:t>welcome. </a:t>
            </a:r>
          </a:p>
        </p:txBody>
      </p:sp>
      <p:pic>
        <p:nvPicPr>
          <p:cNvPr id="5" name="Content Placeholder 4" descr="See the source image"/>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43826" y="2859001"/>
            <a:ext cx="3354185" cy="2905298"/>
          </a:xfrm>
          <a:prstGeom prst="rect">
            <a:avLst/>
          </a:prstGeom>
          <a:noFill/>
          <a:ln>
            <a:noFill/>
          </a:ln>
        </p:spPr>
      </p:pic>
    </p:spTree>
    <p:extLst>
      <p:ext uri="{BB962C8B-B14F-4D97-AF65-F5344CB8AC3E}">
        <p14:creationId xmlns:p14="http://schemas.microsoft.com/office/powerpoint/2010/main" val="3786500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458</TotalTime>
  <Words>407</Words>
  <Application>Microsoft Office PowerPoint</Application>
  <PresentationFormat>Custom</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 Boardroom</vt:lpstr>
      <vt:lpstr>Grange Academy Bulletin</vt:lpstr>
      <vt:lpstr>Jorja, Callie, Hannah, Emily </vt:lpstr>
      <vt:lpstr>Barcelona</vt:lpstr>
      <vt:lpstr>Work Experience With Police Scotland</vt:lpstr>
      <vt:lpstr>Prom Committee</vt:lpstr>
      <vt:lpstr>Senior Awards Ceremony</vt:lpstr>
      <vt:lpstr>Higher Leadership Classes</vt:lpstr>
      <vt:lpstr>Junior Choir</vt:lpstr>
      <vt:lpstr>Drum Club</vt:lpstr>
      <vt:lpstr>Have a great week, Grange.</vt:lpstr>
    </vt:vector>
  </TitlesOfParts>
  <Company>East Ayrshire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Grange Academy Bulletin</dc:title>
  <dc:creator>MacKinnon, Mary</dc:creator>
  <cp:lastModifiedBy>GranAcMacKinnonM</cp:lastModifiedBy>
  <cp:revision>14</cp:revision>
  <dcterms:created xsi:type="dcterms:W3CDTF">2019-09-05T11:39:07Z</dcterms:created>
  <dcterms:modified xsi:type="dcterms:W3CDTF">2019-09-10T09:37:59Z</dcterms:modified>
</cp:coreProperties>
</file>