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9" r:id="rId3"/>
    <p:sldId id="295" r:id="rId4"/>
    <p:sldId id="261" r:id="rId5"/>
    <p:sldId id="265" r:id="rId6"/>
    <p:sldId id="267" r:id="rId7"/>
    <p:sldId id="269" r:id="rId8"/>
    <p:sldId id="270" r:id="rId9"/>
    <p:sldId id="271" r:id="rId10"/>
    <p:sldId id="273" r:id="rId11"/>
    <p:sldId id="263" r:id="rId12"/>
    <p:sldId id="275" r:id="rId13"/>
    <p:sldId id="276" r:id="rId14"/>
    <p:sldId id="278" r:id="rId15"/>
    <p:sldId id="277" r:id="rId16"/>
    <p:sldId id="280" r:id="rId17"/>
    <p:sldId id="281" r:id="rId18"/>
    <p:sldId id="282" r:id="rId19"/>
    <p:sldId id="283" r:id="rId20"/>
    <p:sldId id="284" r:id="rId21"/>
    <p:sldId id="296" r:id="rId22"/>
    <p:sldId id="285" r:id="rId23"/>
    <p:sldId id="286" r:id="rId24"/>
    <p:sldId id="287" r:id="rId25"/>
    <p:sldId id="288" r:id="rId26"/>
    <p:sldId id="289" r:id="rId27"/>
    <p:sldId id="292" r:id="rId28"/>
    <p:sldId id="294" r:id="rId29"/>
    <p:sldId id="291" r:id="rId30"/>
    <p:sldId id="299" r:id="rId31"/>
    <p:sldId id="279"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Partnership</c:v>
                </c:pt>
              </c:strCache>
            </c:strRef>
          </c:tx>
          <c:cat>
            <c:strRef>
              <c:f>Sheet1!$A$2:$A$4</c:f>
              <c:strCache>
                <c:ptCount val="3"/>
                <c:pt idx="0">
                  <c:v>Pupils</c:v>
                </c:pt>
                <c:pt idx="1">
                  <c:v>Parents</c:v>
                </c:pt>
                <c:pt idx="2">
                  <c:v>Grange Academy</c:v>
                </c:pt>
              </c:strCache>
            </c:strRef>
          </c:cat>
          <c:val>
            <c:numRef>
              <c:f>Sheet1!$B$2:$B$4</c:f>
              <c:numCache>
                <c:formatCode>General</c:formatCode>
                <c:ptCount val="3"/>
                <c:pt idx="0">
                  <c:v>3.3</c:v>
                </c:pt>
                <c:pt idx="1">
                  <c:v>3.3</c:v>
                </c:pt>
                <c:pt idx="2">
                  <c:v>3.3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19.099"/>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2742 33,'29'0,"-29"-29,-29 29,-86 0,57 0,-57 0,86 0,-29 29,0-29,1 0,28 0,29 0,-29 0,29 0,-29 0,29 0,-29 0,0 0,29 0,-29 0,29 0,-28 0,-1 0,0 0,29 0,-29 0,29 0,-58 0,1 0,28 0,-58 0,-57 0,28 0,1 0,-1 0,30 0,-1 0,1 0,-1 0,29 0,1 0,28 0,0 0,29 0,-29 0,29 0,-29 0,0 0,29 0,-29 0,29 0,-28 0,28 0,-29 0,0 0,0 0,29 0,-58 0,58 0,-58 0,58 0,-28 0,28 0,-29 0,0 0,0 0,29 0,-29 0,29 0,-29 0,0-29,1 29,-1 0,0 0,29 0,-29 0,29 0,-29 0,0 0,29 0</inkml:trace>
</inkml:ink>
</file>

<file path=ppt/ink/ink10.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57.852"/>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1327 79,'0'0,"-28"0,-1 0,29 0,-29 0,-29 0,29 0,0 0,29 0,-28-28,-30 28,58 0,-58 0,29 0,-28 0,28 0,-29 0,29 0,0 0,0 0,29 0,-29 0,1 0,28 0,-29-28,29 28,-29 0,0 0,0 0,29 0,-58 0,58 0,-28 0,-1 0,0 0,0 0,29 0,-58 0,1 0,57 0,-29 0,0 0,0 0,0 0,0 0,29 0,-29 0,0 0,1 0,28 0,-29 0</inkml:trace>
</inkml:ink>
</file>

<file path=ppt/ink/ink1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59.748"/>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1703 15,'-29'0,"-29"0,0 0,1 0,-1 0,0 0,29 0,-28 0,-1 0,29 0,0 0,0 0,29 0,-29 0,1 0,28 0,-29 0,-29 0,29 0,0 0,0 0,0 0,-28 0,28 29,0-29,0 0,29 0,-58 0,58 0,-28 0,-1 0,0 0,0 0,0 0,0 0,0 0,-28 0,28 0,29 0,-29 0,29 0,-29 0,0 0,29 0,-29 0,29 0,-29 0,29 29,-28-29,-1 0,0 0,0 0,0 0,29 0,-29 0,0 0,1 0,28 0,-29 0</inkml:trace>
</inkml:ink>
</file>

<file path=ppt/ink/ink1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9:03.116"/>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808 0,'0'0,"-29"0,1 0,-1 0,0 0,-29 0,29 0,0 0,-28 0,57 0,-29 0,29 0,-29 0,0 0,29 0,-29 0,29 0,-29 0,0 0,1 0,28 0,-29 0,0 0,0 0,29 0,-29 0,0 0,0 0,29 0,-57 0,28 0,29 0,-29 0,0 0</inkml:trace>
</inkml:ink>
</file>

<file path=ppt/ink/ink1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9:05.596"/>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 33,'0'0,"29"0,0 0,0 0,29 0,-29 0,-1 0,1 0,-29 0,29 0,-29 0,29 0,0 0,-29 0,29 0,-29 0,57 0,-57 0,29 0,-29 0,29 0,0 0,-29 0,29 0,-29 0,58 0,-58 0,28 0,-28 0,58 0,-58 0,29 0,-29 0,29 0,-29 0,29 0,0 0,-29-29,29 29,-29 0,57 0,1 0</inkml:trace>
</inkml:ink>
</file>

<file path=ppt/ink/ink1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9:12.260"/>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0 145,'0'0,"29"0,29 0,-29 0,-1 0,1 0,58 0,-58 0,28 0,1 0,0 0,-58 0,29 0,0 0,0 0,-29 0,28 0,-28 0,58 0,-29 0,0 0,57 0,-28 0,0 0,28 0,-28 0,0 0,29 0,-59 0,1 0,29 0,-58 0,29 0,0 0,0 0,-1 0,-28 0,29 0,0 0,0 0,-29 0,58 0,-29 0,-1 0,1 0,-29 0,58 0,-29 0,-29 0,58-29,-58 29,57 0,-28 0,-29 0,58 0,0 0,-1-28,1-1,-29 29,0 0,29 0,-30 0,1 0,-29 0,29 0,29-29,-58 29,29-29,0 29,-29 0,29 0,-29 0,28 0,-28 0,29 0,0 0,-29 0,29 0,0 0,0 0,-29 0</inkml:trace>
</inkml:ink>
</file>

<file path=ppt/ink/ink1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9:14.884"/>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1 144,'29'0,"87"-28,-59 28,30 0,0 0,-30 0,-28 0,29 0,-29 0,0 0,-1 0,30 0,-58 0,58 0,-58 0,29 0,29 0,-30 0,31 0,-1 0,28 0,1 0,28 0,-28 0,0 0,-30 0,1 0,0 0,0 0,-58 0,57 0,-28-29,0 29,0 0,0-28,28 28,-28 0,0 0,29 0,0 0,-29 0,-1 0,-28 0,29 0,0 0,0 0,0 0,0 0,0 0,-1 0,1 0,-29 0,29 0,0 0,29 0,-29 0,-1 0,-28 0,59 0,-59 0,29 0,0 0,0 0,-29 0,29 0,0 0,-1 0,1 0,-29 0,29 0,0 0,-29 0,29 0,0-29,0 29,-29 0,28-29,-28 29,29 0,-29 0,58 0,-58 0,29 0,-29 0,29 0,0 0,-29 0,28 0,-28 0,29 0,0 0,-29 0,29 29,0-29,0 0,-29 0,29 0,0 29</inkml:trace>
</inkml:ink>
</file>

<file path=ppt/ink/ink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27.38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2396 2,'-58'0,"0"0,0 0,-28 0,-1 0,1 28,-88 1,1 0,116-29,-30 0,29 0,1 0,28 0,0 29,29-29,-29 0,29 0,-29 0,0 0,0 0,-28 0,57 0,-29 0,0 0,29 0,-29 0,0 0,0 0,-28 0,28 0,0 0,-29 0,29-29,0 0,-28 0,-1 29,29 0,0 0,0 0,29 0,-29 0,29 0,-28 0,-1 0,29 0,-29 0,29 0,-29 0,29 0,-58 0,58 0,-29 0,29 0,-28 0,-1 0,29 0,-29 0,29 0,-29 0,29 0,-29 0,0 0,29 0,-29 0,29-28,-28 28,-1 0,29 0,-29 0,29 0,-29 0</inkml:trace>
</inkml:ink>
</file>

<file path=ppt/ink/ink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30.33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2222 123,'-29'0,"-28"0,-1 0,-29 0,-57 0,57 0,-28-29,28 29,30 0,-30 0,58 0,-29-29,58 29,-28 0,-30 0,29 0,0 0,-29 0,29 0,1 0,-30 0,0 0,58 0,-58 0,30 0,-1 0,0 0,0 0,0 0,-29-29,30 29,-30 0,0 0,29 0,0 0,-28 0,-30-29,58 29,0 0,0 0,1 0,-1 0,29 0,-29 0,29 0,-29 0,0 0,29 0,-29 0,0 0,1 0,28 0,-29 0</inkml:trace>
</inkml:ink>
</file>

<file path=ppt/ink/ink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36.347"/>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2078 164,'0'0,"-29"0,29 0,-28 0,-1 0,-29 0,29 0,-29 0,1-29,-30 29,29-29,-57 29,28 0,-28 0,28-29,30 0,28 29,-29 0,29 0,29 0,-29 0,0 0,29-29,-28 29,28 0,-29 0,0 0,29 0,-29 0,-29 0,58 0,-29 0,29 0,-29 0,1 0,28 0,-29 0,29 0,-29 0,0 0,29 0,-29 0,0 0,0 0,-28 0,-1 0,0 0,1 0,28 0,-29 0,58 29,-29-29,0 0,29 0,-29 0,29 0,-29 0,1 0,-1 0,29 0,-29 0,29 29,-29 0,0-29,29 0</inkml:trace>
</inkml:ink>
</file>

<file path=ppt/ink/ink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38.180"/>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1356 29,'0'-29,"-29"29,-57 0,28 0,0 0,-28 0,57 0,-29 0,29 0,29 0,-29 0,1 0,28 0,-29 0,29 0,-29 0,0 0,0 0,0 0,0 0,1 0,-1 0,0 0,0 0,0 0,0 0,0 0,29 0,-29 0,-28 0,28 0,0 0,-29 0,29 0,1 0,-30 0,29 0,0 0,0 0,0 0,1 0,28 0,-29 0</inkml:trace>
</inkml:ink>
</file>

<file path=ppt/ink/ink6.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42.147"/>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1591 0,'0'0,"0"0,-58 0,0 0,1 0,28 0,-29 0,58 0,-58 0,58 0,-29 0,29 0,-28 0,28 0,-30 0,1 0,29 0,-29 0,0 0,0 0,29 0,-29 0,1 0,-1 0,0 0,0 0,0 0,-57 0,57 0,0 0,-29 0,58 0,-29 0,0 0,0 0,1 0,28 0,-29 0,0 0,29 0,-29 0,29 0,-29 0,29 0,-29 0,0 0,29 0,-29 0,29 0,-29 0,0 0,0 0,29 0,-29 0,0 0,0 0,29 0,-28 0,-1 0,29 0,-29 0,29 0,-29 0,29 0,-58 0,58 0,-29 0</inkml:trace>
</inkml:ink>
</file>

<file path=ppt/ink/ink7.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44.267"/>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981 0,'-58'0,"-28"0,-1 0,-28 0,28 0,29 0,-28 29,28-29,-29 0,59 0,-1 0,29 0,-29 0,29 0,-29 0,29 0,-29 0,0 0,29 0,-29 0,29 0,-28 0,-1 0</inkml:trace>
</inkml:ink>
</file>

<file path=ppt/ink/ink8.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49.268"/>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2251 30,'0'-29,"-29"29,29 0,-57 0,-1 0,58 0,-58 0,0 0,30 0,-1 0,0 0,0 0,0 0,29 0,-29 0,0 0,-28 0,28 0,0 0,0 0,-29 0,1 0,28 29,29-29,-29 0,-29 0,58 0,-29 0,0 0,1 29,28-29,-58 0,58 0,-29 0,0 0,29 0,-58 28,30-28,-1 0,-87 0,116 0,-29 0,-57 0,57 0,0 0,0 0,0 0,0 0,29 0,-28 0,-30 0,58 0,-29 0,0 0,29 0,-29 0,29 0,-29 0,29 0,-28 0,-1 0,29 0,-29 0,29 0,-29 0,0 0,0 0,-29 0,58 0,-57 0,57 0,-29 0,29 0,-29 0,0 0,29 0,-29 0,29 0,-29 0,29 0,-28 0,-1 29,29-29,-29 0</inkml:trace>
</inkml:ink>
</file>

<file path=ppt/ink/ink9.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7-06-15T08:18:53.484"/>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1385 0,'0'29,"0"-29,-29 0,-86 0,28 0,1 0,-1 0,29 0,29 0,-28 0,-1 0,58 0,-29 0,29 0,-29 0,0 0,29 0,-29 0,29 0,-57 0,57 0,-29 0,0 0,0 0,0 29,29-29,-29 0,1 0,-59 0,87 0,-29 0,0 0,0 0,-28 29,57-29,-29 0,29 0,-29 0,0 0,29 0,-29 0,29 0,-29 0,29 0,-29 0,1 0,28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DE8-3932-4717-A344-6633431A294D}" type="datetimeFigureOut">
              <a:rPr lang="en-GB" smtClean="0"/>
              <a:t>27/09/2017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9604D9-5D45-4CB1-8F79-9C18BD865C7E}" type="slidenum">
              <a:rPr lang="en-GB" smtClean="0"/>
              <a:t>‹#›</a:t>
            </a:fld>
            <a:endParaRPr lang="en-GB"/>
          </a:p>
        </p:txBody>
      </p:sp>
    </p:spTree>
    <p:extLst>
      <p:ext uri="{BB962C8B-B14F-4D97-AF65-F5344CB8AC3E}">
        <p14:creationId xmlns:p14="http://schemas.microsoft.com/office/powerpoint/2010/main" val="391505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C606E6-B692-412E-BA18-C46D096131D6}" type="slidenum">
              <a:rPr lang="en-GB" smtClean="0"/>
              <a:t>4</a:t>
            </a:fld>
            <a:endParaRPr lang="en-GB"/>
          </a:p>
        </p:txBody>
      </p:sp>
    </p:spTree>
    <p:extLst>
      <p:ext uri="{BB962C8B-B14F-4D97-AF65-F5344CB8AC3E}">
        <p14:creationId xmlns:p14="http://schemas.microsoft.com/office/powerpoint/2010/main" val="351680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C606E6-B692-412E-BA18-C46D096131D6}" type="slidenum">
              <a:rPr lang="en-GB" smtClean="0"/>
              <a:t>14</a:t>
            </a:fld>
            <a:endParaRPr lang="en-GB"/>
          </a:p>
        </p:txBody>
      </p:sp>
    </p:spTree>
    <p:extLst>
      <p:ext uri="{BB962C8B-B14F-4D97-AF65-F5344CB8AC3E}">
        <p14:creationId xmlns:p14="http://schemas.microsoft.com/office/powerpoint/2010/main" val="207759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0F14D0-829D-4D8C-B907-051B53E1C136}" type="slidenum">
              <a:rPr lang="en-GB" smtClean="0"/>
              <a:t>24</a:t>
            </a:fld>
            <a:endParaRPr lang="en-GB"/>
          </a:p>
        </p:txBody>
      </p:sp>
    </p:spTree>
    <p:extLst>
      <p:ext uri="{BB962C8B-B14F-4D97-AF65-F5344CB8AC3E}">
        <p14:creationId xmlns:p14="http://schemas.microsoft.com/office/powerpoint/2010/main" val="241524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4AAD0D-655F-404E-9B3B-23F4058087B6}"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58422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4AAD0D-655F-404E-9B3B-23F4058087B6}"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39311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4AAD0D-655F-404E-9B3B-23F4058087B6}"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207629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4AAD0D-655F-404E-9B3B-23F4058087B6}"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46378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AAD0D-655F-404E-9B3B-23F4058087B6}"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402135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4AAD0D-655F-404E-9B3B-23F4058087B6}"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18791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4AAD0D-655F-404E-9B3B-23F4058087B6}"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37522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4AAD0D-655F-404E-9B3B-23F4058087B6}" type="datetimeFigureOut">
              <a:rPr lang="en-GB" smtClean="0"/>
              <a:t>27/09/2017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179923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AAD0D-655F-404E-9B3B-23F4058087B6}" type="datetimeFigureOut">
              <a:rPr lang="en-GB" smtClean="0"/>
              <a:t>27/09/2017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317152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AAD0D-655F-404E-9B3B-23F4058087B6}"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292956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AAD0D-655F-404E-9B3B-23F4058087B6}"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3EEAF-3720-44A3-9A18-EAC9A3000665}" type="slidenum">
              <a:rPr lang="en-GB" smtClean="0"/>
              <a:t>‹#›</a:t>
            </a:fld>
            <a:endParaRPr lang="en-GB"/>
          </a:p>
        </p:txBody>
      </p:sp>
    </p:spTree>
    <p:extLst>
      <p:ext uri="{BB962C8B-B14F-4D97-AF65-F5344CB8AC3E}">
        <p14:creationId xmlns:p14="http://schemas.microsoft.com/office/powerpoint/2010/main" val="145205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AAD0D-655F-404E-9B3B-23F4058087B6}" type="datetimeFigureOut">
              <a:rPr lang="en-GB" smtClean="0"/>
              <a:t>27/09/2017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3EEAF-3720-44A3-9A18-EAC9A3000665}" type="slidenum">
              <a:rPr lang="en-GB" smtClean="0"/>
              <a:t>‹#›</a:t>
            </a:fld>
            <a:endParaRPr lang="en-GB"/>
          </a:p>
        </p:txBody>
      </p:sp>
    </p:spTree>
    <p:extLst>
      <p:ext uri="{BB962C8B-B14F-4D97-AF65-F5344CB8AC3E}">
        <p14:creationId xmlns:p14="http://schemas.microsoft.com/office/powerpoint/2010/main" val="819751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qa.org.uk/" TargetMode="External"/><Relationship Id="rId2" Type="http://schemas.openxmlformats.org/officeDocument/2006/relationships/hyperlink" Target="http://www.getrevising.co.uk/planner"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41.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6.emf"/><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customXml" Target="../ink/ink6.xml"/><Relationship Id="rId17" Type="http://schemas.openxmlformats.org/officeDocument/2006/relationships/image" Target="../media/image43.emf"/><Relationship Id="rId25" Type="http://schemas.openxmlformats.org/officeDocument/2006/relationships/image" Target="../media/image47.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40.emf"/><Relationship Id="rId24" Type="http://schemas.openxmlformats.org/officeDocument/2006/relationships/customXml" Target="../ink/ink12.xml"/><Relationship Id="rId32" Type="http://schemas.openxmlformats.org/officeDocument/2006/relationships/image" Target="../media/image37.PNG"/><Relationship Id="rId5" Type="http://schemas.openxmlformats.org/officeDocument/2006/relationships/image" Target="../media/image37.emf"/><Relationship Id="rId15" Type="http://schemas.openxmlformats.org/officeDocument/2006/relationships/image" Target="../media/image42.emf"/><Relationship Id="rId23" Type="http://schemas.openxmlformats.org/officeDocument/2006/relationships/image" Target="../media/image46.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44.emf"/><Relationship Id="rId31" Type="http://schemas.openxmlformats.org/officeDocument/2006/relationships/image" Target="../media/image50.emf"/><Relationship Id="rId4" Type="http://schemas.openxmlformats.org/officeDocument/2006/relationships/customXml" Target="../ink/ink2.xml"/><Relationship Id="rId9" Type="http://schemas.openxmlformats.org/officeDocument/2006/relationships/image" Target="../media/image39.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48.emf"/><Relationship Id="rId30" Type="http://schemas.openxmlformats.org/officeDocument/2006/relationships/customXml" Target="../ink/ink1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qa.org.uk/sqa/70972.html" TargetMode="Externa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hyperlink" Target="http://www.bbc.co.uk/educ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smtClean="0">
                <a:latin typeface="Times New Roman" panose="02020603050405020304" pitchFamily="18" charset="0"/>
                <a:cs typeface="Times New Roman" panose="02020603050405020304" pitchFamily="18" charset="0"/>
              </a:rPr>
              <a:t>4 Steps to Success </a:t>
            </a:r>
            <a:endParaRPr lang="en-GB" sz="5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480" y="342900"/>
            <a:ext cx="22002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77072"/>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956" y="4061859"/>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033" y="4033529"/>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33528"/>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66" y="4385643"/>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280" y="4460565"/>
            <a:ext cx="914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558" y="4460565"/>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5805264"/>
            <a:ext cx="1506537"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799" y="5805264"/>
            <a:ext cx="12493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0176" y="5805264"/>
            <a:ext cx="1274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4196" y="5796880"/>
            <a:ext cx="1377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67884" y="4557792"/>
            <a:ext cx="1032508" cy="59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29866" y="3549320"/>
            <a:ext cx="706437" cy="369332"/>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1</a:t>
            </a:r>
            <a:endParaRPr lang="en-GB"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02760" y="3549320"/>
            <a:ext cx="937322" cy="369332"/>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2</a:t>
            </a:r>
            <a:endParaRPr lang="en-GB"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64756" y="3545493"/>
            <a:ext cx="885602" cy="369332"/>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3</a:t>
            </a:r>
            <a:endParaRPr lang="en-GB"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067884" y="3549320"/>
            <a:ext cx="888492" cy="369332"/>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4</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671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7088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27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Learning Styles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dirty="0"/>
          </a:p>
        </p:txBody>
      </p:sp>
      <p:sp>
        <p:nvSpPr>
          <p:cNvPr id="5" name="Oval 4"/>
          <p:cNvSpPr/>
          <p:nvPr/>
        </p:nvSpPr>
        <p:spPr>
          <a:xfrm>
            <a:off x="1763688" y="1440497"/>
            <a:ext cx="5688632" cy="51845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p:cNvCxnSpPr>
            <a:stCxn id="5" idx="0"/>
          </p:cNvCxnSpPr>
          <p:nvPr/>
        </p:nvCxnSpPr>
        <p:spPr>
          <a:xfrm>
            <a:off x="4608004" y="1440497"/>
            <a:ext cx="0" cy="2420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39752" y="3861048"/>
            <a:ext cx="2268254"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08004" y="3861048"/>
            <a:ext cx="2196244"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72587" y="2884294"/>
            <a:ext cx="1728192" cy="369332"/>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Visual</a:t>
            </a:r>
            <a:r>
              <a:rPr lang="en-GB" dirty="0" smtClean="0"/>
              <a:t> </a:t>
            </a:r>
            <a:endParaRPr lang="en-GB" dirty="0"/>
          </a:p>
        </p:txBody>
      </p:sp>
      <p:sp>
        <p:nvSpPr>
          <p:cNvPr id="8" name="TextBox 7"/>
          <p:cNvSpPr txBox="1"/>
          <p:nvPr/>
        </p:nvSpPr>
        <p:spPr>
          <a:xfrm>
            <a:off x="5076056" y="3140968"/>
            <a:ext cx="1728192" cy="369332"/>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Auditory</a:t>
            </a:r>
            <a:endParaRPr lang="en-GB"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837654" y="4715852"/>
            <a:ext cx="1584176" cy="369332"/>
          </a:xfrm>
          <a:prstGeom prst="rect">
            <a:avLst/>
          </a:prstGeom>
          <a:noFill/>
        </p:spPr>
        <p:txBody>
          <a:bodyPr wrap="square" rtlCol="0">
            <a:spAutoFit/>
          </a:bodyPr>
          <a:lstStyle/>
          <a:p>
            <a:pPr algn="ctr"/>
            <a:r>
              <a:rPr lang="en-GB" b="1" dirty="0" err="1" smtClean="0">
                <a:latin typeface="Times New Roman" panose="02020603050405020304" pitchFamily="18" charset="0"/>
                <a:cs typeface="Times New Roman" panose="02020603050405020304" pitchFamily="18" charset="0"/>
              </a:rPr>
              <a:t>Kinesthetic</a:t>
            </a:r>
            <a:r>
              <a:rPr lang="en-GB" dirty="0" smtClean="0"/>
              <a: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92435"/>
            <a:ext cx="697718" cy="68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904" y="1772816"/>
            <a:ext cx="627064" cy="62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530" y="3364270"/>
            <a:ext cx="765051" cy="74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2024159"/>
            <a:ext cx="603126" cy="70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3843536"/>
            <a:ext cx="791089" cy="52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9083" y="3494171"/>
            <a:ext cx="688091" cy="61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6459" y="5247481"/>
            <a:ext cx="827534" cy="82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4441" y="5248267"/>
            <a:ext cx="1463229" cy="9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339752" y="4689140"/>
            <a:ext cx="648072" cy="246221"/>
          </a:xfrm>
          <a:prstGeom prst="rect">
            <a:avLst/>
          </a:prstGeom>
          <a:noFill/>
        </p:spPr>
        <p:txBody>
          <a:bodyPr wrap="square" rtlCol="0">
            <a:spAutoFit/>
          </a:bodyPr>
          <a:lstStyle/>
          <a:p>
            <a:r>
              <a:rPr lang="en-GB" sz="1000" dirty="0" smtClean="0">
                <a:latin typeface="Times New Roman" panose="02020603050405020304" pitchFamily="18" charset="0"/>
                <a:cs typeface="Times New Roman" panose="02020603050405020304" pitchFamily="18" charset="0"/>
              </a:rPr>
              <a:t>Graphs</a:t>
            </a:r>
            <a:endParaRPr lang="en-GB" sz="1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270434" y="2579445"/>
            <a:ext cx="786707" cy="246221"/>
          </a:xfrm>
          <a:prstGeom prst="rect">
            <a:avLst/>
          </a:prstGeom>
          <a:noFill/>
        </p:spPr>
        <p:txBody>
          <a:bodyPr wrap="square" rtlCol="0">
            <a:spAutoFit/>
          </a:bodyPr>
          <a:lstStyle/>
          <a:p>
            <a:r>
              <a:rPr lang="en-GB" sz="1000" dirty="0" smtClean="0">
                <a:latin typeface="Times New Roman" panose="02020603050405020304" pitchFamily="18" charset="0"/>
                <a:cs typeface="Times New Roman" panose="02020603050405020304" pitchFamily="18" charset="0"/>
              </a:rPr>
              <a:t>Papers</a:t>
            </a:r>
            <a:endParaRPr lang="en-GB" sz="1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607174" y="2650772"/>
            <a:ext cx="1197074" cy="400110"/>
          </a:xfrm>
          <a:prstGeom prst="rect">
            <a:avLst/>
          </a:prstGeom>
          <a:noFill/>
        </p:spPr>
        <p:txBody>
          <a:bodyPr wrap="square" rtlCol="0">
            <a:spAutoFit/>
          </a:bodyPr>
          <a:lstStyle/>
          <a:p>
            <a:r>
              <a:rPr lang="en-GB" sz="1000" dirty="0" smtClean="0"/>
              <a:t>Listening to recordings </a:t>
            </a:r>
            <a:endParaRPr lang="en-GB" sz="1000" dirty="0"/>
          </a:p>
        </p:txBody>
      </p:sp>
      <p:sp>
        <p:nvSpPr>
          <p:cNvPr id="23" name="TextBox 22"/>
          <p:cNvSpPr txBox="1"/>
          <p:nvPr/>
        </p:nvSpPr>
        <p:spPr>
          <a:xfrm>
            <a:off x="3970436" y="4373135"/>
            <a:ext cx="1105620" cy="246221"/>
          </a:xfrm>
          <a:prstGeom prst="rect">
            <a:avLst/>
          </a:prstGeom>
          <a:noFill/>
        </p:spPr>
        <p:txBody>
          <a:bodyPr wrap="square" rtlCol="0">
            <a:spAutoFit/>
          </a:bodyPr>
          <a:lstStyle/>
          <a:p>
            <a:r>
              <a:rPr lang="en-GB" sz="1000" dirty="0" smtClean="0">
                <a:latin typeface="Times New Roman" panose="02020603050405020304" pitchFamily="18" charset="0"/>
                <a:cs typeface="Times New Roman" panose="02020603050405020304" pitchFamily="18" charset="0"/>
              </a:rPr>
              <a:t>Prototyping</a:t>
            </a:r>
            <a:endParaRPr lang="en-GB"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051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7" y="3500079"/>
            <a:ext cx="2376264" cy="334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843808" y="1412776"/>
            <a:ext cx="5904656" cy="3600400"/>
          </a:xfrm>
          <a:prstGeom prst="wedgeRoundRectCallout">
            <a:avLst>
              <a:gd name="adj1" fmla="val -73643"/>
              <a:gd name="adj2" fmla="val 6394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1: Understand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dirty="0"/>
          </a:p>
        </p:txBody>
      </p:sp>
      <p:sp>
        <p:nvSpPr>
          <p:cNvPr id="4" name="TextBox 3"/>
          <p:cNvSpPr txBox="1"/>
          <p:nvPr/>
        </p:nvSpPr>
        <p:spPr>
          <a:xfrm>
            <a:off x="3246860" y="1886103"/>
            <a:ext cx="5213572" cy="2554545"/>
          </a:xfrm>
          <a:prstGeom prst="rect">
            <a:avLst/>
          </a:prstGeom>
          <a:noFill/>
        </p:spPr>
        <p:txBody>
          <a:bodyPr wrap="square" rtlCol="0">
            <a:spAutoFit/>
          </a:bodyPr>
          <a:lstStyle/>
          <a:p>
            <a:r>
              <a:rPr lang="en-GB" sz="2000" dirty="0" smtClean="0">
                <a:latin typeface="Times New Roman" panose="02020603050405020304" pitchFamily="18" charset="0"/>
                <a:cs typeface="Times New Roman" panose="02020603050405020304" pitchFamily="18" charset="0"/>
              </a:rPr>
              <a:t>Remember there is always support on offer at  Grange Academy, but it is your responsibility to ask for support to ensure you understand the work before moving on. Don’t be embarrassed to ask for help and don’t think of supported study as an inconvenience. Take the opportunity to boost your confidence and make the most of the resources available to you. </a:t>
            </a:r>
            <a:endParaRPr lang="en-GB"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85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How can I help?</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Engage your child in regular discussion regarding what they learn each day. Articulating new concepts can aid with understanding.</a:t>
            </a:r>
          </a:p>
          <a:p>
            <a:r>
              <a:rPr lang="en-GB" dirty="0" smtClean="0">
                <a:latin typeface="Times New Roman" panose="02020603050405020304" pitchFamily="18" charset="0"/>
                <a:cs typeface="Times New Roman" panose="02020603050405020304" pitchFamily="18" charset="0"/>
              </a:rPr>
              <a:t>Look at class notes and discuss new ideas with your child. You may ﬁnd that a one – to – one discussion will help with their understanding of a new concept.</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6632"/>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602" y="543669"/>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13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2: Condense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GB"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5706"/>
            <a:ext cx="1998787" cy="340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843808" y="1628800"/>
            <a:ext cx="5544616" cy="3888432"/>
          </a:xfrm>
          <a:prstGeom prst="wedgeRoundRectCallout">
            <a:avLst>
              <a:gd name="adj1" fmla="val -79143"/>
              <a:gd name="adj2" fmla="val 4063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64024" y="2060848"/>
            <a:ext cx="4824536" cy="3170099"/>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Condensing information is a fun </a:t>
            </a:r>
            <a:r>
              <a:rPr lang="en-GB" sz="2000" dirty="0" smtClean="0">
                <a:latin typeface="Times New Roman" panose="02020603050405020304" pitchFamily="18" charset="0"/>
                <a:cs typeface="Times New Roman" panose="02020603050405020304" pitchFamily="18" charset="0"/>
              </a:rPr>
              <a:t>and </a:t>
            </a:r>
            <a:r>
              <a:rPr lang="en-GB" sz="2000" dirty="0">
                <a:latin typeface="Times New Roman" panose="02020603050405020304" pitchFamily="18" charset="0"/>
                <a:cs typeface="Times New Roman" panose="02020603050405020304" pitchFamily="18" charset="0"/>
              </a:rPr>
              <a:t>effective way of learning and memorising key information. Like a jigsaw puzzle, it’s important to look at the whole picture first, but you must focus on small pieces at a time. Condensing your notes will enable you to work smartly. </a:t>
            </a:r>
            <a:r>
              <a:rPr lang="en-GB" sz="2000" dirty="0" smtClean="0">
                <a:latin typeface="Times New Roman" panose="02020603050405020304" pitchFamily="18" charset="0"/>
                <a:cs typeface="Times New Roman" panose="02020603050405020304" pitchFamily="18" charset="0"/>
              </a:rPr>
              <a:t>Those of you in S4, S5 and S6 will find that condensing your class notes will help you to prepare for your Prelims and final exams. </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521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smtClean="0">
                <a:latin typeface="Times New Roman" panose="02020603050405020304" pitchFamily="18" charset="0"/>
                <a:cs typeface="Times New Roman" panose="02020603050405020304" pitchFamily="18" charset="0"/>
              </a:rPr>
              <a:t>How can I help?</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600200"/>
            <a:ext cx="8363272" cy="4925144"/>
          </a:xfrm>
        </p:spPr>
        <p:txBody>
          <a:bodyPr>
            <a:normAutofit fontScale="85000" lnSpcReduction="20000"/>
          </a:bodyPr>
          <a:lstStyle/>
          <a:p>
            <a:r>
              <a:rPr lang="en-GB" dirty="0" smtClean="0">
                <a:latin typeface="Times New Roman" panose="02020603050405020304" pitchFamily="18" charset="0"/>
                <a:cs typeface="Times New Roman" panose="02020603050405020304" pitchFamily="18" charset="0"/>
              </a:rPr>
              <a:t>Encourage your child to create a calm and comfortable environment before they </a:t>
            </a:r>
            <a:r>
              <a:rPr lang="en-GB" dirty="0" smtClean="0">
                <a:latin typeface="Times New Roman" panose="02020603050405020304" pitchFamily="18" charset="0"/>
                <a:cs typeface="Times New Roman" panose="02020603050405020304" pitchFamily="18" charset="0"/>
              </a:rPr>
              <a:t>condense </a:t>
            </a:r>
            <a:r>
              <a:rPr lang="en-GB" dirty="0" smtClean="0">
                <a:latin typeface="Times New Roman" panose="02020603050405020304" pitchFamily="18" charset="0"/>
                <a:cs typeface="Times New Roman" panose="02020603050405020304" pitchFamily="18" charset="0"/>
              </a:rPr>
              <a:t>their notes. Relaxation is key to studying smartly!</a:t>
            </a:r>
          </a:p>
          <a:p>
            <a:r>
              <a:rPr lang="en-GB" dirty="0" smtClean="0">
                <a:latin typeface="Times New Roman" panose="02020603050405020304" pitchFamily="18" charset="0"/>
                <a:cs typeface="Times New Roman" panose="02020603050405020304" pitchFamily="18" charset="0"/>
              </a:rPr>
              <a:t>Set a goal with your child and praise their progress on a regular basis. This should help to create a positive mind-set.</a:t>
            </a:r>
          </a:p>
          <a:p>
            <a:r>
              <a:rPr lang="en-GB" dirty="0" smtClean="0">
                <a:latin typeface="Times New Roman" panose="02020603050405020304" pitchFamily="18" charset="0"/>
                <a:cs typeface="Times New Roman" panose="02020603050405020304" pitchFamily="18" charset="0"/>
              </a:rPr>
              <a:t>Encourage your child to stick to their study timetable and monitor their progress. You can create a free study timetable at </a:t>
            </a:r>
            <a:r>
              <a:rPr lang="en-GB" dirty="0" smtClean="0">
                <a:latin typeface="Times New Roman" panose="02020603050405020304" pitchFamily="18" charset="0"/>
                <a:cs typeface="Times New Roman" panose="02020603050405020304" pitchFamily="18" charset="0"/>
                <a:hlinkClick r:id="rId2"/>
              </a:rPr>
              <a:t>www.getrevising.co.uk/planner</a:t>
            </a:r>
            <a:r>
              <a:rPr lang="en-GB" dirty="0" smtClean="0">
                <a:latin typeface="Times New Roman" panose="02020603050405020304" pitchFamily="18" charset="0"/>
                <a:cs typeface="Times New Roman" panose="02020603050405020304" pitchFamily="18" charset="0"/>
              </a:rPr>
              <a:t> or </a:t>
            </a:r>
            <a:r>
              <a:rPr lang="en-GB" dirty="0" smtClean="0">
                <a:latin typeface="Times New Roman" panose="02020603050405020304" pitchFamily="18" charset="0"/>
                <a:cs typeface="Times New Roman" panose="02020603050405020304" pitchFamily="18" charset="0"/>
                <a:hlinkClick r:id="rId3"/>
              </a:rPr>
              <a:t>www.sqa.org.uk</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Encourage </a:t>
            </a:r>
            <a:r>
              <a:rPr lang="en-GB" dirty="0" smtClean="0">
                <a:latin typeface="Times New Roman" panose="02020603050405020304" pitchFamily="18" charset="0"/>
                <a:cs typeface="Times New Roman" panose="02020603050405020304" pitchFamily="18" charset="0"/>
              </a:rPr>
              <a:t>your child to condense their notes using a range of methods. I’ll talk you through some of these on the following slide. </a:t>
            </a:r>
          </a:p>
          <a:p>
            <a:pPr marL="0" indent="0">
              <a:buNone/>
            </a:pPr>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0"/>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6645" y="484980"/>
            <a:ext cx="914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75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61" y="188640"/>
            <a:ext cx="8229600" cy="1143000"/>
          </a:xfrm>
        </p:spPr>
        <p:txBody>
          <a:bodyPr/>
          <a:lstStyle/>
          <a:p>
            <a:r>
              <a:rPr lang="en-GB" b="1" dirty="0" smtClean="0">
                <a:latin typeface="Times New Roman" panose="02020603050405020304" pitchFamily="18" charset="0"/>
                <a:cs typeface="Times New Roman" panose="02020603050405020304" pitchFamily="18" charset="0"/>
              </a:rPr>
              <a:t>Step 2: Condense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GB" b="1" dirty="0" smtClean="0">
                <a:latin typeface="Times New Roman" panose="02020603050405020304" pitchFamily="18" charset="0"/>
                <a:cs typeface="Times New Roman" panose="02020603050405020304" pitchFamily="18" charset="0"/>
              </a:rPr>
              <a:t>Highlighting information</a:t>
            </a:r>
          </a:p>
          <a:p>
            <a:pPr marL="0" indent="0" algn="ctr">
              <a:buNone/>
            </a:pPr>
            <a:endParaRPr lang="en-GB"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95536" y="2493009"/>
            <a:ext cx="3960440" cy="360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27584" y="2723549"/>
            <a:ext cx="3384376" cy="3139321"/>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Highlighting key information is a useful tool for condensing notes, but often your page ends up covered in coloured ink and it can be difficult to decipher what the key information is. </a:t>
            </a:r>
          </a:p>
          <a:p>
            <a:r>
              <a:rPr lang="en-GB" b="1" dirty="0">
                <a:solidFill>
                  <a:srgbClr val="7030A0"/>
                </a:solidFill>
                <a:latin typeface="Times New Roman" panose="02020603050405020304" pitchFamily="18" charset="0"/>
                <a:cs typeface="Times New Roman" panose="02020603050405020304" pitchFamily="18" charset="0"/>
              </a:rPr>
              <a:t>Top tip</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Select 3 colours and use only these 3 colours for highlighting. Use each colour to highlight the </a:t>
            </a:r>
            <a:r>
              <a:rPr lang="en-GB" b="1" dirty="0" smtClean="0">
                <a:latin typeface="Times New Roman" panose="02020603050405020304" pitchFamily="18" charset="0"/>
                <a:cs typeface="Times New Roman" panose="02020603050405020304" pitchFamily="18" charset="0"/>
              </a:rPr>
              <a:t>theme, </a:t>
            </a:r>
            <a:r>
              <a:rPr lang="en-GB" b="1" dirty="0">
                <a:latin typeface="Times New Roman" panose="02020603050405020304" pitchFamily="18" charset="0"/>
                <a:cs typeface="Times New Roman" panose="02020603050405020304" pitchFamily="18" charset="0"/>
              </a:rPr>
              <a:t>main ideas and then the detail. </a:t>
            </a:r>
          </a:p>
        </p:txBody>
      </p:sp>
      <p:sp>
        <p:nvSpPr>
          <p:cNvPr id="6" name="Rounded Rectangle 5"/>
          <p:cNvSpPr/>
          <p:nvPr/>
        </p:nvSpPr>
        <p:spPr>
          <a:xfrm>
            <a:off x="4788024" y="2565073"/>
            <a:ext cx="3960440" cy="35283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148064" y="2759579"/>
            <a:ext cx="3312368" cy="3139321"/>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Hurricanes are one of the most powerful forces on earth. They are the combination of swirling wind, clouds and rain. The extraordinary power of these storms damages more property than all other kinds of storms. Trees are uprooted and roofs are ripped off the tops of buildings. Power poles crash to the ground causing power failure. </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5236936" y="2949595"/>
              <a:ext cx="997920" cy="35280"/>
            </p14:xfrm>
          </p:contentPart>
        </mc:Choice>
        <mc:Fallback xmlns="">
          <p:pic>
            <p:nvPicPr>
              <p:cNvPr id="8" name="Ink 7"/>
              <p:cNvPicPr/>
              <p:nvPr/>
            </p:nvPicPr>
            <p:blipFill>
              <a:blip r:embed="rId3"/>
              <a:stretch>
                <a:fillRect/>
              </a:stretch>
            </p:blipFill>
            <p:spPr>
              <a:xfrm>
                <a:off x="5189056" y="2853475"/>
                <a:ext cx="1093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185096" y="3210235"/>
              <a:ext cx="863280" cy="48960"/>
            </p14:xfrm>
          </p:contentPart>
        </mc:Choice>
        <mc:Fallback xmlns="">
          <p:pic>
            <p:nvPicPr>
              <p:cNvPr id="9" name="Ink 8"/>
              <p:cNvPicPr/>
              <p:nvPr/>
            </p:nvPicPr>
            <p:blipFill>
              <a:blip r:embed="rId5"/>
              <a:stretch>
                <a:fillRect/>
              </a:stretch>
            </p:blipFill>
            <p:spPr>
              <a:xfrm>
                <a:off x="5124976" y="3089995"/>
                <a:ext cx="9831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5891776" y="4299235"/>
              <a:ext cx="800280" cy="44640"/>
            </p14:xfrm>
          </p:contentPart>
        </mc:Choice>
        <mc:Fallback xmlns="">
          <p:pic>
            <p:nvPicPr>
              <p:cNvPr id="10" name="Ink 9"/>
              <p:cNvPicPr/>
              <p:nvPr/>
            </p:nvPicPr>
            <p:blipFill>
              <a:blip r:embed="rId7"/>
              <a:stretch>
                <a:fillRect/>
              </a:stretch>
            </p:blipFill>
            <p:spPr>
              <a:xfrm>
                <a:off x="5831656" y="4179355"/>
                <a:ext cx="920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377496" y="3453235"/>
              <a:ext cx="748440" cy="59400"/>
            </p14:xfrm>
          </p:contentPart>
        </mc:Choice>
        <mc:Fallback xmlns="">
          <p:pic>
            <p:nvPicPr>
              <p:cNvPr id="11" name="Ink 10"/>
              <p:cNvPicPr/>
              <p:nvPr/>
            </p:nvPicPr>
            <p:blipFill>
              <a:blip r:embed="rId9"/>
              <a:stretch>
                <a:fillRect/>
              </a:stretch>
            </p:blipFill>
            <p:spPr>
              <a:xfrm>
                <a:off x="7317376" y="3333355"/>
                <a:ext cx="868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5205976" y="3792715"/>
              <a:ext cx="488520" cy="10800"/>
            </p14:xfrm>
          </p:contentPart>
        </mc:Choice>
        <mc:Fallback xmlns="">
          <p:pic>
            <p:nvPicPr>
              <p:cNvPr id="12" name="Ink 11"/>
              <p:cNvPicPr/>
              <p:nvPr/>
            </p:nvPicPr>
            <p:blipFill>
              <a:blip r:embed="rId11"/>
              <a:stretch>
                <a:fillRect/>
              </a:stretch>
            </p:blipFill>
            <p:spPr>
              <a:xfrm>
                <a:off x="5145856" y="3672835"/>
                <a:ext cx="608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5839216" y="3782275"/>
              <a:ext cx="572760" cy="360"/>
            </p14:xfrm>
          </p:contentPart>
        </mc:Choice>
        <mc:Fallback xmlns="">
          <p:pic>
            <p:nvPicPr>
              <p:cNvPr id="13" name="Ink 12"/>
              <p:cNvPicPr/>
              <p:nvPr/>
            </p:nvPicPr>
            <p:blipFill>
              <a:blip r:embed="rId13"/>
              <a:stretch>
                <a:fillRect/>
              </a:stretch>
            </p:blipFill>
            <p:spPr>
              <a:xfrm>
                <a:off x="5779456" y="3662395"/>
                <a:ext cx="692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878896" y="3782275"/>
              <a:ext cx="353520" cy="13680"/>
            </p14:xfrm>
          </p:contentPart>
        </mc:Choice>
        <mc:Fallback xmlns="">
          <p:pic>
            <p:nvPicPr>
              <p:cNvPr id="14" name="Ink 13"/>
              <p:cNvPicPr/>
              <p:nvPr/>
            </p:nvPicPr>
            <p:blipFill>
              <a:blip r:embed="rId15"/>
              <a:stretch>
                <a:fillRect/>
              </a:stretch>
            </p:blipFill>
            <p:spPr>
              <a:xfrm>
                <a:off x="6818776" y="3662395"/>
                <a:ext cx="4737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6182656" y="4862635"/>
              <a:ext cx="810720" cy="41760"/>
            </p14:xfrm>
          </p:contentPart>
        </mc:Choice>
        <mc:Fallback xmlns="">
          <p:pic>
            <p:nvPicPr>
              <p:cNvPr id="15" name="Ink 14"/>
              <p:cNvPicPr/>
              <p:nvPr/>
            </p:nvPicPr>
            <p:blipFill>
              <a:blip r:embed="rId17"/>
              <a:stretch>
                <a:fillRect/>
              </a:stretch>
            </p:blipFill>
            <p:spPr>
              <a:xfrm>
                <a:off x="6122536" y="4742755"/>
                <a:ext cx="9309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289136" y="4842115"/>
              <a:ext cx="498960" cy="34200"/>
            </p14:xfrm>
          </p:contentPart>
        </mc:Choice>
        <mc:Fallback xmlns="">
          <p:pic>
            <p:nvPicPr>
              <p:cNvPr id="16" name="Ink 15"/>
              <p:cNvPicPr/>
              <p:nvPr/>
            </p:nvPicPr>
            <p:blipFill>
              <a:blip r:embed="rId19"/>
              <a:stretch>
                <a:fillRect/>
              </a:stretch>
            </p:blipFill>
            <p:spPr>
              <a:xfrm>
                <a:off x="5229016" y="4722235"/>
                <a:ext cx="6192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p14:cNvContentPartPr/>
              <p14:nvPr/>
            </p14:nvContentPartPr>
            <p14:xfrm>
              <a:off x="7408816" y="4875235"/>
              <a:ext cx="478080" cy="29160"/>
            </p14:xfrm>
          </p:contentPart>
        </mc:Choice>
        <mc:Fallback xmlns="">
          <p:pic>
            <p:nvPicPr>
              <p:cNvPr id="17" name="Ink 16"/>
              <p:cNvPicPr/>
              <p:nvPr/>
            </p:nvPicPr>
            <p:blipFill>
              <a:blip r:embed="rId21"/>
              <a:stretch>
                <a:fillRect/>
              </a:stretch>
            </p:blipFill>
            <p:spPr>
              <a:xfrm>
                <a:off x="7348696" y="4754995"/>
                <a:ext cx="598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p14:cNvContentPartPr/>
              <p14:nvPr/>
            </p14:nvContentPartPr>
            <p14:xfrm>
              <a:off x="5278696" y="5127595"/>
              <a:ext cx="613800" cy="27360"/>
            </p14:xfrm>
          </p:contentPart>
        </mc:Choice>
        <mc:Fallback xmlns="">
          <p:pic>
            <p:nvPicPr>
              <p:cNvPr id="18" name="Ink 17"/>
              <p:cNvPicPr/>
              <p:nvPr/>
            </p:nvPicPr>
            <p:blipFill>
              <a:blip r:embed="rId23"/>
              <a:stretch>
                <a:fillRect/>
              </a:stretch>
            </p:blipFill>
            <p:spPr>
              <a:xfrm>
                <a:off x="5218576" y="5007715"/>
                <a:ext cx="7336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p14:cNvContentPartPr/>
              <p14:nvPr/>
            </p14:nvContentPartPr>
            <p14:xfrm>
              <a:off x="5860456" y="5132995"/>
              <a:ext cx="291240" cy="0"/>
            </p14:xfrm>
          </p:contentPart>
        </mc:Choice>
        <mc:Fallback xmlns="">
          <p:pic>
            <p:nvPicPr>
              <p:cNvPr id="19" name="Ink 18"/>
              <p:cNvPicPr/>
              <p:nvPr/>
            </p:nvPicPr>
            <p:blipFill>
              <a:blip r:embed="rId25"/>
              <a:stretch>
                <a:fillRect/>
              </a:stretch>
            </p:blipFill>
            <p:spPr>
              <a:xfrm>
                <a:off x="0" y="0"/>
                <a:ext cx="291240" cy="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p14:cNvContentPartPr/>
              <p14:nvPr/>
            </p14:nvContentPartPr>
            <p14:xfrm>
              <a:off x="5839216" y="5131555"/>
              <a:ext cx="333360" cy="11880"/>
            </p14:xfrm>
          </p:contentPart>
        </mc:Choice>
        <mc:Fallback xmlns="">
          <p:pic>
            <p:nvPicPr>
              <p:cNvPr id="20" name="Ink 19"/>
              <p:cNvPicPr/>
              <p:nvPr/>
            </p:nvPicPr>
            <p:blipFill>
              <a:blip r:embed="rId27"/>
              <a:stretch>
                <a:fillRect/>
              </a:stretch>
            </p:blipFill>
            <p:spPr>
              <a:xfrm>
                <a:off x="5779456" y="5011675"/>
                <a:ext cx="4532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p14:cNvContentPartPr/>
              <p14:nvPr/>
            </p14:nvContentPartPr>
            <p14:xfrm>
              <a:off x="5933176" y="5392555"/>
              <a:ext cx="946440" cy="59760"/>
            </p14:xfrm>
          </p:contentPart>
        </mc:Choice>
        <mc:Fallback xmlns="">
          <p:pic>
            <p:nvPicPr>
              <p:cNvPr id="21" name="Ink 20"/>
              <p:cNvPicPr/>
              <p:nvPr/>
            </p:nvPicPr>
            <p:blipFill>
              <a:blip r:embed="rId29"/>
              <a:stretch>
                <a:fillRect/>
              </a:stretch>
            </p:blipFill>
            <p:spPr>
              <a:xfrm>
                <a:off x="5873056" y="5272675"/>
                <a:ext cx="1066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p14:cNvContentPartPr/>
              <p14:nvPr/>
            </p14:nvContentPartPr>
            <p14:xfrm>
              <a:off x="6067816" y="5683435"/>
              <a:ext cx="1206720" cy="52200"/>
            </p14:xfrm>
          </p:contentPart>
        </mc:Choice>
        <mc:Fallback xmlns="">
          <p:pic>
            <p:nvPicPr>
              <p:cNvPr id="22" name="Ink 21"/>
              <p:cNvPicPr/>
              <p:nvPr/>
            </p:nvPicPr>
            <p:blipFill>
              <a:blip r:embed="rId31"/>
              <a:stretch>
                <a:fillRect/>
              </a:stretch>
            </p:blipFill>
            <p:spPr>
              <a:xfrm>
                <a:off x="6008056" y="5563555"/>
                <a:ext cx="1326240" cy="292320"/>
              </a:xfrm>
              <a:prstGeom prst="rect">
                <a:avLst/>
              </a:prstGeom>
            </p:spPr>
          </p:pic>
        </mc:Fallback>
      </mc:AlternateContent>
      <p:pic>
        <p:nvPicPr>
          <p:cNvPr id="23" name="Picture 2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896877" y="869772"/>
            <a:ext cx="2210109" cy="1362265"/>
          </a:xfrm>
          <a:prstGeom prst="rect">
            <a:avLst/>
          </a:prstGeom>
        </p:spPr>
      </p:pic>
    </p:spTree>
    <p:extLst>
      <p:ext uri="{BB962C8B-B14F-4D97-AF65-F5344CB8AC3E}">
        <p14:creationId xmlns:p14="http://schemas.microsoft.com/office/powerpoint/2010/main" val="46641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2: Condense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GB" b="1" dirty="0" smtClean="0">
                <a:latin typeface="Times New Roman" panose="02020603050405020304" pitchFamily="18" charset="0"/>
                <a:cs typeface="Times New Roman" panose="02020603050405020304" pitchFamily="18" charset="0"/>
              </a:rPr>
              <a:t>Mind maps</a:t>
            </a:r>
            <a:endParaRPr lang="en-GB"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82425" y="2256789"/>
            <a:ext cx="3913511" cy="42484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2731">
            <a:off x="179512" y="137755"/>
            <a:ext cx="1547664" cy="172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741" y="63973"/>
            <a:ext cx="2033371" cy="1348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4453" y="2534365"/>
            <a:ext cx="3600400" cy="3693319"/>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Mind maps are a useful way to present information visually</a:t>
            </a:r>
            <a:r>
              <a:rPr lang="en-GB" dirty="0">
                <a:latin typeface="Times New Roman" panose="02020603050405020304" pitchFamily="18" charset="0"/>
                <a:cs typeface="Times New Roman" panose="02020603050405020304" pitchFamily="18" charset="0"/>
              </a:rPr>
              <a:t>, usually with a central idea placed in the middle and associated ideas arranged around </a:t>
            </a:r>
            <a:r>
              <a:rPr lang="en-GB" dirty="0" smtClean="0">
                <a:latin typeface="Times New Roman" panose="02020603050405020304" pitchFamily="18" charset="0"/>
                <a:cs typeface="Times New Roman" panose="02020603050405020304" pitchFamily="18" charset="0"/>
              </a:rPr>
              <a:t>it. You can include images and written text to display your condensed notes.</a:t>
            </a:r>
          </a:p>
          <a:p>
            <a:r>
              <a:rPr lang="en-GB" b="1" dirty="0" smtClean="0">
                <a:solidFill>
                  <a:srgbClr val="7030A0"/>
                </a:solidFill>
                <a:latin typeface="Times New Roman" panose="02020603050405020304" pitchFamily="18" charset="0"/>
                <a:cs typeface="Times New Roman" panose="02020603050405020304" pitchFamily="18" charset="0"/>
              </a:rPr>
              <a:t>Top tip</a:t>
            </a:r>
            <a:r>
              <a:rPr lang="en-GB"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Adding colour and images to your mind map will help you to memorise key information and will mean that your finished piece is more eye catching when displayed on your wall or classroom. </a:t>
            </a:r>
            <a:endParaRPr lang="en-GB"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3" y="2501638"/>
            <a:ext cx="5004048" cy="374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265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2: Condense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GB" b="1" dirty="0" smtClean="0">
                <a:latin typeface="Times New Roman" panose="02020603050405020304" pitchFamily="18" charset="0"/>
                <a:cs typeface="Times New Roman" panose="02020603050405020304" pitchFamily="18" charset="0"/>
              </a:rPr>
              <a:t>Posters </a:t>
            </a:r>
            <a:endParaRPr lang="en-GB"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12" y="2348877"/>
            <a:ext cx="3600400" cy="4125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6675" y="2564900"/>
            <a:ext cx="3168352" cy="3693319"/>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Creating posters might seem childish but it can be a really effective way to condense your notes. Posters provide you with the freedom to be creative and can enable you to focus on small units of work at a time. </a:t>
            </a:r>
          </a:p>
          <a:p>
            <a:r>
              <a:rPr lang="en-GB" b="1" dirty="0" smtClean="0">
                <a:solidFill>
                  <a:srgbClr val="7030A0"/>
                </a:solidFill>
                <a:latin typeface="Times New Roman" panose="02020603050405020304" pitchFamily="18" charset="0"/>
                <a:cs typeface="Times New Roman" panose="02020603050405020304" pitchFamily="18" charset="0"/>
              </a:rPr>
              <a:t>Top tip: </a:t>
            </a:r>
            <a:r>
              <a:rPr lang="en-GB" b="1" dirty="0" smtClean="0">
                <a:latin typeface="Times New Roman" panose="02020603050405020304" pitchFamily="18" charset="0"/>
                <a:cs typeface="Times New Roman" panose="02020603050405020304" pitchFamily="18" charset="0"/>
              </a:rPr>
              <a:t>Create a poster after each unit of work and display them around the classroom or your bedroom. It’s easier to retain information when you look at it everyday. </a:t>
            </a:r>
            <a:endParaRPr lang="en-GB"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3501">
            <a:off x="3858604" y="2732329"/>
            <a:ext cx="5257332" cy="317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9631">
            <a:off x="199565" y="260648"/>
            <a:ext cx="1912204" cy="180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554" y="1268760"/>
            <a:ext cx="2112792" cy="15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704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2: Condense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GB" b="1" dirty="0" smtClean="0">
                <a:latin typeface="Times New Roman" panose="02020603050405020304" pitchFamily="18" charset="0"/>
                <a:cs typeface="Times New Roman" panose="02020603050405020304" pitchFamily="18" charset="0"/>
              </a:rPr>
              <a:t>Recorded notes </a:t>
            </a:r>
            <a:endParaRPr lang="en-GB"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233191" y="2348880"/>
            <a:ext cx="3528392" cy="4104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13211" y="2692948"/>
            <a:ext cx="3168352" cy="3693319"/>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Do you remember the lyrics to your favourite song? Well, that’s because music often provides escape for a wandering mind. Our brains react to patterns and repetition of sounds. Recording your notes on your phone can be just as effective as writing them down. </a:t>
            </a:r>
          </a:p>
          <a:p>
            <a:r>
              <a:rPr lang="en-GB" b="1" dirty="0" smtClean="0">
                <a:solidFill>
                  <a:srgbClr val="7030A0"/>
                </a:solidFill>
                <a:latin typeface="Times New Roman" panose="02020603050405020304" pitchFamily="18" charset="0"/>
                <a:cs typeface="Times New Roman" panose="02020603050405020304" pitchFamily="18" charset="0"/>
              </a:rPr>
              <a:t>Top tip</a:t>
            </a:r>
            <a:r>
              <a:rPr lang="en-GB"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Recording your notes in the form of a song or rap can improve your retention. If Jay Z can do it, so can you! </a:t>
            </a:r>
            <a:endParaRPr lang="en-GB"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995936" y="2445939"/>
            <a:ext cx="4968552" cy="42228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211960" y="2636912"/>
            <a:ext cx="4536504" cy="4031873"/>
          </a:xfrm>
          <a:prstGeom prst="rect">
            <a:avLst/>
          </a:prstGeom>
          <a:noFill/>
        </p:spPr>
        <p:txBody>
          <a:bodyPr wrap="square" rtlCol="0">
            <a:spAutoFit/>
          </a:bodyPr>
          <a:lstStyle/>
          <a:p>
            <a:pPr algn="ctr"/>
            <a:r>
              <a:rPr lang="en-GB" sz="1600" b="1" dirty="0" smtClean="0">
                <a:solidFill>
                  <a:srgbClr val="7030A0"/>
                </a:solidFill>
                <a:latin typeface="Times New Roman" panose="02020603050405020304" pitchFamily="18" charset="0"/>
                <a:cs typeface="Times New Roman" panose="02020603050405020304" pitchFamily="18" charset="0"/>
              </a:rPr>
              <a:t>Recording on an iPhone</a:t>
            </a:r>
          </a:p>
          <a:p>
            <a:pPr marL="228600" indent="-228600">
              <a:buAutoNum type="arabicPeriod"/>
            </a:pPr>
            <a:r>
              <a:rPr lang="en-GB" sz="1600" dirty="0" smtClean="0">
                <a:latin typeface="Times New Roman" panose="02020603050405020304" pitchFamily="18" charset="0"/>
                <a:cs typeface="Times New Roman" panose="02020603050405020304" pitchFamily="18" charset="0"/>
              </a:rPr>
              <a:t>Open </a:t>
            </a:r>
            <a:r>
              <a:rPr lang="en-GB" sz="1600" dirty="0">
                <a:latin typeface="Times New Roman" panose="02020603050405020304" pitchFamily="18" charset="0"/>
                <a:cs typeface="Times New Roman" panose="02020603050405020304" pitchFamily="18" charset="0"/>
              </a:rPr>
              <a:t>the Voice Memos app. You can find this on one of your Home screens. It may be in a </a:t>
            </a:r>
            <a:r>
              <a:rPr lang="en-GB" sz="1600" dirty="0" smtClean="0">
                <a:latin typeface="Times New Roman" panose="02020603050405020304" pitchFamily="18" charset="0"/>
                <a:cs typeface="Times New Roman" panose="02020603050405020304" pitchFamily="18" charset="0"/>
              </a:rPr>
              <a:t>folder labelled "</a:t>
            </a:r>
            <a:r>
              <a:rPr lang="en-GB" sz="1600" dirty="0">
                <a:latin typeface="Times New Roman" panose="02020603050405020304" pitchFamily="18" charset="0"/>
                <a:cs typeface="Times New Roman" panose="02020603050405020304" pitchFamily="18" charset="0"/>
              </a:rPr>
              <a:t>Extras." </a:t>
            </a:r>
            <a:r>
              <a:rPr lang="en-GB" sz="1600" dirty="0" smtClean="0">
                <a:latin typeface="Times New Roman" panose="02020603050405020304" pitchFamily="18" charset="0"/>
                <a:cs typeface="Times New Roman" panose="02020603050405020304" pitchFamily="18" charset="0"/>
              </a:rPr>
              <a:t>You </a:t>
            </a:r>
            <a:r>
              <a:rPr lang="en-GB" sz="1600" dirty="0">
                <a:latin typeface="Times New Roman" panose="02020603050405020304" pitchFamily="18" charset="0"/>
                <a:cs typeface="Times New Roman" panose="02020603050405020304" pitchFamily="18" charset="0"/>
              </a:rPr>
              <a:t>can also hold the Home button to launch Siri and say "Record a voice memo" to start the app</a:t>
            </a:r>
            <a:r>
              <a:rPr lang="en-GB" sz="1600" dirty="0" smtClean="0">
                <a:latin typeface="Times New Roman" panose="02020603050405020304" pitchFamily="18" charset="0"/>
                <a:cs typeface="Times New Roman" panose="02020603050405020304" pitchFamily="18" charset="0"/>
              </a:rPr>
              <a:t>.</a:t>
            </a:r>
          </a:p>
          <a:p>
            <a:pPr marL="228600" indent="-228600">
              <a:buAutoNum type="arabicPeriod"/>
            </a:pPr>
            <a:r>
              <a:rPr lang="en-GB" sz="1600" dirty="0" smtClean="0">
                <a:latin typeface="Times New Roman" panose="02020603050405020304" pitchFamily="18" charset="0"/>
                <a:cs typeface="Times New Roman" panose="02020603050405020304" pitchFamily="18" charset="0"/>
              </a:rPr>
              <a:t>Tap </a:t>
            </a:r>
            <a:r>
              <a:rPr lang="en-GB" sz="1600" dirty="0">
                <a:latin typeface="Times New Roman" panose="02020603050405020304" pitchFamily="18" charset="0"/>
                <a:cs typeface="Times New Roman" panose="02020603050405020304" pitchFamily="18" charset="0"/>
              </a:rPr>
              <a:t>the Record button to begin recording. This will immediately begin recording using your iPhone's </a:t>
            </a:r>
            <a:r>
              <a:rPr lang="en-GB" sz="1600">
                <a:latin typeface="Times New Roman" panose="02020603050405020304" pitchFamily="18" charset="0"/>
                <a:cs typeface="Times New Roman" panose="02020603050405020304" pitchFamily="18" charset="0"/>
              </a:rPr>
              <a:t>microphone</a:t>
            </a:r>
            <a:r>
              <a:rPr lang="en-GB" sz="1600" smtClean="0">
                <a:latin typeface="Times New Roman" panose="02020603050405020304" pitchFamily="18" charset="0"/>
                <a:cs typeface="Times New Roman" panose="02020603050405020304" pitchFamily="18" charset="0"/>
              </a:rPr>
              <a:t>.</a:t>
            </a:r>
            <a:endParaRPr lang="en-GB" sz="1600" dirty="0" smtClean="0">
              <a:latin typeface="Times New Roman" panose="02020603050405020304" pitchFamily="18" charset="0"/>
              <a:cs typeface="Times New Roman" panose="02020603050405020304" pitchFamily="18" charset="0"/>
            </a:endParaRPr>
          </a:p>
          <a:p>
            <a:pPr marL="228600" indent="-228600">
              <a:buAutoNum type="arabicPeriod"/>
            </a:pPr>
            <a:r>
              <a:rPr lang="en-GB" sz="1600" dirty="0">
                <a:latin typeface="Times New Roman" panose="02020603050405020304" pitchFamily="18" charset="0"/>
                <a:cs typeface="Times New Roman" panose="02020603050405020304" pitchFamily="18" charset="0"/>
              </a:rPr>
              <a:t>Tap the Record button again to pause the recording. You can pause and restart your recording as many times as you'd like. </a:t>
            </a:r>
            <a:endParaRPr lang="en-GB" sz="1600" dirty="0" smtClean="0">
              <a:latin typeface="Times New Roman" panose="02020603050405020304" pitchFamily="18" charset="0"/>
              <a:cs typeface="Times New Roman" panose="02020603050405020304" pitchFamily="18" charset="0"/>
            </a:endParaRPr>
          </a:p>
          <a:p>
            <a:pPr marL="228600" indent="-228600">
              <a:buAutoNum type="arabicPeriod"/>
            </a:pPr>
            <a:r>
              <a:rPr lang="en-GB" sz="1600" dirty="0">
                <a:latin typeface="Times New Roman" panose="02020603050405020304" pitchFamily="18" charset="0"/>
                <a:cs typeface="Times New Roman" panose="02020603050405020304" pitchFamily="18" charset="0"/>
              </a:rPr>
              <a:t>Tap "Done" after stopping a recording to save it. You'll be prompted to give the recording a name. Type a name and tap "Save" to save it to your list of recordings.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4618">
            <a:off x="7032114" y="253510"/>
            <a:ext cx="1971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87" y="144434"/>
            <a:ext cx="16383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72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 4 Steps to Success</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GB" dirty="0"/>
          </a:p>
        </p:txBody>
      </p:sp>
      <p:sp>
        <p:nvSpPr>
          <p:cNvPr id="4" name="Rounded Rectangle 3"/>
          <p:cNvSpPr/>
          <p:nvPr/>
        </p:nvSpPr>
        <p:spPr>
          <a:xfrm>
            <a:off x="467544" y="1700808"/>
            <a:ext cx="8136904" cy="49685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23809" y="2048920"/>
            <a:ext cx="7297115" cy="1754326"/>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4 Steps to Success is a simple and effective process for our students to follow throughout their time at Grange Academy. The 4 steps allow our young people to take responsibility for their learning, as well as providing them with the necessary tools to reach their full potential in each class. We encourage our Grange community to use the 4 steps from S1-S6 to become the person they are capable of being. </a:t>
            </a:r>
            <a:endParaRPr lang="en-GB" dirty="0">
              <a:latin typeface="Times New Roman" panose="02020603050405020304" pitchFamily="18" charset="0"/>
              <a:cs typeface="Times New Roman" panose="02020603050405020304" pitchFamily="18"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11" y="4016003"/>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08270"/>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251" y="4035608"/>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821" y="4051749"/>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717" y="4435307"/>
            <a:ext cx="70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25" y="4435307"/>
            <a:ext cx="914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776" y="444304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027" y="4527971"/>
            <a:ext cx="1036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924" y="5682788"/>
            <a:ext cx="1506537" cy="7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3557" y="5696278"/>
            <a:ext cx="12493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0109" y="5739141"/>
            <a:ext cx="1274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7976" y="5739141"/>
            <a:ext cx="1377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882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3: Memorise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 y="4541263"/>
            <a:ext cx="303530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2339752" y="1556792"/>
            <a:ext cx="6480720" cy="4320480"/>
          </a:xfrm>
          <a:prstGeom prst="wedgeRoundRectCallout">
            <a:avLst>
              <a:gd name="adj1" fmla="val -58833"/>
              <a:gd name="adj2" fmla="val 448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43808" y="1988840"/>
            <a:ext cx="5688632" cy="3139321"/>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It’s a well known fact that memory has an important role to play in the development of our learning. We need to remember key information in order to develop essential skills and a good memory enables us to build on our prior learning. You can’t complete homework if you don’t remember the information you have been taught and exam situations can be very stressful if you haven’t memorised how to structure each answer.  You will be delighted to hear that there are various memory techniques which can aid your learning. Use these throughout your time at Grange Academy and find the best technique for you.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988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How can I help?</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772816"/>
            <a:ext cx="8229600" cy="4525963"/>
          </a:xfrm>
        </p:spPr>
        <p:txBody>
          <a:bodyPr>
            <a:normAutofit lnSpcReduction="10000"/>
          </a:bodyPr>
          <a:lstStyle/>
          <a:p>
            <a:r>
              <a:rPr lang="en-GB" dirty="0" smtClean="0">
                <a:latin typeface="Times New Roman" panose="02020603050405020304" pitchFamily="18" charset="0"/>
                <a:cs typeface="Times New Roman" panose="02020603050405020304" pitchFamily="18" charset="0"/>
              </a:rPr>
              <a:t>Encourage </a:t>
            </a:r>
            <a:r>
              <a:rPr lang="en-GB" dirty="0" smtClean="0">
                <a:latin typeface="Times New Roman" panose="02020603050405020304" pitchFamily="18" charset="0"/>
                <a:cs typeface="Times New Roman" panose="02020603050405020304" pitchFamily="18" charset="0"/>
              </a:rPr>
              <a:t>your child to complete past papers on a regular basis. </a:t>
            </a:r>
          </a:p>
          <a:p>
            <a:r>
              <a:rPr lang="en-GB" dirty="0" smtClean="0">
                <a:latin typeface="Times New Roman" panose="02020603050405020304" pitchFamily="18" charset="0"/>
                <a:cs typeface="Times New Roman" panose="02020603050405020304" pitchFamily="18" charset="0"/>
              </a:rPr>
              <a:t>Test your child on their knowledge on a regular basis.</a:t>
            </a:r>
          </a:p>
          <a:p>
            <a:r>
              <a:rPr lang="en-GB" dirty="0" smtClean="0">
                <a:latin typeface="Times New Roman" panose="02020603050405020304" pitchFamily="18" charset="0"/>
                <a:cs typeface="Times New Roman" panose="02020603050405020304" pitchFamily="18" charset="0"/>
              </a:rPr>
              <a:t>Monitor homework via Show my Homework and ensure that your child meets the deadline</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Encourage your child to try different memory techniques. I’ll talk you through some of these on the next few slides. </a:t>
            </a:r>
            <a:endParaRPr lang="en-GB" dirty="0" smtClean="0">
              <a:latin typeface="Times New Roman" panose="02020603050405020304" pitchFamily="18" charset="0"/>
              <a:cs typeface="Times New Roman" panose="02020603050405020304" pitchFamily="18" charset="0"/>
            </a:endParaRP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958" y="22785"/>
            <a:ext cx="15478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864" y="449822"/>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3: Memorise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29600" cy="4857403"/>
          </a:xfrm>
        </p:spPr>
        <p:txBody>
          <a:bodyPr/>
          <a:lstStyle/>
          <a:p>
            <a:pPr marL="0" indent="0" algn="ctr">
              <a:buNone/>
            </a:pPr>
            <a:r>
              <a:rPr lang="en-GB" b="1" dirty="0" smtClean="0">
                <a:latin typeface="Times New Roman" panose="02020603050405020304" pitchFamily="18" charset="0"/>
                <a:cs typeface="Times New Roman" panose="02020603050405020304" pitchFamily="18" charset="0"/>
              </a:rPr>
              <a:t>Image chains</a:t>
            </a:r>
            <a:endParaRPr lang="en-GB"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594226" y="2060848"/>
            <a:ext cx="3888432" cy="44284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82258" y="2568904"/>
            <a:ext cx="3312368" cy="3416320"/>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This is a simple and imaginative way to remember lists or words. You simple take each item on the list and link them together using a story. You could create a story using text or images. </a:t>
            </a:r>
          </a:p>
          <a:p>
            <a:r>
              <a:rPr lang="en-GB" b="1" dirty="0" smtClean="0">
                <a:solidFill>
                  <a:srgbClr val="7030A0"/>
                </a:solidFill>
                <a:latin typeface="Times New Roman" panose="02020603050405020304" pitchFamily="18" charset="0"/>
                <a:cs typeface="Times New Roman" panose="02020603050405020304" pitchFamily="18" charset="0"/>
              </a:rPr>
              <a:t>Top tip</a:t>
            </a:r>
            <a:r>
              <a:rPr lang="en-GB"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This will work particularly well in subjects where you are expected to remember subject specific terminology. Wacky stories are easier to remember. </a:t>
            </a:r>
            <a:endParaRPr lang="en-GB"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4788024" y="2060848"/>
            <a:ext cx="3960440" cy="43924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112060" y="2564904"/>
            <a:ext cx="3312368" cy="3693319"/>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Task</a:t>
            </a:r>
          </a:p>
          <a:p>
            <a:pPr algn="ctr"/>
            <a:endParaRPr lang="en-GB" b="1"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Spend 2 minutes looking at the words listed below, then take the slide away and try to write down the words you can remember. </a:t>
            </a:r>
          </a:p>
          <a:p>
            <a:endParaRPr lang="en-GB" dirty="0">
              <a:latin typeface="Times New Roman" panose="02020603050405020304" pitchFamily="18" charset="0"/>
              <a:cs typeface="Times New Roman" panose="02020603050405020304" pitchFamily="18" charset="0"/>
            </a:endParaRPr>
          </a:p>
          <a:p>
            <a:r>
              <a:rPr lang="en-GB" b="1" dirty="0" smtClean="0">
                <a:solidFill>
                  <a:srgbClr val="FF0000"/>
                </a:solidFill>
                <a:latin typeface="Times New Roman" panose="02020603050405020304" pitchFamily="18" charset="0"/>
                <a:cs typeface="Times New Roman" panose="02020603050405020304" pitchFamily="18" charset="0"/>
              </a:rPr>
              <a:t>The Queen   </a:t>
            </a:r>
            <a:r>
              <a:rPr lang="en-GB" dirty="0" smtClean="0">
                <a:solidFill>
                  <a:srgbClr val="00B0F0"/>
                </a:solidFill>
                <a:latin typeface="Times New Roman" panose="02020603050405020304" pitchFamily="18" charset="0"/>
                <a:cs typeface="Times New Roman" panose="02020603050405020304" pitchFamily="18" charset="0"/>
              </a:rPr>
              <a:t> </a:t>
            </a:r>
            <a:r>
              <a:rPr lang="en-GB" b="1" dirty="0" smtClean="0">
                <a:solidFill>
                  <a:srgbClr val="00B0F0"/>
                </a:solidFill>
                <a:latin typeface="Times New Roman" panose="02020603050405020304" pitchFamily="18" charset="0"/>
                <a:cs typeface="Times New Roman" panose="02020603050405020304" pitchFamily="18" charset="0"/>
              </a:rPr>
              <a:t>alarm</a:t>
            </a:r>
            <a:r>
              <a:rPr lang="en-GB" dirty="0" smtClean="0">
                <a:solidFill>
                  <a:srgbClr val="00B0F0"/>
                </a:solidFill>
                <a:latin typeface="Times New Roman" panose="02020603050405020304" pitchFamily="18" charset="0"/>
                <a:cs typeface="Times New Roman" panose="02020603050405020304" pitchFamily="18" charset="0"/>
              </a:rPr>
              <a:t>    </a:t>
            </a:r>
            <a:r>
              <a:rPr lang="en-GB" b="1" dirty="0" smtClean="0">
                <a:solidFill>
                  <a:srgbClr val="00B050"/>
                </a:solidFill>
                <a:latin typeface="Times New Roman" panose="02020603050405020304" pitchFamily="18" charset="0"/>
                <a:cs typeface="Times New Roman" panose="02020603050405020304" pitchFamily="18" charset="0"/>
              </a:rPr>
              <a:t>shop </a:t>
            </a:r>
            <a:r>
              <a:rPr lang="en-GB" dirty="0" smtClean="0">
                <a:latin typeface="Times New Roman" panose="02020603050405020304" pitchFamily="18" charset="0"/>
                <a:cs typeface="Times New Roman" panose="02020603050405020304" pitchFamily="18" charset="0"/>
              </a:rPr>
              <a:t>   </a:t>
            </a:r>
            <a:r>
              <a:rPr lang="en-GB" b="1" dirty="0" smtClean="0">
                <a:solidFill>
                  <a:srgbClr val="7030A0"/>
                </a:solidFill>
                <a:latin typeface="Times New Roman" panose="02020603050405020304" pitchFamily="18" charset="0"/>
                <a:cs typeface="Times New Roman" panose="02020603050405020304" pitchFamily="18" charset="0"/>
              </a:rPr>
              <a:t>chips </a:t>
            </a:r>
            <a:r>
              <a:rPr lang="en-GB" dirty="0" smtClean="0">
                <a:latin typeface="Times New Roman" panose="02020603050405020304" pitchFamily="18" charset="0"/>
                <a:cs typeface="Times New Roman" panose="02020603050405020304" pitchFamily="18" charset="0"/>
              </a:rPr>
              <a:t>  </a:t>
            </a:r>
            <a:r>
              <a:rPr lang="en-GB" b="1" dirty="0" smtClean="0">
                <a:solidFill>
                  <a:schemeClr val="accent6">
                    <a:lumMod val="75000"/>
                  </a:schemeClr>
                </a:solidFill>
                <a:latin typeface="Times New Roman" panose="02020603050405020304" pitchFamily="18" charset="0"/>
                <a:cs typeface="Times New Roman" panose="02020603050405020304" pitchFamily="18" charset="0"/>
              </a:rPr>
              <a:t>chip</a:t>
            </a:r>
            <a:r>
              <a:rPr lang="en-GB" dirty="0" smtClean="0">
                <a:latin typeface="Times New Roman" panose="02020603050405020304" pitchFamily="18" charset="0"/>
                <a:cs typeface="Times New Roman" panose="02020603050405020304" pitchFamily="18" charset="0"/>
              </a:rPr>
              <a:t>    </a:t>
            </a:r>
            <a:r>
              <a:rPr lang="en-GB" b="1" dirty="0" smtClean="0">
                <a:solidFill>
                  <a:schemeClr val="tx2">
                    <a:lumMod val="75000"/>
                  </a:schemeClr>
                </a:solidFill>
                <a:latin typeface="Times New Roman" panose="02020603050405020304" pitchFamily="18" charset="0"/>
                <a:cs typeface="Times New Roman" panose="02020603050405020304" pitchFamily="18" charset="0"/>
              </a:rPr>
              <a:t>sunflower</a:t>
            </a:r>
            <a:r>
              <a:rPr lang="en-GB" dirty="0" smtClean="0">
                <a:latin typeface="Times New Roman" panose="02020603050405020304" pitchFamily="18" charset="0"/>
                <a:cs typeface="Times New Roman" panose="02020603050405020304" pitchFamily="18" charset="0"/>
              </a:rPr>
              <a:t>    </a:t>
            </a:r>
            <a:r>
              <a:rPr lang="en-GB" b="1" dirty="0" smtClean="0">
                <a:solidFill>
                  <a:schemeClr val="accent5">
                    <a:lumMod val="60000"/>
                    <a:lumOff val="40000"/>
                  </a:schemeClr>
                </a:solidFill>
                <a:latin typeface="Times New Roman" panose="02020603050405020304" pitchFamily="18" charset="0"/>
                <a:cs typeface="Times New Roman" panose="02020603050405020304" pitchFamily="18" charset="0"/>
              </a:rPr>
              <a:t>button</a:t>
            </a:r>
            <a:r>
              <a:rPr lang="en-GB" dirty="0" smtClean="0">
                <a:latin typeface="Times New Roman" panose="02020603050405020304" pitchFamily="18" charset="0"/>
                <a:cs typeface="Times New Roman" panose="02020603050405020304" pitchFamily="18" charset="0"/>
              </a:rPr>
              <a:t>   </a:t>
            </a:r>
            <a:r>
              <a:rPr lang="en-GB" b="1" dirty="0" smtClean="0">
                <a:solidFill>
                  <a:srgbClr val="FFC000"/>
                </a:solidFill>
                <a:latin typeface="Times New Roman" panose="02020603050405020304" pitchFamily="18" charset="0"/>
                <a:cs typeface="Times New Roman" panose="02020603050405020304" pitchFamily="18" charset="0"/>
              </a:rPr>
              <a:t>hat</a:t>
            </a:r>
            <a:r>
              <a:rPr lang="en-GB" dirty="0" smtClean="0">
                <a:latin typeface="Times New Roman" panose="02020603050405020304" pitchFamily="18" charset="0"/>
                <a:cs typeface="Times New Roman" panose="02020603050405020304" pitchFamily="18" charset="0"/>
              </a:rPr>
              <a:t>   </a:t>
            </a:r>
            <a:r>
              <a:rPr lang="en-GB" b="1" dirty="0" smtClean="0">
                <a:solidFill>
                  <a:schemeClr val="accent3">
                    <a:lumMod val="50000"/>
                  </a:schemeClr>
                </a:solidFill>
                <a:latin typeface="Times New Roman" panose="02020603050405020304" pitchFamily="18" charset="0"/>
                <a:cs typeface="Times New Roman" panose="02020603050405020304" pitchFamily="18" charset="0"/>
              </a:rPr>
              <a:t>monster </a:t>
            </a:r>
            <a:r>
              <a:rPr lang="en-GB" dirty="0" smtClean="0">
                <a:latin typeface="Times New Roman" panose="02020603050405020304" pitchFamily="18" charset="0"/>
                <a:cs typeface="Times New Roman" panose="02020603050405020304" pitchFamily="18" charset="0"/>
              </a:rPr>
              <a:t>   </a:t>
            </a:r>
            <a:r>
              <a:rPr lang="en-GB" b="1" dirty="0" smtClean="0">
                <a:solidFill>
                  <a:schemeClr val="accent4">
                    <a:lumMod val="75000"/>
                  </a:schemeClr>
                </a:solidFill>
                <a:latin typeface="Times New Roman" panose="02020603050405020304" pitchFamily="18" charset="0"/>
                <a:cs typeface="Times New Roman" panose="02020603050405020304" pitchFamily="18" charset="0"/>
              </a:rPr>
              <a:t>munch</a:t>
            </a:r>
            <a:r>
              <a:rPr lang="en-GB" dirty="0" smtClean="0">
                <a:latin typeface="Times New Roman" panose="02020603050405020304" pitchFamily="18" charset="0"/>
                <a:cs typeface="Times New Roman" panose="02020603050405020304" pitchFamily="18" charset="0"/>
              </a:rPr>
              <a:t>    </a:t>
            </a:r>
            <a:r>
              <a:rPr lang="en-GB" b="1" dirty="0" smtClean="0">
                <a:solidFill>
                  <a:schemeClr val="accent2"/>
                </a:solidFill>
                <a:latin typeface="Times New Roman" panose="02020603050405020304" pitchFamily="18" charset="0"/>
                <a:cs typeface="Times New Roman" panose="02020603050405020304" pitchFamily="18" charset="0"/>
              </a:rPr>
              <a:t>yellow</a:t>
            </a:r>
            <a:r>
              <a:rPr lang="en-GB" dirty="0" smtClean="0">
                <a:latin typeface="Times New Roman" panose="02020603050405020304" pitchFamily="18" charset="0"/>
                <a:cs typeface="Times New Roman" panose="02020603050405020304" pitchFamily="18" charset="0"/>
              </a:rPr>
              <a:t>   </a:t>
            </a:r>
            <a:r>
              <a:rPr lang="en-GB" b="1" dirty="0" smtClean="0">
                <a:solidFill>
                  <a:schemeClr val="tx2">
                    <a:lumMod val="75000"/>
                  </a:schemeClr>
                </a:solidFill>
                <a:latin typeface="Times New Roman" panose="02020603050405020304" pitchFamily="18" charset="0"/>
                <a:cs typeface="Times New Roman" panose="02020603050405020304" pitchFamily="18" charset="0"/>
              </a:rPr>
              <a:t>dress</a:t>
            </a:r>
            <a:r>
              <a:rPr lang="en-GB" dirty="0" smtClean="0">
                <a:latin typeface="Times New Roman" panose="02020603050405020304" pitchFamily="18" charset="0"/>
                <a:cs typeface="Times New Roman" panose="02020603050405020304" pitchFamily="18" charset="0"/>
              </a:rPr>
              <a:t>   </a:t>
            </a:r>
            <a:r>
              <a:rPr lang="en-GB" b="1" dirty="0" smtClean="0">
                <a:solidFill>
                  <a:schemeClr val="bg2">
                    <a:lumMod val="25000"/>
                  </a:schemeClr>
                </a:solidFill>
                <a:latin typeface="Times New Roman" panose="02020603050405020304" pitchFamily="18" charset="0"/>
                <a:cs typeface="Times New Roman" panose="02020603050405020304" pitchFamily="18" charset="0"/>
              </a:rPr>
              <a:t>little</a:t>
            </a:r>
            <a:r>
              <a:rPr lang="en-GB" dirty="0" smtClean="0">
                <a:latin typeface="Times New Roman" panose="02020603050405020304" pitchFamily="18" charset="0"/>
                <a:cs typeface="Times New Roman" panose="02020603050405020304" pitchFamily="18" charset="0"/>
              </a:rPr>
              <a:t>   </a:t>
            </a:r>
            <a:r>
              <a:rPr lang="en-GB" b="1" dirty="0" smtClean="0">
                <a:solidFill>
                  <a:srgbClr val="FF0066"/>
                </a:solidFill>
                <a:latin typeface="Times New Roman" panose="02020603050405020304" pitchFamily="18" charset="0"/>
                <a:cs typeface="Times New Roman" panose="02020603050405020304" pitchFamily="18" charset="0"/>
              </a:rPr>
              <a:t>boy </a:t>
            </a:r>
            <a:r>
              <a:rPr lang="en-GB" dirty="0" smtClean="0">
                <a:latin typeface="Times New Roman" panose="02020603050405020304" pitchFamily="18" charset="0"/>
                <a:cs typeface="Times New Roman" panose="02020603050405020304" pitchFamily="18" charset="0"/>
              </a:rPr>
              <a:t>   </a:t>
            </a:r>
            <a:r>
              <a:rPr lang="en-GB" b="1" dirty="0" smtClean="0">
                <a:solidFill>
                  <a:srgbClr val="FF3300"/>
                </a:solidFill>
                <a:latin typeface="Times New Roman" panose="02020603050405020304" pitchFamily="18" charset="0"/>
                <a:cs typeface="Times New Roman" panose="02020603050405020304" pitchFamily="18" charset="0"/>
              </a:rPr>
              <a:t>hammer </a:t>
            </a:r>
            <a:r>
              <a:rPr lang="en-GB" dirty="0" smtClean="0">
                <a:latin typeface="Times New Roman" panose="02020603050405020304" pitchFamily="18" charset="0"/>
                <a:cs typeface="Times New Roman" panose="02020603050405020304" pitchFamily="18" charset="0"/>
              </a:rPr>
              <a:t>  </a:t>
            </a:r>
            <a:r>
              <a:rPr lang="en-GB" b="1" dirty="0" smtClean="0">
                <a:solidFill>
                  <a:srgbClr val="006666"/>
                </a:solidFill>
                <a:latin typeface="Times New Roman" panose="02020603050405020304" pitchFamily="18" charset="0"/>
                <a:cs typeface="Times New Roman" panose="02020603050405020304" pitchFamily="18" charset="0"/>
              </a:rPr>
              <a:t>dog </a:t>
            </a:r>
            <a:r>
              <a:rPr lang="en-GB" dirty="0" smtClean="0">
                <a:latin typeface="Times New Roman" panose="02020603050405020304" pitchFamily="18" charset="0"/>
                <a:cs typeface="Times New Roman" panose="02020603050405020304" pitchFamily="18" charset="0"/>
              </a:rPr>
              <a:t> </a:t>
            </a:r>
            <a:r>
              <a:rPr lang="en-GB" b="1" dirty="0" smtClean="0">
                <a:solidFill>
                  <a:schemeClr val="accent2">
                    <a:lumMod val="50000"/>
                  </a:schemeClr>
                </a:solidFill>
                <a:latin typeface="Times New Roman" panose="02020603050405020304" pitchFamily="18" charset="0"/>
                <a:cs typeface="Times New Roman" panose="02020603050405020304" pitchFamily="18" charset="0"/>
              </a:rPr>
              <a:t>cheese</a:t>
            </a:r>
            <a:r>
              <a:rPr lang="en-GB" dirty="0" smtClean="0">
                <a:latin typeface="Times New Roman" panose="02020603050405020304" pitchFamily="18" charset="0"/>
                <a:cs typeface="Times New Roman" panose="02020603050405020304" pitchFamily="18" charset="0"/>
              </a:rPr>
              <a:t>   </a:t>
            </a:r>
            <a:r>
              <a:rPr lang="en-GB" b="1" dirty="0" smtClean="0">
                <a:solidFill>
                  <a:srgbClr val="996600"/>
                </a:solidFill>
                <a:latin typeface="Times New Roman" panose="02020603050405020304" pitchFamily="18" charset="0"/>
                <a:cs typeface="Times New Roman" panose="02020603050405020304" pitchFamily="18" charset="0"/>
              </a:rPr>
              <a:t>roll  </a:t>
            </a:r>
            <a:r>
              <a:rPr lang="en-GB" dirty="0" smtClean="0">
                <a:latin typeface="Times New Roman" panose="02020603050405020304" pitchFamily="18" charset="0"/>
                <a:cs typeface="Times New Roman" panose="02020603050405020304" pitchFamily="18" charset="0"/>
              </a:rPr>
              <a:t>  </a:t>
            </a:r>
            <a:r>
              <a:rPr lang="en-GB" b="1" dirty="0" smtClean="0">
                <a:solidFill>
                  <a:srgbClr val="FFCC00"/>
                </a:solidFill>
                <a:latin typeface="Times New Roman" panose="02020603050405020304" pitchFamily="18" charset="0"/>
                <a:cs typeface="Times New Roman" panose="02020603050405020304" pitchFamily="18" charset="0"/>
              </a:rPr>
              <a:t>keys</a:t>
            </a:r>
            <a:r>
              <a:rPr lang="en-GB" dirty="0" smtClean="0">
                <a:latin typeface="Times New Roman" panose="02020603050405020304" pitchFamily="18" charset="0"/>
                <a:cs typeface="Times New Roman" panose="02020603050405020304" pitchFamily="18" charset="0"/>
              </a:rPr>
              <a:t>   </a:t>
            </a:r>
            <a:r>
              <a:rPr lang="en-GB" b="1" dirty="0" smtClean="0">
                <a:solidFill>
                  <a:srgbClr val="0033CC"/>
                </a:solidFill>
                <a:latin typeface="Times New Roman" panose="02020603050405020304" pitchFamily="18" charset="0"/>
                <a:cs typeface="Times New Roman" panose="02020603050405020304" pitchFamily="18" charset="0"/>
              </a:rPr>
              <a:t>1666</a:t>
            </a:r>
            <a:endParaRPr lang="en-GB" b="1" dirty="0">
              <a:solidFill>
                <a:srgbClr val="0033CC"/>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81" y="188640"/>
            <a:ext cx="982233" cy="97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544" y="0"/>
            <a:ext cx="1924456" cy="191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952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3: Memorise it</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dirty="0"/>
          </a:p>
        </p:txBody>
      </p:sp>
      <p:sp>
        <p:nvSpPr>
          <p:cNvPr id="4" name="Rounded Rectangle 3"/>
          <p:cNvSpPr/>
          <p:nvPr/>
        </p:nvSpPr>
        <p:spPr>
          <a:xfrm>
            <a:off x="445112" y="1507713"/>
            <a:ext cx="3384376"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1741157"/>
            <a:ext cx="2952328" cy="1477328"/>
          </a:xfrm>
          <a:prstGeom prst="rect">
            <a:avLst/>
          </a:prstGeom>
          <a:noFill/>
        </p:spPr>
        <p:txBody>
          <a:bodyPr wrap="square" rtlCol="0">
            <a:spAutoFit/>
          </a:bodyPr>
          <a:lstStyle/>
          <a:p>
            <a:pPr algn="ctr"/>
            <a:r>
              <a:rPr lang="en-GB" b="1" dirty="0" smtClean="0">
                <a:solidFill>
                  <a:srgbClr val="7030A0"/>
                </a:solidFill>
                <a:latin typeface="Times New Roman" panose="02020603050405020304" pitchFamily="18" charset="0"/>
                <a:cs typeface="Times New Roman" panose="02020603050405020304" pitchFamily="18" charset="0"/>
              </a:rPr>
              <a:t>Discussion </a:t>
            </a:r>
          </a:p>
          <a:p>
            <a:pPr marL="285750"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How many words did you remember?</a:t>
            </a:r>
          </a:p>
          <a:p>
            <a:pPr marL="285750"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Did you find it difficult to remember more than 10?</a:t>
            </a:r>
            <a:endParaRPr lang="en-GB"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572001" y="1426529"/>
            <a:ext cx="3879156" cy="2622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75836" y="1583843"/>
            <a:ext cx="3515816" cy="2308324"/>
          </a:xfrm>
          <a:prstGeom prst="rect">
            <a:avLst/>
          </a:prstGeom>
          <a:noFill/>
        </p:spPr>
        <p:txBody>
          <a:bodyPr wrap="square" rtlCol="0">
            <a:spAutoFit/>
          </a:bodyPr>
          <a:lstStyle/>
          <a:p>
            <a:pPr algn="ctr"/>
            <a:r>
              <a:rPr lang="en-GB" b="1" dirty="0" smtClean="0">
                <a:solidFill>
                  <a:srgbClr val="7030A0"/>
                </a:solidFill>
                <a:latin typeface="Times New Roman" panose="02020603050405020304" pitchFamily="18" charset="0"/>
                <a:cs typeface="Times New Roman" panose="02020603050405020304" pitchFamily="18" charset="0"/>
              </a:rPr>
              <a:t>Using the image chain</a:t>
            </a:r>
          </a:p>
          <a:p>
            <a:r>
              <a:rPr lang="en-GB" dirty="0" smtClean="0">
                <a:latin typeface="Times New Roman" panose="02020603050405020304" pitchFamily="18" charset="0"/>
                <a:cs typeface="Times New Roman" panose="02020603050405020304" pitchFamily="18" charset="0"/>
              </a:rPr>
              <a:t>Now let’s put our image chain theory to the test. I have created a wacky story using all 20 words and I’d like you to read through the story several times. Repeat it in your head and out loud before removing the slide. </a:t>
            </a:r>
            <a:endParaRPr lang="en-GB"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683568" y="4149080"/>
            <a:ext cx="7200800" cy="24482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87624" y="4496053"/>
            <a:ext cx="6120680" cy="1754326"/>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The Queen </a:t>
            </a:r>
            <a:r>
              <a:rPr lang="en-GB" dirty="0">
                <a:latin typeface="Times New Roman" panose="02020603050405020304" pitchFamily="18" charset="0"/>
                <a:cs typeface="Times New Roman" panose="02020603050405020304" pitchFamily="18" charset="0"/>
              </a:rPr>
              <a:t>worked in a </a:t>
            </a:r>
            <a:r>
              <a:rPr lang="en-GB" b="1" dirty="0">
                <a:latin typeface="Times New Roman" panose="02020603050405020304" pitchFamily="18" charset="0"/>
                <a:cs typeface="Times New Roman" panose="02020603050405020304" pitchFamily="18" charset="0"/>
              </a:rPr>
              <a:t>chip</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shop</a:t>
            </a:r>
            <a:r>
              <a:rPr lang="en-GB" dirty="0">
                <a:latin typeface="Times New Roman" panose="02020603050405020304" pitchFamily="18" charset="0"/>
                <a:cs typeface="Times New Roman" panose="02020603050405020304" pitchFamily="18" charset="0"/>
              </a:rPr>
              <a:t> called </a:t>
            </a:r>
            <a:r>
              <a:rPr lang="en-GB" b="1" dirty="0">
                <a:latin typeface="Times New Roman" panose="02020603050405020304" pitchFamily="18" charset="0"/>
                <a:cs typeface="Times New Roman" panose="02020603050405020304" pitchFamily="18" charset="0"/>
              </a:rPr>
              <a:t>Monster Munch</a:t>
            </a:r>
            <a:r>
              <a:rPr lang="en-GB" dirty="0">
                <a:latin typeface="Times New Roman" panose="02020603050405020304" pitchFamily="18" charset="0"/>
                <a:cs typeface="Times New Roman" panose="02020603050405020304" pitchFamily="18" charset="0"/>
              </a:rPr>
              <a:t>. The Queen was required to wear a </a:t>
            </a:r>
            <a:r>
              <a:rPr lang="en-GB" b="1" dirty="0">
                <a:latin typeface="Times New Roman" panose="02020603050405020304" pitchFamily="18" charset="0"/>
                <a:cs typeface="Times New Roman" panose="02020603050405020304" pitchFamily="18" charset="0"/>
              </a:rPr>
              <a:t>hat</a:t>
            </a:r>
            <a:r>
              <a:rPr lang="en-GB" dirty="0">
                <a:latin typeface="Times New Roman" panose="02020603050405020304" pitchFamily="18" charset="0"/>
                <a:cs typeface="Times New Roman" panose="02020603050405020304" pitchFamily="18" charset="0"/>
              </a:rPr>
              <a:t> with a </a:t>
            </a:r>
            <a:r>
              <a:rPr lang="en-GB" b="1" dirty="0">
                <a:latin typeface="Times New Roman" panose="02020603050405020304" pitchFamily="18" charset="0"/>
                <a:cs typeface="Times New Roman" panose="02020603050405020304" pitchFamily="18" charset="0"/>
              </a:rPr>
              <a:t>sunflower </a:t>
            </a:r>
            <a:r>
              <a:rPr lang="en-GB" dirty="0">
                <a:latin typeface="Times New Roman" panose="02020603050405020304" pitchFamily="18" charset="0"/>
                <a:cs typeface="Times New Roman" panose="02020603050405020304" pitchFamily="18" charset="0"/>
              </a:rPr>
              <a:t>on it and a </a:t>
            </a:r>
            <a:r>
              <a:rPr lang="en-GB" b="1" dirty="0">
                <a:latin typeface="Times New Roman" panose="02020603050405020304" pitchFamily="18" charset="0"/>
                <a:cs typeface="Times New Roman" panose="02020603050405020304" pitchFamily="18" charset="0"/>
              </a:rPr>
              <a:t>dress</a:t>
            </a:r>
            <a:r>
              <a:rPr lang="en-GB" dirty="0">
                <a:latin typeface="Times New Roman" panose="02020603050405020304" pitchFamily="18" charset="0"/>
                <a:cs typeface="Times New Roman" panose="02020603050405020304" pitchFamily="18" charset="0"/>
              </a:rPr>
              <a:t> with a </a:t>
            </a:r>
            <a:r>
              <a:rPr lang="en-GB" b="1" dirty="0">
                <a:latin typeface="Times New Roman" panose="02020603050405020304" pitchFamily="18" charset="0"/>
                <a:cs typeface="Times New Roman" panose="02020603050405020304" pitchFamily="18" charset="0"/>
              </a:rPr>
              <a:t>yellow button </a:t>
            </a:r>
            <a:r>
              <a:rPr lang="en-GB" dirty="0">
                <a:latin typeface="Times New Roman" panose="02020603050405020304" pitchFamily="18" charset="0"/>
                <a:cs typeface="Times New Roman" panose="02020603050405020304" pitchFamily="18" charset="0"/>
              </a:rPr>
              <a:t>at the bottom. One day a </a:t>
            </a:r>
            <a:r>
              <a:rPr lang="en-GB" b="1" dirty="0">
                <a:latin typeface="Times New Roman" panose="02020603050405020304" pitchFamily="18" charset="0"/>
                <a:cs typeface="Times New Roman" panose="02020603050405020304" pitchFamily="18" charset="0"/>
              </a:rPr>
              <a:t>little boy </a:t>
            </a:r>
            <a:r>
              <a:rPr lang="en-GB" dirty="0">
                <a:latin typeface="Times New Roman" panose="02020603050405020304" pitchFamily="18" charset="0"/>
                <a:cs typeface="Times New Roman" panose="02020603050405020304" pitchFamily="18" charset="0"/>
              </a:rPr>
              <a:t>arrived with his </a:t>
            </a:r>
            <a:r>
              <a:rPr lang="en-GB" b="1" dirty="0">
                <a:latin typeface="Times New Roman" panose="02020603050405020304" pitchFamily="18" charset="0"/>
                <a:cs typeface="Times New Roman" panose="02020603050405020304" pitchFamily="18" charset="0"/>
              </a:rPr>
              <a:t>dog</a:t>
            </a:r>
            <a:r>
              <a:rPr lang="en-GB" dirty="0">
                <a:latin typeface="Times New Roman" panose="02020603050405020304" pitchFamily="18" charset="0"/>
                <a:cs typeface="Times New Roman" panose="02020603050405020304" pitchFamily="18" charset="0"/>
              </a:rPr>
              <a:t> called </a:t>
            </a:r>
            <a:r>
              <a:rPr lang="en-GB" b="1" dirty="0">
                <a:latin typeface="Times New Roman" panose="02020603050405020304" pitchFamily="18" charset="0"/>
                <a:cs typeface="Times New Roman" panose="02020603050405020304" pitchFamily="18" charset="0"/>
              </a:rPr>
              <a:t>Hammer </a:t>
            </a:r>
            <a:r>
              <a:rPr lang="en-GB" dirty="0">
                <a:latin typeface="Times New Roman" panose="02020603050405020304" pitchFamily="18" charset="0"/>
                <a:cs typeface="Times New Roman" panose="02020603050405020304" pitchFamily="18" charset="0"/>
              </a:rPr>
              <a:t>and ordered a </a:t>
            </a:r>
            <a:r>
              <a:rPr lang="en-GB" b="1" dirty="0">
                <a:latin typeface="Times New Roman" panose="02020603050405020304" pitchFamily="18" charset="0"/>
                <a:cs typeface="Times New Roman" panose="02020603050405020304" pitchFamily="18" charset="0"/>
              </a:rPr>
              <a:t>roll</a:t>
            </a:r>
            <a:r>
              <a:rPr lang="en-GB" dirty="0">
                <a:latin typeface="Times New Roman" panose="02020603050405020304" pitchFamily="18" charset="0"/>
                <a:cs typeface="Times New Roman" panose="02020603050405020304" pitchFamily="18" charset="0"/>
              </a:rPr>
              <a:t> and </a:t>
            </a:r>
            <a:r>
              <a:rPr lang="en-GB" b="1" dirty="0">
                <a:latin typeface="Times New Roman" panose="02020603050405020304" pitchFamily="18" charset="0"/>
                <a:cs typeface="Times New Roman" panose="02020603050405020304" pitchFamily="18" charset="0"/>
              </a:rPr>
              <a:t>chips</a:t>
            </a:r>
            <a:r>
              <a:rPr lang="en-GB" dirty="0">
                <a:latin typeface="Times New Roman" panose="02020603050405020304" pitchFamily="18" charset="0"/>
                <a:cs typeface="Times New Roman" panose="02020603050405020304" pitchFamily="18" charset="0"/>
              </a:rPr>
              <a:t> and </a:t>
            </a:r>
            <a:r>
              <a:rPr lang="en-GB" b="1" dirty="0">
                <a:latin typeface="Times New Roman" panose="02020603050405020304" pitchFamily="18" charset="0"/>
                <a:cs typeface="Times New Roman" panose="02020603050405020304" pitchFamily="18" charset="0"/>
              </a:rPr>
              <a:t>cheese. </a:t>
            </a:r>
            <a:r>
              <a:rPr lang="en-GB" dirty="0">
                <a:latin typeface="Times New Roman" panose="02020603050405020304" pitchFamily="18" charset="0"/>
                <a:cs typeface="Times New Roman" panose="02020603050405020304" pitchFamily="18" charset="0"/>
              </a:rPr>
              <a:t>The </a:t>
            </a:r>
            <a:r>
              <a:rPr lang="en-GB" b="1" dirty="0">
                <a:latin typeface="Times New Roman" panose="02020603050405020304" pitchFamily="18" charset="0"/>
                <a:cs typeface="Times New Roman" panose="02020603050405020304" pitchFamily="18" charset="0"/>
              </a:rPr>
              <a:t>alarm</a:t>
            </a:r>
            <a:r>
              <a:rPr lang="en-GB" dirty="0">
                <a:latin typeface="Times New Roman" panose="02020603050405020304" pitchFamily="18" charset="0"/>
                <a:cs typeface="Times New Roman" panose="02020603050405020304" pitchFamily="18" charset="0"/>
              </a:rPr>
              <a:t> went off as he finished his order so the Queen had to grab her </a:t>
            </a:r>
            <a:r>
              <a:rPr lang="en-GB" b="1" dirty="0">
                <a:latin typeface="Times New Roman" panose="02020603050405020304" pitchFamily="18" charset="0"/>
                <a:cs typeface="Times New Roman" panose="02020603050405020304" pitchFamily="18" charset="0"/>
              </a:rPr>
              <a:t>keys </a:t>
            </a:r>
            <a:r>
              <a:rPr lang="en-GB" dirty="0">
                <a:latin typeface="Times New Roman" panose="02020603050405020304" pitchFamily="18" charset="0"/>
                <a:cs typeface="Times New Roman" panose="02020603050405020304" pitchFamily="18" charset="0"/>
              </a:rPr>
              <a:t>and enter the code </a:t>
            </a:r>
            <a:r>
              <a:rPr lang="en-GB" b="1" dirty="0">
                <a:latin typeface="Times New Roman" panose="02020603050405020304" pitchFamily="18" charset="0"/>
                <a:cs typeface="Times New Roman" panose="02020603050405020304" pitchFamily="18" charset="0"/>
              </a:rPr>
              <a:t>1666</a:t>
            </a:r>
            <a:r>
              <a:rPr lang="en-GB" dirty="0">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12" y="188640"/>
            <a:ext cx="9874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693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045996" y="1124744"/>
            <a:ext cx="1980589"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3: Memorise it </a:t>
            </a:r>
            <a:endParaRPr lang="en-GB" b="1"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075" y="4111817"/>
            <a:ext cx="4824536" cy="223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81075" y="1967176"/>
            <a:ext cx="4824535" cy="20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880290"/>
            <a:ext cx="1030261" cy="129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9717" y="4450594"/>
            <a:ext cx="586728" cy="5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55643" y="3336960"/>
            <a:ext cx="2890353" cy="400110"/>
          </a:xfrm>
          <a:prstGeom prst="rect">
            <a:avLst/>
          </a:prstGeom>
          <a:noFill/>
        </p:spPr>
        <p:txBody>
          <a:bodyPr wrap="square" rtlCol="0">
            <a:spAutoFit/>
          </a:bodyPr>
          <a:lstStyle/>
          <a:p>
            <a:pPr algn="ctr"/>
            <a:r>
              <a:rPr lang="en-GB" sz="2000" b="1" dirty="0" smtClean="0">
                <a:latin typeface="Times New Roman" panose="02020603050405020304" pitchFamily="18" charset="0"/>
                <a:cs typeface="Times New Roman" panose="02020603050405020304" pitchFamily="18" charset="0"/>
              </a:rPr>
              <a:t>MONSTER MUNCH</a:t>
            </a:r>
            <a:endParaRPr lang="en-GB" sz="2000" b="1" dirty="0">
              <a:latin typeface="Times New Roman" panose="02020603050405020304" pitchFamily="18" charset="0"/>
              <a:cs typeface="Times New Roman" panose="02020603050405020304" pitchFamily="18" charset="0"/>
            </a:endParaRPr>
          </a:p>
        </p:txBody>
      </p:sp>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758" y="4253738"/>
            <a:ext cx="844408" cy="90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30741" y="5121563"/>
            <a:ext cx="1008112" cy="369332"/>
          </a:xfrm>
          <a:prstGeom prst="rect">
            <a:avLst/>
          </a:prstGeom>
          <a:noFill/>
        </p:spPr>
        <p:txBody>
          <a:bodyPr wrap="square" rtlCol="0">
            <a:spAutoFit/>
          </a:bodyPr>
          <a:lstStyle/>
          <a:p>
            <a:r>
              <a:rPr lang="en-GB" b="1" dirty="0" smtClean="0"/>
              <a:t>1666</a:t>
            </a:r>
            <a:endParaRPr lang="en-GB" b="1" dirty="0"/>
          </a:p>
        </p:txBody>
      </p:sp>
      <p:pic>
        <p:nvPicPr>
          <p:cNvPr id="819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1139" y="4382501"/>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8466" y="4371654"/>
            <a:ext cx="99638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loud Callout 5"/>
          <p:cNvSpPr/>
          <p:nvPr/>
        </p:nvSpPr>
        <p:spPr>
          <a:xfrm>
            <a:off x="1198756" y="2122569"/>
            <a:ext cx="2005092" cy="1674856"/>
          </a:xfrm>
          <a:prstGeom prst="cloudCallout">
            <a:avLst>
              <a:gd name="adj1" fmla="val -5551"/>
              <a:gd name="adj2" fmla="val 797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0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4572" y="2481421"/>
            <a:ext cx="1140718" cy="855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512" y="5805264"/>
            <a:ext cx="991455" cy="81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179512" y="3386495"/>
            <a:ext cx="1224136" cy="1564816"/>
          </a:xfrm>
          <a:prstGeom prst="wedgeEllipseCallout">
            <a:avLst>
              <a:gd name="adj1" fmla="val 74318"/>
              <a:gd name="adj2" fmla="val 458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7524" y="3797425"/>
            <a:ext cx="1008112" cy="923330"/>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Hurry up Hammer</a:t>
            </a:r>
            <a:endParaRPr lang="en-GB" dirty="0">
              <a:latin typeface="Times New Roman" panose="02020603050405020304" pitchFamily="18" charset="0"/>
              <a:cs typeface="Times New Roman" panose="02020603050405020304" pitchFamily="18" charset="0"/>
            </a:endParaRPr>
          </a:p>
        </p:txBody>
      </p:sp>
      <p:pic>
        <p:nvPicPr>
          <p:cNvPr id="8206"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22634" y="5663710"/>
            <a:ext cx="224022" cy="22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4507678" y="4286540"/>
            <a:ext cx="1093142" cy="712636"/>
          </a:xfrm>
          <a:prstGeom prst="wedgeRoundRectCallout">
            <a:avLst>
              <a:gd name="adj1" fmla="val -55687"/>
              <a:gd name="adj2" fmla="val 777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622201" y="4476648"/>
            <a:ext cx="864096" cy="338554"/>
          </a:xfrm>
          <a:prstGeom prst="rect">
            <a:avLst/>
          </a:prstGeom>
          <a:noFill/>
        </p:spPr>
        <p:txBody>
          <a:bodyPr wrap="square" rtlCol="0">
            <a:spAutoFit/>
          </a:bodyPr>
          <a:lstStyle/>
          <a:p>
            <a:r>
              <a:rPr lang="en-GB" sz="1600" dirty="0" smtClean="0">
                <a:latin typeface="Times New Roman" panose="02020603050405020304" pitchFamily="18" charset="0"/>
                <a:cs typeface="Times New Roman" panose="02020603050405020304" pitchFamily="18" charset="0"/>
              </a:rPr>
              <a:t>Phillip</a:t>
            </a:r>
            <a:r>
              <a:rPr lang="en-GB" sz="16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7226384" y="1337739"/>
            <a:ext cx="1666095" cy="1569660"/>
          </a:xfrm>
          <a:prstGeom prst="rect">
            <a:avLst/>
          </a:prstGeom>
          <a:noFill/>
        </p:spPr>
        <p:txBody>
          <a:bodyPr wrap="square" rtlCol="0">
            <a:spAutoFit/>
          </a:bodyPr>
          <a:lstStyle/>
          <a:p>
            <a:r>
              <a:rPr lang="en-GB" sz="1600" b="1" dirty="0" smtClean="0">
                <a:latin typeface="Times New Roman" panose="02020603050405020304" pitchFamily="18" charset="0"/>
                <a:cs typeface="Times New Roman" panose="02020603050405020304" pitchFamily="18" charset="0"/>
              </a:rPr>
              <a:t>I couldn’t forget those visual learners! Here’s another example of how this works. </a:t>
            </a:r>
            <a:endParaRPr lang="en-GB"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280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3: Memorise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340768"/>
            <a:ext cx="8219256" cy="4785395"/>
          </a:xfrm>
        </p:spPr>
        <p:txBody>
          <a:bodyPr/>
          <a:lstStyle/>
          <a:p>
            <a:pPr marL="0" indent="0" algn="ctr">
              <a:buNone/>
            </a:pPr>
            <a:r>
              <a:rPr lang="en-GB" b="1" dirty="0" smtClean="0">
                <a:latin typeface="Times New Roman" panose="02020603050405020304" pitchFamily="18" charset="0"/>
                <a:cs typeface="Times New Roman" panose="02020603050405020304" pitchFamily="18" charset="0"/>
              </a:rPr>
              <a:t>The Enigma System</a:t>
            </a:r>
            <a:endParaRPr lang="en-GB"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575556" y="1988840"/>
            <a:ext cx="4032448" cy="3384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43608" y="2249867"/>
            <a:ext cx="3096344" cy="2862322"/>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Become a spy by creating your own code system, where every number translates to a letter. Then unleash your imagination to create words and phrases to help you memorise the numbers. </a:t>
            </a:r>
          </a:p>
          <a:p>
            <a:r>
              <a:rPr lang="en-GB" b="1" dirty="0" smtClean="0">
                <a:solidFill>
                  <a:srgbClr val="7030A0"/>
                </a:solidFill>
                <a:latin typeface="Times New Roman" panose="02020603050405020304" pitchFamily="18" charset="0"/>
                <a:cs typeface="Times New Roman" panose="02020603050405020304" pitchFamily="18" charset="0"/>
              </a:rPr>
              <a:t>Top tip</a:t>
            </a:r>
            <a:r>
              <a:rPr lang="en-GB"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This works really well if you need to memorise dates or formulae. </a:t>
            </a:r>
            <a:endParaRPr lang="en-GB"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4860032" y="1988840"/>
            <a:ext cx="4032448" cy="3384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160493" y="2249867"/>
            <a:ext cx="3528392" cy="2862322"/>
          </a:xfrm>
          <a:prstGeom prst="rect">
            <a:avLst/>
          </a:prstGeom>
          <a:noFill/>
        </p:spPr>
        <p:txBody>
          <a:bodyPr wrap="square" rtlCol="0">
            <a:spAutoFit/>
          </a:bodyPr>
          <a:lstStyle/>
          <a:p>
            <a:pPr algn="ctr"/>
            <a:r>
              <a:rPr lang="en-GB" b="1" dirty="0" smtClean="0">
                <a:solidFill>
                  <a:srgbClr val="7030A0"/>
                </a:solidFill>
                <a:latin typeface="Times New Roman" panose="02020603050405020304" pitchFamily="18" charset="0"/>
                <a:cs typeface="Times New Roman" panose="02020603050405020304" pitchFamily="18" charset="0"/>
              </a:rPr>
              <a:t>Example</a:t>
            </a:r>
          </a:p>
          <a:p>
            <a:pPr algn="ctr"/>
            <a:endParaRPr lang="en-GB" b="1" dirty="0" smtClean="0">
              <a:solidFill>
                <a:srgbClr val="7030A0"/>
              </a:solidFill>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1  2   3   4  5  6</a:t>
            </a:r>
          </a:p>
          <a:p>
            <a:r>
              <a:rPr lang="en-GB" dirty="0" smtClean="0">
                <a:latin typeface="Times New Roman" panose="02020603050405020304" pitchFamily="18" charset="0"/>
                <a:cs typeface="Times New Roman" panose="02020603050405020304" pitchFamily="18" charset="0"/>
              </a:rPr>
              <a:t>A  B  C  D  E  F </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great fire of London happened in 1666. Using the code 1666 translate to AFFF. You could remember this as A Flaming Ferocious Fire! </a:t>
            </a:r>
            <a:endParaRPr lang="en-GB"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1043608" y="5589240"/>
            <a:ext cx="7488832"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331640" y="5703639"/>
            <a:ext cx="6984776" cy="923330"/>
          </a:xfrm>
          <a:prstGeom prst="rect">
            <a:avLst/>
          </a:prstGeom>
          <a:noFill/>
        </p:spPr>
        <p:txBody>
          <a:bodyPr wrap="square" rtlCol="0">
            <a:spAutoFit/>
          </a:bodyPr>
          <a:lstStyle/>
          <a:p>
            <a:pPr algn="ctr"/>
            <a:r>
              <a:rPr lang="en-GB" b="1" dirty="0" smtClean="0">
                <a:solidFill>
                  <a:srgbClr val="7030A0"/>
                </a:solidFill>
                <a:latin typeface="Times New Roman" panose="02020603050405020304" pitchFamily="18" charset="0"/>
                <a:cs typeface="Times New Roman" panose="02020603050405020304" pitchFamily="18" charset="0"/>
              </a:rPr>
              <a:t>Try it! </a:t>
            </a:r>
          </a:p>
          <a:p>
            <a:r>
              <a:rPr lang="en-GB" dirty="0" smtClean="0">
                <a:latin typeface="Times New Roman" panose="02020603050405020304" pitchFamily="18" charset="0"/>
                <a:cs typeface="Times New Roman" panose="02020603050405020304" pitchFamily="18" charset="0"/>
              </a:rPr>
              <a:t>Create your own Enigma system. Your numbers and dates don’t need to appear in order, so your code can be as original as you like! </a:t>
            </a:r>
            <a:endParaRPr lang="en-GB"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70" y="0"/>
            <a:ext cx="17430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8488" y="2348880"/>
            <a:ext cx="870397" cy="87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563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53136"/>
            <a:ext cx="18192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159224" y="1468200"/>
            <a:ext cx="6805264" cy="3672408"/>
          </a:xfrm>
          <a:prstGeom prst="wedgeRoundRectCallout">
            <a:avLst>
              <a:gd name="adj1" fmla="val -55023"/>
              <a:gd name="adj2" fmla="val 674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4: Review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dirty="0"/>
          </a:p>
        </p:txBody>
      </p:sp>
      <p:sp>
        <p:nvSpPr>
          <p:cNvPr id="5" name="TextBox 4"/>
          <p:cNvSpPr txBox="1"/>
          <p:nvPr/>
        </p:nvSpPr>
        <p:spPr>
          <a:xfrm>
            <a:off x="2411760" y="1734744"/>
            <a:ext cx="6336704" cy="3139321"/>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Revision probably conjures up many negative images in your head and that’s why I want you to rethink how you study. You should focus on reviewing your work throughout the year, rather than revising your work just on the build up to the exam. When we learn something new links are formed between the neurons in the brain, and when you use a memory technique, it makes the connections even stronger.  But over time those connections will start to fade if you don’t use them from time to time. Consistent reviewing will help you to strengthen those connections. </a:t>
            </a:r>
            <a:r>
              <a:rPr lang="en-GB" b="1" dirty="0" smtClean="0">
                <a:solidFill>
                  <a:srgbClr val="7030A0"/>
                </a:solidFill>
                <a:latin typeface="Times New Roman" panose="02020603050405020304" pitchFamily="18" charset="0"/>
                <a:cs typeface="Times New Roman" panose="02020603050405020304" pitchFamily="18" charset="0"/>
              </a:rPr>
              <a:t>Let’s agree to think of our study as the process of reviewing and not revision. </a:t>
            </a:r>
            <a:endParaRPr lang="en-GB"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974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How can I help?</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7738" y="1916832"/>
            <a:ext cx="8229600" cy="4525963"/>
          </a:xfrm>
        </p:spPr>
        <p:txBody>
          <a:bodyPr>
            <a:normAutofit fontScale="92500"/>
          </a:bodyPr>
          <a:lstStyle/>
          <a:p>
            <a:r>
              <a:rPr lang="en-GB" dirty="0" smtClean="0">
                <a:latin typeface="Times New Roman" panose="02020603050405020304" pitchFamily="18" charset="0"/>
                <a:cs typeface="Times New Roman" panose="02020603050405020304" pitchFamily="18" charset="0"/>
              </a:rPr>
              <a:t>Read feedback with your child and discuss steps they can take to improve. </a:t>
            </a:r>
          </a:p>
          <a:p>
            <a:r>
              <a:rPr lang="en-GB" dirty="0" smtClean="0">
                <a:latin typeface="Times New Roman" panose="02020603050405020304" pitchFamily="18" charset="0"/>
                <a:cs typeface="Times New Roman" panose="02020603050405020304" pitchFamily="18" charset="0"/>
              </a:rPr>
              <a:t>Use show my homework and encourage your child to check it on a regular basis. </a:t>
            </a:r>
          </a:p>
          <a:p>
            <a:r>
              <a:rPr lang="en-GB" dirty="0" smtClean="0">
                <a:latin typeface="Times New Roman" panose="02020603050405020304" pitchFamily="18" charset="0"/>
                <a:cs typeface="Times New Roman" panose="02020603050405020304" pitchFamily="18" charset="0"/>
              </a:rPr>
              <a:t>Access past papers via the SQA website and make use of the marking schemes at home. This is your opportunity to look at the coursework closely.  </a:t>
            </a:r>
          </a:p>
          <a:p>
            <a:r>
              <a:rPr lang="en-GB" dirty="0" smtClean="0">
                <a:latin typeface="Times New Roman" panose="02020603050405020304" pitchFamily="18" charset="0"/>
                <a:cs typeface="Times New Roman" panose="02020603050405020304" pitchFamily="18" charset="0"/>
              </a:rPr>
              <a:t>Encourage your child to attend supported study. </a:t>
            </a:r>
            <a:endParaRPr lang="en-GB"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40"/>
            <a:ext cx="154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494" y="777002"/>
            <a:ext cx="1036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288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97152"/>
            <a:ext cx="18192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4: Review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GB" b="1" dirty="0" smtClean="0">
                <a:latin typeface="Times New Roman" panose="02020603050405020304" pitchFamily="18" charset="0"/>
                <a:cs typeface="Times New Roman" panose="02020603050405020304" pitchFamily="18" charset="0"/>
              </a:rPr>
              <a:t>Using past papers </a:t>
            </a:r>
            <a:endParaRPr lang="en-GB" b="1" dirty="0">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2915816" y="2636912"/>
            <a:ext cx="5760640" cy="3600400"/>
          </a:xfrm>
          <a:prstGeom prst="wedgeRoundRectCallout">
            <a:avLst>
              <a:gd name="adj1" fmla="val -68273"/>
              <a:gd name="adj2" fmla="val 416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347864" y="2996952"/>
            <a:ext cx="4752528" cy="3139321"/>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Completing past papers is another way you can review your work and progress throughout the year. </a:t>
            </a:r>
            <a:r>
              <a:rPr lang="en-GB" b="1" dirty="0" smtClean="0">
                <a:latin typeface="Times New Roman" panose="02020603050405020304" pitchFamily="18" charset="0"/>
                <a:cs typeface="Times New Roman" panose="02020603050405020304" pitchFamily="18" charset="0"/>
              </a:rPr>
              <a:t>S4-S6 can access past papers and marking schemes on the SQA website. You can also  access mini assessments and quizzes on BBC Bitesize. </a:t>
            </a:r>
            <a:r>
              <a:rPr lang="en-GB" dirty="0" smtClean="0">
                <a:latin typeface="Times New Roman" panose="02020603050405020304" pitchFamily="18" charset="0"/>
                <a:cs typeface="Times New Roman" panose="02020603050405020304" pitchFamily="18" charset="0"/>
              </a:rPr>
              <a:t>Have a look at the links below and discuss how you could use the sites to your advantage. </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hlinkClick r:id="rId3"/>
              </a:rPr>
              <a:t>www.sqa.org.uk</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hlinkClick r:id="rId4"/>
              </a:rPr>
              <a:t>www.bbc.co.uk/education</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46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Step 4: Review it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dirty="0"/>
          </a:p>
        </p:txBody>
      </p:sp>
      <p:sp>
        <p:nvSpPr>
          <p:cNvPr id="4" name="Rounded Rectangle 3"/>
          <p:cNvSpPr/>
          <p:nvPr/>
        </p:nvSpPr>
        <p:spPr>
          <a:xfrm>
            <a:off x="755576" y="1766988"/>
            <a:ext cx="4392488" cy="41822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51620" y="1988840"/>
            <a:ext cx="3600400" cy="3693319"/>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Creating a study plan</a:t>
            </a:r>
          </a:p>
          <a:p>
            <a:pPr algn="ctr"/>
            <a:endParaRPr lang="en-GB" b="1"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Don’t wait until the last minute to create a study plan. Create a weekly or monthly plan with allocated time to review each subject, as well as, rest and relaxation or sports and hobbies. You don’t need to be in S4-S6 to follow a study plan!</a:t>
            </a:r>
            <a:r>
              <a:rPr lang="en-GB" b="1" dirty="0" smtClean="0">
                <a:latin typeface="Times New Roman" panose="02020603050405020304" pitchFamily="18" charset="0"/>
                <a:cs typeface="Times New Roman" panose="02020603050405020304" pitchFamily="18" charset="0"/>
              </a:rPr>
              <a:t> </a:t>
            </a:r>
          </a:p>
          <a:p>
            <a:r>
              <a:rPr lang="en-GB" b="1" dirty="0" smtClean="0">
                <a:solidFill>
                  <a:srgbClr val="7030A0"/>
                </a:solidFill>
                <a:latin typeface="Times New Roman" panose="02020603050405020304" pitchFamily="18" charset="0"/>
                <a:cs typeface="Times New Roman" panose="02020603050405020304" pitchFamily="18" charset="0"/>
              </a:rPr>
              <a:t>Top tip</a:t>
            </a:r>
            <a:r>
              <a:rPr lang="en-GB" dirty="0" smtClean="0">
                <a:latin typeface="Times New Roman" panose="02020603050405020304" pitchFamily="18" charset="0"/>
                <a:cs typeface="Times New Roman" panose="02020603050405020304" pitchFamily="18" charset="0"/>
              </a:rPr>
              <a:t>:</a:t>
            </a:r>
            <a:r>
              <a:rPr lang="en-GB" b="1" dirty="0" smtClean="0">
                <a:latin typeface="Times New Roman" panose="02020603050405020304" pitchFamily="18" charset="0"/>
                <a:cs typeface="Times New Roman" panose="02020603050405020304" pitchFamily="18" charset="0"/>
              </a:rPr>
              <a:t> Stick your plan to your fridge and encourage people at home to make you accountable for your plans. </a:t>
            </a:r>
            <a:endParaRPr lang="en-GB" b="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35270">
            <a:off x="473848" y="218034"/>
            <a:ext cx="1355544" cy="131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71104"/>
            <a:ext cx="1817936" cy="121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580112" y="2348880"/>
            <a:ext cx="3096344" cy="3168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796136" y="2780928"/>
            <a:ext cx="2664296" cy="2308324"/>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If you’re feeling creative, you can create a timetable using coloured pens and pencils. Alternatively, you can create a free study plan by following the link. </a:t>
            </a:r>
          </a:p>
          <a:p>
            <a:endParaRPr lang="en-GB" dirty="0"/>
          </a:p>
          <a:p>
            <a:endParaRPr lang="en-GB" dirty="0"/>
          </a:p>
        </p:txBody>
      </p:sp>
    </p:spTree>
    <p:extLst>
      <p:ext uri="{BB962C8B-B14F-4D97-AF65-F5344CB8AC3E}">
        <p14:creationId xmlns:p14="http://schemas.microsoft.com/office/powerpoint/2010/main" val="408037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9407905"/>
              </p:ext>
            </p:extLst>
          </p:nvPr>
        </p:nvGraphicFramePr>
        <p:xfrm>
          <a:off x="395536" y="1700808"/>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2656"/>
            <a:ext cx="25622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432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Useful advice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Work with your child to establish their learning style and discuss </a:t>
            </a:r>
            <a:r>
              <a:rPr lang="en-GB" dirty="0" smtClean="0">
                <a:latin typeface="Times New Roman" panose="02020603050405020304" pitchFamily="18" charset="0"/>
                <a:cs typeface="Times New Roman" panose="02020603050405020304" pitchFamily="18" charset="0"/>
              </a:rPr>
              <a:t>how can study effectively. </a:t>
            </a:r>
            <a:endParaRPr lang="en-GB"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50232"/>
            <a:ext cx="5860455" cy="403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537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Useful advice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Create a study plan with your child. This can be changed on a weekly or monthly basis. </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647978" cy="372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25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Useful advice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600200"/>
            <a:ext cx="8712968" cy="4525963"/>
          </a:xfrm>
        </p:spPr>
        <p:txBody>
          <a:bodyPr/>
          <a:lstStyle/>
          <a:p>
            <a:pPr marL="0" indent="0">
              <a:buNone/>
            </a:pPr>
            <a:r>
              <a:rPr lang="en-GB" dirty="0" smtClean="0">
                <a:latin typeface="Times New Roman" panose="02020603050405020304" pitchFamily="18" charset="0"/>
                <a:cs typeface="Times New Roman" panose="02020603050405020304" pitchFamily="18" charset="0"/>
              </a:rPr>
              <a:t>Take a look at the resources available to you and save them in your favourites folder. </a:t>
            </a:r>
          </a:p>
          <a:p>
            <a:pPr marL="0" indent="0">
              <a:buNone/>
            </a:pPr>
            <a:endParaRPr lang="en-GB" dirty="0"/>
          </a:p>
          <a:p>
            <a:pPr marL="0" indent="0">
              <a:buNone/>
            </a:pPr>
            <a:r>
              <a:rPr lang="en-GB" dirty="0" smtClean="0">
                <a:latin typeface="Times New Roman" panose="02020603050405020304" pitchFamily="18" charset="0"/>
                <a:cs typeface="Times New Roman" panose="02020603050405020304" pitchFamily="18" charset="0"/>
              </a:rPr>
              <a:t>www.showmyhomework.co.uk/login</a:t>
            </a:r>
          </a:p>
          <a:p>
            <a:pPr marL="0" indent="0">
              <a:buNone/>
            </a:pPr>
            <a:r>
              <a:rPr lang="en-GB" dirty="0" smtClean="0">
                <a:latin typeface="Times New Roman" panose="02020603050405020304" pitchFamily="18" charset="0"/>
                <a:cs typeface="Times New Roman" panose="02020603050405020304" pitchFamily="18" charset="0"/>
              </a:rPr>
              <a:t>www.sqa.org.uk</a:t>
            </a:r>
          </a:p>
          <a:p>
            <a:pPr marL="0" indent="0">
              <a:buNone/>
            </a:pPr>
            <a:r>
              <a:rPr lang="en-GB" dirty="0">
                <a:latin typeface="Times New Roman" panose="02020603050405020304" pitchFamily="18" charset="0"/>
                <a:cs typeface="Times New Roman" panose="02020603050405020304" pitchFamily="18" charset="0"/>
              </a:rPr>
              <a:t>www.bbc.co.uk/education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635422"/>
            <a:ext cx="2561266" cy="149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403426"/>
            <a:ext cx="1819956" cy="1266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507" y="2636912"/>
            <a:ext cx="1682949" cy="104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80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My Learning Style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0" y="2636912"/>
            <a:ext cx="3059833" cy="30893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3" y="2636911"/>
            <a:ext cx="2978273" cy="308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106" y="2636912"/>
            <a:ext cx="3105894" cy="308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472" y="3140968"/>
            <a:ext cx="2448272" cy="2862322"/>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VISUAL LEARNING</a:t>
            </a:r>
          </a:p>
          <a:p>
            <a:pPr algn="ctr"/>
            <a:endParaRPr lang="en-GB" b="1" dirty="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SEE IT</a:t>
            </a:r>
          </a:p>
          <a:p>
            <a:pPr algn="ctr"/>
            <a:endParaRPr lang="en-GB" b="1" dirty="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67844" y="3138551"/>
            <a:ext cx="2762250" cy="2308324"/>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AUDITORY LEARNING</a:t>
            </a:r>
          </a:p>
          <a:p>
            <a:pPr algn="ctr"/>
            <a:endParaRPr lang="en-GB" b="1" dirty="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HEAR IT </a:t>
            </a:r>
            <a:endParaRPr lang="en-GB"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038106" y="3138551"/>
            <a:ext cx="3105894" cy="2308324"/>
          </a:xfrm>
          <a:prstGeom prst="rect">
            <a:avLst/>
          </a:prstGeom>
          <a:noFill/>
        </p:spPr>
        <p:txBody>
          <a:bodyPr wrap="square" rtlCol="0">
            <a:spAutoFit/>
          </a:bodyPr>
          <a:lstStyle/>
          <a:p>
            <a:r>
              <a:rPr lang="en-GB" b="1" dirty="0" smtClean="0">
                <a:latin typeface="Times New Roman" panose="02020603050405020304" pitchFamily="18" charset="0"/>
                <a:cs typeface="Times New Roman" panose="02020603050405020304" pitchFamily="18" charset="0"/>
              </a:rPr>
              <a:t>KINESTHETIC LEARNING</a:t>
            </a:r>
          </a:p>
          <a:p>
            <a:endParaRPr lang="en-GB" b="1" dirty="0">
              <a:latin typeface="Times New Roman" panose="02020603050405020304" pitchFamily="18" charset="0"/>
              <a:cs typeface="Times New Roman" panose="02020603050405020304" pitchFamily="18" charset="0"/>
            </a:endParaRPr>
          </a:p>
          <a:p>
            <a:endParaRPr lang="en-GB" b="1" dirty="0" smtClean="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a:p>
            <a:endParaRPr lang="en-GB" b="1" dirty="0" smtClean="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a:p>
            <a:endParaRPr lang="en-GB" b="1" dirty="0" smtClean="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DO IT</a:t>
            </a:r>
            <a:endParaRPr lang="en-GB" b="1" dirty="0">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42" y="3783311"/>
            <a:ext cx="2452489" cy="79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4159" y="3463143"/>
            <a:ext cx="12668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434" y="3573016"/>
            <a:ext cx="923735" cy="157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498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332656"/>
            <a:ext cx="8291264" cy="5793507"/>
          </a:xfrm>
        </p:spPr>
        <p:txBody>
          <a:bodyPr>
            <a:normAutofit fontScale="92500"/>
          </a:bodyPr>
          <a:lstStyle/>
          <a:p>
            <a:pPr marL="0" indent="0">
              <a:buNone/>
            </a:pPr>
            <a:r>
              <a:rPr lang="en-GB" sz="2400" b="1" dirty="0">
                <a:latin typeface="Times New Roman" panose="02020603050405020304" pitchFamily="18" charset="0"/>
                <a:cs typeface="Times New Roman" panose="02020603050405020304" pitchFamily="18" charset="0"/>
              </a:rPr>
              <a:t>1. What do you remember most after meeting new people?</a:t>
            </a:r>
          </a:p>
          <a:p>
            <a:pPr marL="0" indent="0">
              <a:buNone/>
            </a:pPr>
            <a:r>
              <a:rPr lang="en-GB" sz="2400" b="1" dirty="0" smtClean="0">
                <a:solidFill>
                  <a:srgbClr val="0070C0"/>
                </a:solidFill>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t</a:t>
            </a:r>
            <a:r>
              <a:rPr lang="en-GB" sz="2400" dirty="0" smtClean="0">
                <a:latin typeface="Times New Roman" panose="02020603050405020304" pitchFamily="18" charset="0"/>
                <a:cs typeface="Times New Roman" panose="02020603050405020304" pitchFamily="18" charset="0"/>
              </a:rPr>
              <a:t>heir </a:t>
            </a:r>
            <a:r>
              <a:rPr lang="en-GB" sz="2400" dirty="0">
                <a:latin typeface="Times New Roman" panose="02020603050405020304" pitchFamily="18" charset="0"/>
                <a:cs typeface="Times New Roman" panose="02020603050405020304" pitchFamily="18" charset="0"/>
              </a:rPr>
              <a:t>face, clothes etc.</a:t>
            </a:r>
          </a:p>
          <a:p>
            <a:pPr marL="0" indent="0">
              <a:buNone/>
            </a:pPr>
            <a:r>
              <a:rPr lang="en-GB" sz="2400" b="1" dirty="0" smtClean="0">
                <a:solidFill>
                  <a:srgbClr val="FF0000"/>
                </a:solidFill>
                <a:latin typeface="Times New Roman" panose="02020603050405020304" pitchFamily="18" charset="0"/>
                <a:cs typeface="Times New Roman" panose="02020603050405020304" pitchFamily="18" charset="0"/>
              </a:rPr>
              <a:t>B. </a:t>
            </a:r>
            <a:r>
              <a:rPr lang="en-GB" sz="2400" dirty="0">
                <a:latin typeface="Times New Roman" panose="02020603050405020304" pitchFamily="18" charset="0"/>
                <a:cs typeface="Times New Roman" panose="02020603050405020304" pitchFamily="18" charset="0"/>
              </a:rPr>
              <a:t>w</a:t>
            </a:r>
            <a:r>
              <a:rPr lang="en-GB" sz="2400" dirty="0" smtClean="0">
                <a:latin typeface="Times New Roman" panose="02020603050405020304" pitchFamily="18" charset="0"/>
                <a:cs typeface="Times New Roman" panose="02020603050405020304" pitchFamily="18" charset="0"/>
              </a:rPr>
              <a:t>hat </a:t>
            </a:r>
            <a:r>
              <a:rPr lang="en-GB" sz="2400" dirty="0">
                <a:latin typeface="Times New Roman" panose="02020603050405020304" pitchFamily="18" charset="0"/>
                <a:cs typeface="Times New Roman" panose="02020603050405020304" pitchFamily="18" charset="0"/>
              </a:rPr>
              <a:t>they said and how they said it</a:t>
            </a:r>
          </a:p>
          <a:p>
            <a:pPr marL="0" indent="0">
              <a:buNone/>
            </a:pPr>
            <a:r>
              <a:rPr lang="en-GB" sz="2400" b="1" dirty="0" smtClean="0">
                <a:solidFill>
                  <a:srgbClr val="00B050"/>
                </a:solidFill>
                <a:latin typeface="Times New Roman" panose="02020603050405020304" pitchFamily="18" charset="0"/>
                <a:cs typeface="Times New Roman" panose="02020603050405020304" pitchFamily="18" charset="0"/>
              </a:rPr>
              <a:t>C. </a:t>
            </a:r>
            <a:r>
              <a:rPr lang="en-GB" sz="2400" dirty="0">
                <a:latin typeface="Times New Roman" panose="02020603050405020304" pitchFamily="18" charset="0"/>
                <a:cs typeface="Times New Roman" panose="02020603050405020304" pitchFamily="18" charset="0"/>
              </a:rPr>
              <a:t>s</a:t>
            </a:r>
            <a:r>
              <a:rPr lang="en-GB" sz="2400" dirty="0" smtClean="0">
                <a:latin typeface="Times New Roman" panose="02020603050405020304" pitchFamily="18" charset="0"/>
                <a:cs typeface="Times New Roman" panose="02020603050405020304" pitchFamily="18" charset="0"/>
              </a:rPr>
              <a:t>omething </a:t>
            </a:r>
            <a:r>
              <a:rPr lang="en-GB" sz="2400" dirty="0">
                <a:latin typeface="Times New Roman" panose="02020603050405020304" pitchFamily="18" charset="0"/>
                <a:cs typeface="Times New Roman" panose="02020603050405020304" pitchFamily="18" charset="0"/>
              </a:rPr>
              <a:t>they did </a:t>
            </a:r>
            <a:endParaRPr lang="en-GB" sz="2400" dirty="0" smtClean="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2. If you have to give directions to get somewhere, what do you do?</a:t>
            </a:r>
          </a:p>
          <a:p>
            <a:pPr marL="0" indent="0">
              <a:buNone/>
            </a:pPr>
            <a:r>
              <a:rPr lang="en-GB" sz="2400" b="1" dirty="0" smtClean="0">
                <a:solidFill>
                  <a:srgbClr val="0070C0"/>
                </a:solidFill>
                <a:latin typeface="Times New Roman" panose="02020603050405020304" pitchFamily="18" charset="0"/>
                <a:cs typeface="Times New Roman" panose="02020603050405020304" pitchFamily="18" charset="0"/>
              </a:rPr>
              <a:t>A. </a:t>
            </a:r>
            <a:r>
              <a:rPr lang="en-GB" sz="2400" dirty="0" smtClean="0">
                <a:latin typeface="Times New Roman" panose="02020603050405020304" pitchFamily="18" charset="0"/>
                <a:cs typeface="Times New Roman" panose="02020603050405020304" pitchFamily="18" charset="0"/>
              </a:rPr>
              <a:t>draw </a:t>
            </a:r>
            <a:r>
              <a:rPr lang="en-GB" sz="2400" dirty="0">
                <a:latin typeface="Times New Roman" panose="02020603050405020304" pitchFamily="18" charset="0"/>
                <a:cs typeface="Times New Roman" panose="02020603050405020304" pitchFamily="18" charset="0"/>
              </a:rPr>
              <a:t>a map and describe important landmarks</a:t>
            </a:r>
          </a:p>
          <a:p>
            <a:pPr marL="0" indent="0">
              <a:buNone/>
            </a:pPr>
            <a:r>
              <a:rPr lang="en-GB" sz="2400" b="1" dirty="0" smtClean="0">
                <a:solidFill>
                  <a:srgbClr val="FF0000"/>
                </a:solidFill>
                <a:latin typeface="Times New Roman" panose="02020603050405020304" pitchFamily="18" charset="0"/>
                <a:cs typeface="Times New Roman" panose="02020603050405020304" pitchFamily="18" charset="0"/>
              </a:rPr>
              <a:t>B. </a:t>
            </a:r>
            <a:r>
              <a:rPr lang="en-GB" sz="2400" dirty="0" smtClean="0">
                <a:latin typeface="Times New Roman" panose="02020603050405020304" pitchFamily="18" charset="0"/>
                <a:cs typeface="Times New Roman" panose="02020603050405020304" pitchFamily="18" charset="0"/>
              </a:rPr>
              <a:t>tell </a:t>
            </a:r>
            <a:r>
              <a:rPr lang="en-GB" sz="2400" dirty="0">
                <a:latin typeface="Times New Roman" panose="02020603050405020304" pitchFamily="18" charset="0"/>
                <a:cs typeface="Times New Roman" panose="02020603050405020304" pitchFamily="18" charset="0"/>
              </a:rPr>
              <a:t>them bit by bit (go left, then turn right)</a:t>
            </a:r>
          </a:p>
          <a:p>
            <a:pPr marL="0" indent="0">
              <a:buNone/>
            </a:pPr>
            <a:r>
              <a:rPr lang="en-GB" sz="2400" b="1" dirty="0" smtClean="0">
                <a:solidFill>
                  <a:srgbClr val="00B050"/>
                </a:solidFill>
                <a:latin typeface="Times New Roman" panose="02020603050405020304" pitchFamily="18" charset="0"/>
                <a:cs typeface="Times New Roman" panose="02020603050405020304" pitchFamily="18" charset="0"/>
              </a:rPr>
              <a:t>C. </a:t>
            </a:r>
            <a:r>
              <a:rPr lang="en-GB" sz="2400" dirty="0" smtClean="0">
                <a:latin typeface="Times New Roman" panose="02020603050405020304" pitchFamily="18" charset="0"/>
                <a:cs typeface="Times New Roman" panose="02020603050405020304" pitchFamily="18" charset="0"/>
              </a:rPr>
              <a:t>rely </a:t>
            </a:r>
            <a:r>
              <a:rPr lang="en-GB" sz="2400" dirty="0">
                <a:latin typeface="Times New Roman" panose="02020603050405020304" pitchFamily="18" charset="0"/>
                <a:cs typeface="Times New Roman" panose="02020603050405020304" pitchFamily="18" charset="0"/>
              </a:rPr>
              <a:t>on hand gestures to show </a:t>
            </a:r>
            <a:r>
              <a:rPr lang="en-GB" sz="2400" dirty="0" smtClean="0">
                <a:latin typeface="Times New Roman" panose="02020603050405020304" pitchFamily="18" charset="0"/>
                <a:cs typeface="Times New Roman" panose="02020603050405020304" pitchFamily="18" charset="0"/>
              </a:rPr>
              <a:t>them</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3. In your free time which do you prefer?</a:t>
            </a:r>
          </a:p>
          <a:p>
            <a:pPr marL="0" indent="0">
              <a:buNone/>
            </a:pPr>
            <a:r>
              <a:rPr lang="en-GB" sz="2400" b="1" dirty="0" smtClean="0">
                <a:solidFill>
                  <a:srgbClr val="0070C0"/>
                </a:solidFill>
                <a:latin typeface="Times New Roman" panose="02020603050405020304" pitchFamily="18" charset="0"/>
                <a:cs typeface="Times New Roman" panose="02020603050405020304" pitchFamily="18" charset="0"/>
              </a:rPr>
              <a:t>A. </a:t>
            </a:r>
            <a:r>
              <a:rPr lang="en-GB" sz="2400" dirty="0" smtClean="0">
                <a:latin typeface="Times New Roman" panose="02020603050405020304" pitchFamily="18" charset="0"/>
                <a:cs typeface="Times New Roman" panose="02020603050405020304" pitchFamily="18" charset="0"/>
              </a:rPr>
              <a:t>watch </a:t>
            </a:r>
            <a:r>
              <a:rPr lang="en-GB" sz="2400" dirty="0">
                <a:latin typeface="Times New Roman" panose="02020603050405020304" pitchFamily="18" charset="0"/>
                <a:cs typeface="Times New Roman" panose="02020603050405020304" pitchFamily="18" charset="0"/>
              </a:rPr>
              <a:t>TV or a film</a:t>
            </a:r>
          </a:p>
          <a:p>
            <a:pPr marL="0" indent="0">
              <a:buNone/>
            </a:pPr>
            <a:r>
              <a:rPr lang="en-GB" sz="2400" b="1" dirty="0" smtClean="0">
                <a:solidFill>
                  <a:srgbClr val="FF0000"/>
                </a:solidFill>
                <a:latin typeface="Times New Roman" panose="02020603050405020304" pitchFamily="18" charset="0"/>
                <a:cs typeface="Times New Roman" panose="02020603050405020304" pitchFamily="18" charset="0"/>
              </a:rPr>
              <a:t>B. </a:t>
            </a:r>
            <a:r>
              <a:rPr lang="en-GB" sz="2400" dirty="0" smtClean="0">
                <a:latin typeface="Times New Roman" panose="02020603050405020304" pitchFamily="18" charset="0"/>
                <a:cs typeface="Times New Roman" panose="02020603050405020304" pitchFamily="18" charset="0"/>
              </a:rPr>
              <a:t>listen </a:t>
            </a:r>
            <a:r>
              <a:rPr lang="en-GB" sz="2400" dirty="0">
                <a:latin typeface="Times New Roman" panose="02020603050405020304" pitchFamily="18" charset="0"/>
                <a:cs typeface="Times New Roman" panose="02020603050405020304" pitchFamily="18" charset="0"/>
              </a:rPr>
              <a:t>to music or talk with friends / family</a:t>
            </a:r>
          </a:p>
          <a:p>
            <a:pPr marL="0" indent="0">
              <a:buNone/>
            </a:pPr>
            <a:r>
              <a:rPr lang="en-GB" sz="2400" b="1" dirty="0" smtClean="0">
                <a:solidFill>
                  <a:srgbClr val="00B050"/>
                </a:solidFill>
                <a:latin typeface="Times New Roman" panose="02020603050405020304" pitchFamily="18" charset="0"/>
                <a:cs typeface="Times New Roman" panose="02020603050405020304" pitchFamily="18" charset="0"/>
              </a:rPr>
              <a:t>C. </a:t>
            </a:r>
            <a:r>
              <a:rPr lang="en-GB" sz="2400" dirty="0" smtClean="0">
                <a:latin typeface="Times New Roman" panose="02020603050405020304" pitchFamily="18" charset="0"/>
                <a:cs typeface="Times New Roman" panose="02020603050405020304" pitchFamily="18" charset="0"/>
              </a:rPr>
              <a:t>sport </a:t>
            </a:r>
            <a:r>
              <a:rPr lang="en-GB" sz="2400" dirty="0">
                <a:latin typeface="Times New Roman" panose="02020603050405020304" pitchFamily="18" charset="0"/>
                <a:cs typeface="Times New Roman" panose="02020603050405020304" pitchFamily="18" charset="0"/>
              </a:rPr>
              <a:t>/ outdoor activities</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5042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188640"/>
            <a:ext cx="8291264" cy="5937523"/>
          </a:xfrm>
        </p:spPr>
        <p:txBody>
          <a:bodyPr>
            <a:normAutofit fontScale="92500" lnSpcReduction="10000"/>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4. When you think of your earliest memories what are they mostly of?</a:t>
            </a:r>
          </a:p>
          <a:p>
            <a:pPr marL="0" indent="0">
              <a:buNone/>
            </a:pPr>
            <a:r>
              <a:rPr lang="en-GB" sz="2400" b="1" dirty="0" smtClean="0">
                <a:solidFill>
                  <a:srgbClr val="0070C0"/>
                </a:solidFill>
                <a:latin typeface="Times New Roman" panose="02020603050405020304" pitchFamily="18" charset="0"/>
                <a:cs typeface="Times New Roman" panose="02020603050405020304" pitchFamily="18" charset="0"/>
              </a:rPr>
              <a:t>A. </a:t>
            </a:r>
            <a:r>
              <a:rPr lang="en-GB" sz="2400" dirty="0" smtClean="0">
                <a:latin typeface="Times New Roman" panose="02020603050405020304" pitchFamily="18" charset="0"/>
                <a:cs typeface="Times New Roman" panose="02020603050405020304" pitchFamily="18" charset="0"/>
              </a:rPr>
              <a:t>things </a:t>
            </a:r>
            <a:r>
              <a:rPr lang="en-GB" sz="2400" dirty="0">
                <a:latin typeface="Times New Roman" panose="02020603050405020304" pitchFamily="18" charset="0"/>
                <a:cs typeface="Times New Roman" panose="02020603050405020304" pitchFamily="18" charset="0"/>
              </a:rPr>
              <a:t>you saw</a:t>
            </a:r>
          </a:p>
          <a:p>
            <a:pPr marL="0" indent="0">
              <a:buNone/>
            </a:pPr>
            <a:r>
              <a:rPr lang="en-GB" sz="2400" b="1" dirty="0" smtClean="0">
                <a:solidFill>
                  <a:srgbClr val="FF0000"/>
                </a:solidFill>
                <a:latin typeface="Times New Roman" panose="02020603050405020304" pitchFamily="18" charset="0"/>
                <a:cs typeface="Times New Roman" panose="02020603050405020304" pitchFamily="18" charset="0"/>
              </a:rPr>
              <a:t>B. </a:t>
            </a:r>
            <a:r>
              <a:rPr lang="en-GB" sz="2400" dirty="0" smtClean="0">
                <a:latin typeface="Times New Roman" panose="02020603050405020304" pitchFamily="18" charset="0"/>
                <a:cs typeface="Times New Roman" panose="02020603050405020304" pitchFamily="18" charset="0"/>
              </a:rPr>
              <a:t>things </a:t>
            </a:r>
            <a:r>
              <a:rPr lang="en-GB" sz="2400" dirty="0">
                <a:latin typeface="Times New Roman" panose="02020603050405020304" pitchFamily="18" charset="0"/>
                <a:cs typeface="Times New Roman" panose="02020603050405020304" pitchFamily="18" charset="0"/>
              </a:rPr>
              <a:t>people said</a:t>
            </a:r>
          </a:p>
          <a:p>
            <a:pPr marL="0" indent="0">
              <a:buNone/>
            </a:pPr>
            <a:r>
              <a:rPr lang="en-GB" sz="2400" b="1" dirty="0" smtClean="0">
                <a:solidFill>
                  <a:srgbClr val="00B050"/>
                </a:solidFill>
                <a:latin typeface="Times New Roman" panose="02020603050405020304" pitchFamily="18" charset="0"/>
                <a:cs typeface="Times New Roman" panose="02020603050405020304" pitchFamily="18" charset="0"/>
              </a:rPr>
              <a:t>C. </a:t>
            </a:r>
            <a:r>
              <a:rPr lang="en-GB" sz="2400" dirty="0" smtClean="0">
                <a:latin typeface="Times New Roman" panose="02020603050405020304" pitchFamily="18" charset="0"/>
                <a:cs typeface="Times New Roman" panose="02020603050405020304" pitchFamily="18" charset="0"/>
              </a:rPr>
              <a:t>things </a:t>
            </a:r>
            <a:r>
              <a:rPr lang="en-GB" sz="2400" dirty="0">
                <a:latin typeface="Times New Roman" panose="02020603050405020304" pitchFamily="18" charset="0"/>
                <a:cs typeface="Times New Roman" panose="02020603050405020304" pitchFamily="18" charset="0"/>
              </a:rPr>
              <a:t>you did or </a:t>
            </a:r>
            <a:r>
              <a:rPr lang="en-GB" sz="2400" dirty="0" smtClean="0">
                <a:latin typeface="Times New Roman" panose="02020603050405020304" pitchFamily="18" charset="0"/>
                <a:cs typeface="Times New Roman" panose="02020603050405020304" pitchFamily="18" charset="0"/>
              </a:rPr>
              <a:t>felt</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5. When you are trying to concentrate, what distracts you most?</a:t>
            </a:r>
          </a:p>
          <a:p>
            <a:pPr marL="0" indent="0">
              <a:buNone/>
            </a:pPr>
            <a:r>
              <a:rPr lang="en-GB" sz="2400" b="1" dirty="0" smtClean="0">
                <a:solidFill>
                  <a:srgbClr val="0070C0"/>
                </a:solidFill>
                <a:latin typeface="Times New Roman" panose="02020603050405020304" pitchFamily="18" charset="0"/>
                <a:cs typeface="Times New Roman" panose="02020603050405020304" pitchFamily="18" charset="0"/>
              </a:rPr>
              <a:t>A. </a:t>
            </a:r>
            <a:r>
              <a:rPr lang="en-GB" sz="2400" dirty="0" smtClean="0">
                <a:latin typeface="Times New Roman" panose="02020603050405020304" pitchFamily="18" charset="0"/>
                <a:cs typeface="Times New Roman" panose="02020603050405020304" pitchFamily="18" charset="0"/>
              </a:rPr>
              <a:t>an </a:t>
            </a:r>
            <a:r>
              <a:rPr lang="en-GB" sz="2400" dirty="0">
                <a:latin typeface="Times New Roman" panose="02020603050405020304" pitchFamily="18" charset="0"/>
                <a:cs typeface="Times New Roman" panose="02020603050405020304" pitchFamily="18" charset="0"/>
              </a:rPr>
              <a:t>untidy room, things on the wall etc.</a:t>
            </a:r>
          </a:p>
          <a:p>
            <a:pPr marL="0" indent="0">
              <a:buNone/>
            </a:pPr>
            <a:r>
              <a:rPr lang="en-GB" sz="2400" b="1" dirty="0" smtClean="0">
                <a:solidFill>
                  <a:srgbClr val="FF0000"/>
                </a:solidFill>
                <a:latin typeface="Times New Roman" panose="02020603050405020304" pitchFamily="18" charset="0"/>
                <a:cs typeface="Times New Roman" panose="02020603050405020304" pitchFamily="18" charset="0"/>
              </a:rPr>
              <a:t>B. </a:t>
            </a:r>
            <a:r>
              <a:rPr lang="en-GB" sz="2400" dirty="0" smtClean="0">
                <a:latin typeface="Times New Roman" panose="02020603050405020304" pitchFamily="18" charset="0"/>
                <a:cs typeface="Times New Roman" panose="02020603050405020304" pitchFamily="18" charset="0"/>
              </a:rPr>
              <a:t>talking </a:t>
            </a:r>
            <a:r>
              <a:rPr lang="en-GB" sz="2400" dirty="0">
                <a:latin typeface="Times New Roman" panose="02020603050405020304" pitchFamily="18" charset="0"/>
                <a:cs typeface="Times New Roman" panose="02020603050405020304" pitchFamily="18" charset="0"/>
              </a:rPr>
              <a:t>and other noises</a:t>
            </a:r>
          </a:p>
          <a:p>
            <a:pPr marL="0" indent="0">
              <a:buNone/>
            </a:pPr>
            <a:r>
              <a:rPr lang="en-GB" sz="2400" b="1" dirty="0" smtClean="0">
                <a:solidFill>
                  <a:srgbClr val="00B050"/>
                </a:solidFill>
                <a:latin typeface="Times New Roman" panose="02020603050405020304" pitchFamily="18" charset="0"/>
                <a:cs typeface="Times New Roman" panose="02020603050405020304" pitchFamily="18" charset="0"/>
              </a:rPr>
              <a:t>C. </a:t>
            </a:r>
            <a:r>
              <a:rPr lang="en-GB" sz="2400" dirty="0" smtClean="0">
                <a:latin typeface="Times New Roman" panose="02020603050405020304" pitchFamily="18" charset="0"/>
                <a:cs typeface="Times New Roman" panose="02020603050405020304" pitchFamily="18" charset="0"/>
              </a:rPr>
              <a:t>other </a:t>
            </a:r>
            <a:r>
              <a:rPr lang="en-GB" sz="2400" dirty="0">
                <a:latin typeface="Times New Roman" panose="02020603050405020304" pitchFamily="18" charset="0"/>
                <a:cs typeface="Times New Roman" panose="02020603050405020304" pitchFamily="18" charset="0"/>
              </a:rPr>
              <a:t>people moving </a:t>
            </a:r>
            <a:r>
              <a:rPr lang="en-GB" sz="2400" dirty="0" smtClean="0">
                <a:latin typeface="Times New Roman" panose="02020603050405020304" pitchFamily="18" charset="0"/>
                <a:cs typeface="Times New Roman" panose="02020603050405020304" pitchFamily="18" charset="0"/>
              </a:rPr>
              <a:t>around</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6. How do you try to remember things like phone numbers?</a:t>
            </a:r>
          </a:p>
          <a:p>
            <a:pPr marL="0" indent="0">
              <a:buNone/>
            </a:pPr>
            <a:r>
              <a:rPr lang="en-GB" sz="2400" b="1" dirty="0" smtClean="0">
                <a:solidFill>
                  <a:srgbClr val="0070C0"/>
                </a:solidFill>
                <a:latin typeface="Times New Roman" panose="02020603050405020304" pitchFamily="18" charset="0"/>
                <a:cs typeface="Times New Roman" panose="02020603050405020304" pitchFamily="18" charset="0"/>
              </a:rPr>
              <a:t>A. </a:t>
            </a:r>
            <a:r>
              <a:rPr lang="en-GB" sz="2400" dirty="0" smtClean="0">
                <a:latin typeface="Times New Roman" panose="02020603050405020304" pitchFamily="18" charset="0"/>
                <a:cs typeface="Times New Roman" panose="02020603050405020304" pitchFamily="18" charset="0"/>
              </a:rPr>
              <a:t>write </a:t>
            </a:r>
            <a:r>
              <a:rPr lang="en-GB" sz="2400" dirty="0">
                <a:latin typeface="Times New Roman" panose="02020603050405020304" pitchFamily="18" charset="0"/>
                <a:cs typeface="Times New Roman" panose="02020603050405020304" pitchFamily="18" charset="0"/>
              </a:rPr>
              <a:t>them down</a:t>
            </a:r>
          </a:p>
          <a:p>
            <a:pPr marL="0" indent="0">
              <a:buNone/>
            </a:pPr>
            <a:r>
              <a:rPr lang="en-GB" sz="2400" b="1" dirty="0" smtClean="0">
                <a:solidFill>
                  <a:srgbClr val="FF0000"/>
                </a:solidFill>
                <a:latin typeface="Times New Roman" panose="02020603050405020304" pitchFamily="18" charset="0"/>
                <a:cs typeface="Times New Roman" panose="02020603050405020304" pitchFamily="18" charset="0"/>
              </a:rPr>
              <a:t>B. </a:t>
            </a:r>
            <a:r>
              <a:rPr lang="en-GB" sz="2400" dirty="0" smtClean="0">
                <a:latin typeface="Times New Roman" panose="02020603050405020304" pitchFamily="18" charset="0"/>
                <a:cs typeface="Times New Roman" panose="02020603050405020304" pitchFamily="18" charset="0"/>
              </a:rPr>
              <a:t>say </a:t>
            </a:r>
            <a:r>
              <a:rPr lang="en-GB" sz="2400" dirty="0">
                <a:latin typeface="Times New Roman" panose="02020603050405020304" pitchFamily="18" charset="0"/>
                <a:cs typeface="Times New Roman" panose="02020603050405020304" pitchFamily="18" charset="0"/>
              </a:rPr>
              <a:t>them out loud a couple of times</a:t>
            </a:r>
          </a:p>
          <a:p>
            <a:pPr marL="0" indent="0">
              <a:buNone/>
            </a:pPr>
            <a:r>
              <a:rPr lang="en-GB" sz="2400" b="1" dirty="0" smtClean="0">
                <a:solidFill>
                  <a:srgbClr val="00B050"/>
                </a:solidFill>
                <a:latin typeface="Times New Roman" panose="02020603050405020304" pitchFamily="18" charset="0"/>
                <a:cs typeface="Times New Roman" panose="02020603050405020304" pitchFamily="18" charset="0"/>
              </a:rPr>
              <a:t>C. </a:t>
            </a:r>
            <a:r>
              <a:rPr lang="en-GB" sz="2400" dirty="0" smtClean="0">
                <a:latin typeface="Times New Roman" panose="02020603050405020304" pitchFamily="18" charset="0"/>
                <a:cs typeface="Times New Roman" panose="02020603050405020304" pitchFamily="18" charset="0"/>
              </a:rPr>
              <a:t>use </a:t>
            </a:r>
            <a:r>
              <a:rPr lang="en-GB" sz="2400" dirty="0">
                <a:latin typeface="Times New Roman" panose="02020603050405020304" pitchFamily="18" charset="0"/>
                <a:cs typeface="Times New Roman" panose="02020603050405020304" pitchFamily="18" charset="0"/>
              </a:rPr>
              <a:t>them over and over again</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smtClean="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116549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Times New Roman" panose="02020603050405020304" pitchFamily="18" charset="0"/>
                <a:cs typeface="Times New Roman" panose="02020603050405020304" pitchFamily="18" charset="0"/>
              </a:rPr>
              <a:t>Mostly A </a:t>
            </a:r>
            <a:endParaRPr lang="en-GB"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latin typeface="Times New Roman" panose="02020603050405020304" pitchFamily="18" charset="0"/>
                <a:cs typeface="Times New Roman" panose="02020603050405020304" pitchFamily="18" charset="0"/>
              </a:rPr>
              <a:t>You’re </a:t>
            </a:r>
            <a:r>
              <a:rPr lang="en-GB" b="1" dirty="0">
                <a:latin typeface="Times New Roman" panose="02020603050405020304" pitchFamily="18" charset="0"/>
                <a:cs typeface="Times New Roman" panose="02020603050405020304" pitchFamily="18" charset="0"/>
              </a:rPr>
              <a:t>a great </a:t>
            </a:r>
            <a:r>
              <a:rPr lang="en-GB" b="1" dirty="0" smtClean="0">
                <a:latin typeface="Times New Roman" panose="02020603050405020304" pitchFamily="18" charset="0"/>
                <a:cs typeface="Times New Roman" panose="02020603050405020304" pitchFamily="18" charset="0"/>
              </a:rPr>
              <a:t>watcher!</a:t>
            </a:r>
            <a:endParaRPr lang="en-GB"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prefer working with pictures, diagrams and mind-maps.</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prefer to read the instructions before doing a task.</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probably prefer to make a ‘to do’ list or other plan before getting on with a task.</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Sometimes </a:t>
            </a:r>
            <a:r>
              <a:rPr lang="en-GB" dirty="0">
                <a:latin typeface="Times New Roman" panose="02020603050405020304" pitchFamily="18" charset="0"/>
                <a:cs typeface="Times New Roman" panose="02020603050405020304" pitchFamily="18" charset="0"/>
              </a:rPr>
              <a:t>you might bogged down in too much note-making and planning.</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could use phrases like ‘show me’ and ‘let’s have a look at it’ to understand better.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836712"/>
            <a:ext cx="24574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09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latin typeface="Times New Roman" panose="02020603050405020304" pitchFamily="18" charset="0"/>
                <a:cs typeface="Times New Roman" panose="02020603050405020304" pitchFamily="18" charset="0"/>
              </a:rPr>
              <a:t>Mostly B</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latin typeface="Times New Roman" panose="02020603050405020304" pitchFamily="18" charset="0"/>
                <a:cs typeface="Times New Roman" panose="02020603050405020304" pitchFamily="18" charset="0"/>
              </a:rPr>
              <a:t>You’re </a:t>
            </a:r>
            <a:r>
              <a:rPr lang="en-GB" b="1" dirty="0">
                <a:latin typeface="Times New Roman" panose="02020603050405020304" pitchFamily="18" charset="0"/>
                <a:cs typeface="Times New Roman" panose="02020603050405020304" pitchFamily="18" charset="0"/>
              </a:rPr>
              <a:t>a great </a:t>
            </a:r>
            <a:r>
              <a:rPr lang="en-GB" b="1" dirty="0" smtClean="0">
                <a:latin typeface="Times New Roman" panose="02020603050405020304" pitchFamily="18" charset="0"/>
                <a:cs typeface="Times New Roman" panose="02020603050405020304" pitchFamily="18" charset="0"/>
              </a:rPr>
              <a:t>listener!</a:t>
            </a:r>
            <a:endParaRPr lang="en-GB"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prefer to be told the instructions rather than read them.</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will often work best after listening to instructions.</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may often say or even sing something to yourself to remember it.</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Sometimes </a:t>
            </a:r>
            <a:r>
              <a:rPr lang="en-GB" dirty="0">
                <a:latin typeface="Times New Roman" panose="02020603050405020304" pitchFamily="18" charset="0"/>
                <a:cs typeface="Times New Roman" panose="02020603050405020304" pitchFamily="18" charset="0"/>
              </a:rPr>
              <a:t>you might find it hard turning things you’ve talked about into writing.</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could use phrases like ‘tell me’ and ‘let’s talk it through’ to understand better.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108447" cy="189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304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Times New Roman" panose="02020603050405020304" pitchFamily="18" charset="0"/>
                <a:cs typeface="Times New Roman" panose="02020603050405020304" pitchFamily="18" charset="0"/>
              </a:rPr>
              <a:t>Mostly C</a:t>
            </a:r>
            <a:endParaRPr lang="en-GB"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latin typeface="Times New Roman" panose="02020603050405020304" pitchFamily="18" charset="0"/>
                <a:cs typeface="Times New Roman" panose="02020603050405020304" pitchFamily="18" charset="0"/>
              </a:rPr>
              <a:t>You’re </a:t>
            </a:r>
            <a:r>
              <a:rPr lang="en-GB" b="1" dirty="0">
                <a:latin typeface="Times New Roman" panose="02020603050405020304" pitchFamily="18" charset="0"/>
                <a:cs typeface="Times New Roman" panose="02020603050405020304" pitchFamily="18" charset="0"/>
              </a:rPr>
              <a:t>a great </a:t>
            </a:r>
            <a:r>
              <a:rPr lang="en-GB" b="1" dirty="0" smtClean="0">
                <a:latin typeface="Times New Roman" panose="02020603050405020304" pitchFamily="18" charset="0"/>
                <a:cs typeface="Times New Roman" panose="02020603050405020304" pitchFamily="18" charset="0"/>
              </a:rPr>
              <a:t>doer!</a:t>
            </a:r>
            <a:endParaRPr lang="en-GB"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work best when touching, holding, moving, making, shaping etc.</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You tend to find new tasks easier by trying them out and learning as you go.</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may find it easier to just get writing and check it over as you go - rather than planning it out first.</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Sometimes </a:t>
            </a:r>
            <a:r>
              <a:rPr lang="en-GB" dirty="0">
                <a:latin typeface="Times New Roman" panose="02020603050405020304" pitchFamily="18" charset="0"/>
                <a:cs typeface="Times New Roman" panose="02020603050405020304" pitchFamily="18" charset="0"/>
              </a:rPr>
              <a:t>you might find it hard to organise your ideas and keep a clear head.</a:t>
            </a:r>
          </a:p>
          <a:p>
            <a:pPr>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could use phrases like ‘let me try it out’ to understand better.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60648"/>
            <a:ext cx="12684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149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2486</Words>
  <Application>Microsoft Office PowerPoint</Application>
  <PresentationFormat>On-screen Show (4:3)</PresentationFormat>
  <Paragraphs>200</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4 Steps to Success </vt:lpstr>
      <vt:lpstr> 4 Steps to Success</vt:lpstr>
      <vt:lpstr>PowerPoint Presentation</vt:lpstr>
      <vt:lpstr>My Learning Style </vt:lpstr>
      <vt:lpstr>PowerPoint Presentation</vt:lpstr>
      <vt:lpstr>PowerPoint Presentation</vt:lpstr>
      <vt:lpstr>Mostly A </vt:lpstr>
      <vt:lpstr>Mostly B</vt:lpstr>
      <vt:lpstr>Mostly C</vt:lpstr>
      <vt:lpstr>PowerPoint Presentation</vt:lpstr>
      <vt:lpstr>Learning Styles </vt:lpstr>
      <vt:lpstr>Step 1: Understand it </vt:lpstr>
      <vt:lpstr>How can I help?</vt:lpstr>
      <vt:lpstr>Step 2: Condense it </vt:lpstr>
      <vt:lpstr>How can I help?</vt:lpstr>
      <vt:lpstr>Step 2: Condense it </vt:lpstr>
      <vt:lpstr>Step 2: Condense it </vt:lpstr>
      <vt:lpstr>Step 2: Condense it </vt:lpstr>
      <vt:lpstr>Step 2: Condense it </vt:lpstr>
      <vt:lpstr>Step 3: Memorise it </vt:lpstr>
      <vt:lpstr>How can I help?</vt:lpstr>
      <vt:lpstr>Step 3: Memorise it </vt:lpstr>
      <vt:lpstr>Step 3: Memorise it</vt:lpstr>
      <vt:lpstr>Step 3: Memorise it </vt:lpstr>
      <vt:lpstr>Step 3: Memorise it </vt:lpstr>
      <vt:lpstr>Step 4: Review it </vt:lpstr>
      <vt:lpstr>How can I help?</vt:lpstr>
      <vt:lpstr>Step 4: Review it </vt:lpstr>
      <vt:lpstr>Step 4: Review it </vt:lpstr>
      <vt:lpstr>Useful advice</vt:lpstr>
      <vt:lpstr>Useful advice</vt:lpstr>
      <vt:lpstr>Useful advice</vt:lpstr>
    </vt:vector>
  </TitlesOfParts>
  <Company>East Ayrshire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Steps to Success</dc:title>
  <dc:creator>Katie Boton</dc:creator>
  <cp:lastModifiedBy>Katie Boton</cp:lastModifiedBy>
  <cp:revision>12</cp:revision>
  <dcterms:created xsi:type="dcterms:W3CDTF">2017-09-21T13:42:12Z</dcterms:created>
  <dcterms:modified xsi:type="dcterms:W3CDTF">2017-09-27T14:26:48Z</dcterms:modified>
</cp:coreProperties>
</file>