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1" d="100"/>
          <a:sy n="51" d="100"/>
        </p:scale>
        <p:origin x="774" y="-1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248D-0481-4E4E-903F-7522DA8667AA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5DE9-4DBB-4A20-A820-8BDEE39DCE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229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248D-0481-4E4E-903F-7522DA8667AA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5DE9-4DBB-4A20-A820-8BDEE39DCE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194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248D-0481-4E4E-903F-7522DA8667AA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5DE9-4DBB-4A20-A820-8BDEE39DCE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688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248D-0481-4E4E-903F-7522DA8667AA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5DE9-4DBB-4A20-A820-8BDEE39DCE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27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248D-0481-4E4E-903F-7522DA8667AA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5DE9-4DBB-4A20-A820-8BDEE39DCE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252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248D-0481-4E4E-903F-7522DA8667AA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5DE9-4DBB-4A20-A820-8BDEE39DCE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073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248D-0481-4E4E-903F-7522DA8667AA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5DE9-4DBB-4A20-A820-8BDEE39DCE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5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248D-0481-4E4E-903F-7522DA8667AA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5DE9-4DBB-4A20-A820-8BDEE39DCE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327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248D-0481-4E4E-903F-7522DA8667AA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5DE9-4DBB-4A20-A820-8BDEE39DCE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718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248D-0481-4E4E-903F-7522DA8667AA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5DE9-4DBB-4A20-A820-8BDEE39DCE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335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248D-0481-4E4E-903F-7522DA8667AA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5DE9-4DBB-4A20-A820-8BDEE39DCE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004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7248D-0481-4E4E-903F-7522DA8667AA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15DE9-4DBB-4A20-A820-8BDEE39DCE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546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38980D1-3770-4F25-BD1A-F48730E3F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8000" dirty="0">
                <a:latin typeface="Comic Sans MS" panose="030F0702030302020204" pitchFamily="66" charset="0"/>
              </a:rPr>
              <a:t>The Weather Massage</a:t>
            </a:r>
          </a:p>
        </p:txBody>
      </p:sp>
      <p:pic>
        <p:nvPicPr>
          <p:cNvPr id="12" name="Picture 11" descr="A picture containing fabric&#10;&#10;Description automatically generated">
            <a:extLst>
              <a:ext uri="{FF2B5EF4-FFF2-40B4-BE49-F238E27FC236}">
                <a16:creationId xmlns:a16="http://schemas.microsoft.com/office/drawing/2014/main" id="{B5A38A12-0254-4198-827E-E14F0CBF7C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170" y="7189823"/>
            <a:ext cx="9419568" cy="7451868"/>
          </a:xfrm>
          <a:prstGeom prst="rect">
            <a:avLst/>
          </a:prstGeom>
        </p:spPr>
      </p:pic>
      <p:pic>
        <p:nvPicPr>
          <p:cNvPr id="14" name="Picture 13" descr="A close up of a sign&#10;&#10;Description automatically generated">
            <a:extLst>
              <a:ext uri="{FF2B5EF4-FFF2-40B4-BE49-F238E27FC236}">
                <a16:creationId xmlns:a16="http://schemas.microsoft.com/office/drawing/2014/main" id="{A2A1D011-2D19-45D6-838B-1EEBDAE7E8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047" y="500565"/>
            <a:ext cx="5261906" cy="3826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062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EF2D0-1B61-4176-AD3B-FB178EC46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07667"/>
            <a:ext cx="10515600" cy="3142075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r>
              <a:rPr lang="en-GB" dirty="0"/>
              <a:t>The massage is done on the back, over clothes,</a:t>
            </a:r>
            <a:br>
              <a:rPr lang="en-GB" dirty="0"/>
            </a:br>
            <a:r>
              <a:rPr lang="en-GB" dirty="0"/>
              <a:t>and the person giving the massage always asks permission to the person receiving the massage:</a:t>
            </a:r>
            <a:br>
              <a:rPr lang="en-GB" dirty="0"/>
            </a:br>
            <a:br>
              <a:rPr lang="en-GB" dirty="0"/>
            </a:br>
            <a:r>
              <a:rPr lang="en-GB" dirty="0"/>
              <a:t>“Can I give you a massage?”</a:t>
            </a:r>
            <a:br>
              <a:rPr lang="en-GB" dirty="0"/>
            </a:br>
            <a:br>
              <a:rPr lang="en-GB" dirty="0"/>
            </a:br>
            <a:r>
              <a:rPr lang="en-GB" dirty="0"/>
              <a:t>At the end the giver always tells the receiver:</a:t>
            </a:r>
            <a:br>
              <a:rPr lang="en-GB" dirty="0"/>
            </a:br>
            <a:br>
              <a:rPr lang="en-GB" dirty="0"/>
            </a:br>
            <a:r>
              <a:rPr lang="en-GB" dirty="0"/>
              <a:t>“Thank you for allowing me to give you a massage”</a:t>
            </a:r>
          </a:p>
        </p:txBody>
      </p:sp>
      <p:pic>
        <p:nvPicPr>
          <p:cNvPr id="5" name="Content Placeholder 4" descr="A picture containing food&#10;&#10;Description automatically generated">
            <a:extLst>
              <a:ext uri="{FF2B5EF4-FFF2-40B4-BE49-F238E27FC236}">
                <a16:creationId xmlns:a16="http://schemas.microsoft.com/office/drawing/2014/main" id="{70B33EE8-7883-45E3-84D2-5FD2DAD6B0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82642" cy="4922372"/>
          </a:xfrm>
        </p:spPr>
      </p:pic>
    </p:spTree>
    <p:extLst>
      <p:ext uri="{BB962C8B-B14F-4D97-AF65-F5344CB8AC3E}">
        <p14:creationId xmlns:p14="http://schemas.microsoft.com/office/powerpoint/2010/main" val="4041644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211924C-2180-42F0-BE7A-C5D9E78840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6569298"/>
              </p:ext>
            </p:extLst>
          </p:nvPr>
        </p:nvGraphicFramePr>
        <p:xfrm>
          <a:off x="1288473" y="1066800"/>
          <a:ext cx="9975272" cy="141316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19230">
                  <a:extLst>
                    <a:ext uri="{9D8B030D-6E8A-4147-A177-3AD203B41FA5}">
                      <a16:colId xmlns:a16="http://schemas.microsoft.com/office/drawing/2014/main" val="2974608610"/>
                    </a:ext>
                  </a:extLst>
                </a:gridCol>
                <a:gridCol w="5056042">
                  <a:extLst>
                    <a:ext uri="{9D8B030D-6E8A-4147-A177-3AD203B41FA5}">
                      <a16:colId xmlns:a16="http://schemas.microsoft.com/office/drawing/2014/main" val="541904923"/>
                    </a:ext>
                  </a:extLst>
                </a:gridCol>
              </a:tblGrid>
              <a:tr h="1028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  <a:latin typeface="Comic Sans MS" panose="030F0702030302020204" pitchFamily="66" charset="0"/>
                        </a:rPr>
                        <a:t>Spoken Words (story)</a:t>
                      </a:r>
                      <a:endParaRPr lang="en-GB" sz="2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23065110"/>
                  </a:ext>
                </a:extLst>
              </a:tr>
              <a:tr h="4511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br>
                        <a:rPr lang="en-GB" sz="1600" dirty="0">
                          <a:effectLst/>
                          <a:latin typeface="Comic Sans MS" panose="030F0702030302020204" pitchFamily="66" charset="0"/>
                        </a:rPr>
                      </a:br>
                      <a: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  <a:t>“Once upon a time there was a big, yellow sun that warmed the whole earth</a:t>
                      </a:r>
                      <a:r>
                        <a:rPr lang="en-GB" sz="2000" dirty="0">
                          <a:effectLst/>
                        </a:rPr>
                        <a:t>.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br>
                        <a:rPr lang="en-GB" sz="1600" dirty="0">
                          <a:effectLst/>
                          <a:latin typeface="Comic Sans MS" panose="030F0702030302020204" pitchFamily="66" charset="0"/>
                        </a:rPr>
                      </a:br>
                      <a: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  <a:t>With one hand on the shoulder, take the other hand and make a circle on the back.</a:t>
                      </a:r>
                      <a:endParaRPr lang="en-GB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2254738"/>
                  </a:ext>
                </a:extLst>
              </a:tr>
              <a:tr h="45906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br>
                        <a:rPr lang="en-GB" sz="1600" dirty="0">
                          <a:effectLst/>
                          <a:latin typeface="Comic Sans MS" panose="030F0702030302020204" pitchFamily="66" charset="0"/>
                        </a:rPr>
                      </a:br>
                      <a: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  <a:t>And from the middle of the sun, sunrays reach out and touch all parts of the world.</a:t>
                      </a:r>
                      <a:endParaRPr lang="en-GB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br>
                        <a:rPr lang="en-GB" sz="1600" dirty="0">
                          <a:effectLst/>
                          <a:latin typeface="Comic Sans MS" panose="030F0702030302020204" pitchFamily="66" charset="0"/>
                        </a:rPr>
                      </a:br>
                      <a: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  <a:t>Make sunrays to the sides.</a:t>
                      </a:r>
                      <a:endParaRPr lang="en-GB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0101857"/>
                  </a:ext>
                </a:extLst>
              </a:tr>
              <a:tr h="40011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br>
                        <a:rPr lang="en-GB" sz="1600" dirty="0">
                          <a:effectLst/>
                          <a:latin typeface="Comic Sans MS" panose="030F0702030302020204" pitchFamily="66" charset="0"/>
                        </a:rPr>
                      </a:br>
                      <a: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  <a:t>But look! Clouds appear and cover the sun.</a:t>
                      </a:r>
                      <a:endParaRPr lang="en-GB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br>
                        <a:rPr lang="en-GB" sz="1600" dirty="0">
                          <a:effectLst/>
                          <a:latin typeface="Comic Sans MS" panose="030F0702030302020204" pitchFamily="66" charset="0"/>
                        </a:rPr>
                      </a:br>
                      <a: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  <a:t>Make small circles with finger pads.</a:t>
                      </a:r>
                      <a:endParaRPr lang="en-GB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899341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DD855E5-0DA7-4521-B299-B0C4EF96B3CB}"/>
              </a:ext>
            </a:extLst>
          </p:cNvPr>
          <p:cNvSpPr txBox="1"/>
          <p:nvPr/>
        </p:nvSpPr>
        <p:spPr>
          <a:xfrm>
            <a:off x="7329055" y="1230666"/>
            <a:ext cx="2566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Movements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B0BCABEA-B317-4ADB-9900-78A98D76C3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26" t="15254" r="8626" b="14928"/>
          <a:stretch/>
        </p:blipFill>
        <p:spPr>
          <a:xfrm>
            <a:off x="2313707" y="3499381"/>
            <a:ext cx="3087000" cy="2604655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32B03104-12D6-4BB7-9DE8-EA75A43E1FB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36" t="19525" r="19207" b="20458"/>
          <a:stretch/>
        </p:blipFill>
        <p:spPr>
          <a:xfrm>
            <a:off x="2313707" y="8060431"/>
            <a:ext cx="2920745" cy="2771167"/>
          </a:xfrm>
          <a:prstGeom prst="rect">
            <a:avLst/>
          </a:prstGeom>
        </p:spPr>
      </p:pic>
      <p:pic>
        <p:nvPicPr>
          <p:cNvPr id="13" name="Picture 12" descr="A group of clouds in the sky&#10;&#10;Description automatically generated">
            <a:extLst>
              <a:ext uri="{FF2B5EF4-FFF2-40B4-BE49-F238E27FC236}">
                <a16:creationId xmlns:a16="http://schemas.microsoft.com/office/drawing/2014/main" id="{F67542C4-F08E-4D5C-A850-13BF6F02E4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809" y="12354245"/>
            <a:ext cx="3504542" cy="2480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124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70436AA-A618-42CD-869C-A866153F7A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436139"/>
              </p:ext>
            </p:extLst>
          </p:nvPr>
        </p:nvGraphicFramePr>
        <p:xfrm>
          <a:off x="1381125" y="765174"/>
          <a:ext cx="9429750" cy="142081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50210">
                  <a:extLst>
                    <a:ext uri="{9D8B030D-6E8A-4147-A177-3AD203B41FA5}">
                      <a16:colId xmlns:a16="http://schemas.microsoft.com/office/drawing/2014/main" val="2533767363"/>
                    </a:ext>
                  </a:extLst>
                </a:gridCol>
                <a:gridCol w="4779540">
                  <a:extLst>
                    <a:ext uri="{9D8B030D-6E8A-4147-A177-3AD203B41FA5}">
                      <a16:colId xmlns:a16="http://schemas.microsoft.com/office/drawing/2014/main" val="1911017883"/>
                    </a:ext>
                  </a:extLst>
                </a:gridCol>
              </a:tblGrid>
              <a:tr h="5357136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</a:br>
                      <a: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  <a:t>Then the wind comes and it blows harder... and harder... and harder</a:t>
                      </a:r>
                      <a:endParaRPr lang="en-GB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b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</a:br>
                      <a: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  <a:t>Move hands from side to side...harder and harder.</a:t>
                      </a:r>
                      <a:endParaRPr lang="en-GB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1490828"/>
                  </a:ext>
                </a:extLst>
              </a:tr>
              <a:tr h="5100127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</a:br>
                      <a: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  <a:t>...until the wind turns into a tornado and a hurricane!</a:t>
                      </a:r>
                      <a:endParaRPr lang="en-GB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b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</a:br>
                      <a: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  <a:t>Begin at shoulders and make tornado-like strokes with finger pads.</a:t>
                      </a:r>
                      <a:endParaRPr lang="en-GB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4482441"/>
                  </a:ext>
                </a:extLst>
              </a:tr>
              <a:tr h="37508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b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</a:br>
                      <a: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  <a:t>Then comes lightning...</a:t>
                      </a:r>
                      <a:endParaRPr lang="en-GB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b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</a:br>
                      <a: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  <a:t>Make lightning with fingertips.</a:t>
                      </a:r>
                      <a:endParaRPr lang="en-GB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9475818"/>
                  </a:ext>
                </a:extLst>
              </a:tr>
            </a:tbl>
          </a:graphicData>
        </a:graphic>
      </p:graphicFrame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780B56D-16FC-4F37-B7B7-4C55C580C9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73"/>
          <a:stretch/>
        </p:blipFill>
        <p:spPr>
          <a:xfrm>
            <a:off x="2166937" y="2089149"/>
            <a:ext cx="3128963" cy="2863851"/>
          </a:xfrm>
          <a:prstGeom prst="rect">
            <a:avLst/>
          </a:prstGeom>
        </p:spPr>
      </p:pic>
      <p:pic>
        <p:nvPicPr>
          <p:cNvPr id="8" name="Picture 7" descr="A picture containing water, wave&#10;&#10;Description automatically generated">
            <a:extLst>
              <a:ext uri="{FF2B5EF4-FFF2-40B4-BE49-F238E27FC236}">
                <a16:creationId xmlns:a16="http://schemas.microsoft.com/office/drawing/2014/main" id="{216CFA80-57EB-481E-885C-8F6CE827D0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937" y="7199631"/>
            <a:ext cx="3128963" cy="3142931"/>
          </a:xfrm>
          <a:prstGeom prst="rect">
            <a:avLst/>
          </a:prstGeom>
        </p:spPr>
      </p:pic>
      <p:pic>
        <p:nvPicPr>
          <p:cNvPr id="10" name="Picture 9" descr="A body of water&#10;&#10;Description automatically generated">
            <a:extLst>
              <a:ext uri="{FF2B5EF4-FFF2-40B4-BE49-F238E27FC236}">
                <a16:creationId xmlns:a16="http://schemas.microsoft.com/office/drawing/2014/main" id="{A0451DDB-FE6B-4838-B4D7-019DDD2189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486" y="12044297"/>
            <a:ext cx="3433763" cy="2810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267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E6A6A-7065-42F0-8118-1EBAA8D56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D310A7A-2110-4467-9AC0-57CD149276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1978830"/>
              </p:ext>
            </p:extLst>
          </p:nvPr>
        </p:nvGraphicFramePr>
        <p:xfrm>
          <a:off x="838200" y="400050"/>
          <a:ext cx="10648950" cy="154256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1450">
                  <a:extLst>
                    <a:ext uri="{9D8B030D-6E8A-4147-A177-3AD203B41FA5}">
                      <a16:colId xmlns:a16="http://schemas.microsoft.com/office/drawing/2014/main" val="927019456"/>
                    </a:ext>
                  </a:extLst>
                </a:gridCol>
                <a:gridCol w="5397500">
                  <a:extLst>
                    <a:ext uri="{9D8B030D-6E8A-4147-A177-3AD203B41FA5}">
                      <a16:colId xmlns:a16="http://schemas.microsoft.com/office/drawing/2014/main" val="861758607"/>
                    </a:ext>
                  </a:extLst>
                </a:gridCol>
              </a:tblGrid>
              <a:tr h="5029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b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</a:br>
                      <a: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  <a:t>...and thunder.</a:t>
                      </a:r>
                      <a:endParaRPr lang="en-GB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b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</a:br>
                      <a: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  <a:t>Clap the back with hands.</a:t>
                      </a:r>
                      <a:endParaRPr lang="en-GB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174014"/>
                  </a:ext>
                </a:extLst>
              </a:tr>
              <a:tr h="5811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b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</a:br>
                      <a: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  <a:t>It begins to rain...and it rains harder...and harder.</a:t>
                      </a:r>
                      <a:endParaRPr lang="en-GB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b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</a:br>
                      <a: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  <a:t>From the shoulders, stroke down with finger pads...faster and faster.</a:t>
                      </a:r>
                      <a:endParaRPr lang="en-GB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6208115"/>
                  </a:ext>
                </a:extLst>
              </a:tr>
              <a:tr h="45845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b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</a:br>
                      <a: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  <a:t>The rain turns into hail.</a:t>
                      </a:r>
                      <a:endParaRPr lang="en-GB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b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</a:br>
                      <a: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  <a:t>Play with fingertips on back.</a:t>
                      </a:r>
                      <a:endParaRPr lang="en-GB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5421446"/>
                  </a:ext>
                </a:extLst>
              </a:tr>
            </a:tbl>
          </a:graphicData>
        </a:graphic>
      </p:graphicFrame>
      <p:pic>
        <p:nvPicPr>
          <p:cNvPr id="6" name="Picture 5" descr="A close up of clouds in the sky&#10;&#10;Description automatically generated">
            <a:extLst>
              <a:ext uri="{FF2B5EF4-FFF2-40B4-BE49-F238E27FC236}">
                <a16:creationId xmlns:a16="http://schemas.microsoft.com/office/drawing/2014/main" id="{87A2FB1C-E298-4754-BCC4-15197FE55E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31" b="6771"/>
          <a:stretch/>
        </p:blipFill>
        <p:spPr>
          <a:xfrm>
            <a:off x="1338262" y="1621673"/>
            <a:ext cx="4395788" cy="2851322"/>
          </a:xfrm>
          <a:prstGeom prst="rect">
            <a:avLst/>
          </a:prstGeom>
        </p:spPr>
      </p:pic>
      <p:pic>
        <p:nvPicPr>
          <p:cNvPr id="8" name="Picture 7" descr="A picture containing brush&#10;&#10;Description automatically generated">
            <a:extLst>
              <a:ext uri="{FF2B5EF4-FFF2-40B4-BE49-F238E27FC236}">
                <a16:creationId xmlns:a16="http://schemas.microsoft.com/office/drawing/2014/main" id="{D677F126-E79D-4C5F-9199-D9FED568442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37"/>
          <a:stretch/>
        </p:blipFill>
        <p:spPr>
          <a:xfrm>
            <a:off x="1602581" y="6545317"/>
            <a:ext cx="3867150" cy="3923845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CAE2DC81-B66A-4ECC-85DB-4B97AD6C3EA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28"/>
          <a:stretch/>
        </p:blipFill>
        <p:spPr>
          <a:xfrm>
            <a:off x="1602581" y="12065235"/>
            <a:ext cx="3729038" cy="362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580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AE741AF-6507-4D92-AE59-C72610AEC7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0084661"/>
              </p:ext>
            </p:extLst>
          </p:nvPr>
        </p:nvGraphicFramePr>
        <p:xfrm>
          <a:off x="1200150" y="895350"/>
          <a:ext cx="9906000" cy="145922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85069">
                  <a:extLst>
                    <a:ext uri="{9D8B030D-6E8A-4147-A177-3AD203B41FA5}">
                      <a16:colId xmlns:a16="http://schemas.microsoft.com/office/drawing/2014/main" val="2426560312"/>
                    </a:ext>
                  </a:extLst>
                </a:gridCol>
                <a:gridCol w="5020931">
                  <a:extLst>
                    <a:ext uri="{9D8B030D-6E8A-4147-A177-3AD203B41FA5}">
                      <a16:colId xmlns:a16="http://schemas.microsoft.com/office/drawing/2014/main" val="3481993065"/>
                    </a:ext>
                  </a:extLst>
                </a:gridCol>
              </a:tblGrid>
              <a:tr h="46341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b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</a:br>
                      <a: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  <a:t>And then it begins to snow, and everything is white and beautiful.</a:t>
                      </a:r>
                      <a:endParaRPr lang="en-GB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b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</a:br>
                      <a: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  <a:t>Press lightly with fingers slowly over back.</a:t>
                      </a:r>
                      <a:endParaRPr lang="en-GB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495123"/>
                  </a:ext>
                </a:extLst>
              </a:tr>
              <a:tr h="5347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b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</a:br>
                      <a: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  <a:t>And the only thing you see is the cat climbing up onto the roof of the house...and another cat...and a third cat.</a:t>
                      </a:r>
                      <a:endParaRPr lang="en-GB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b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</a:br>
                      <a: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  <a:t>Climb up back toward neck by first using palm of hand, then rolling the hand upward, first up one side, then the middle of the back, then the other side.</a:t>
                      </a:r>
                      <a:endParaRPr lang="en-GB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0826797"/>
                  </a:ext>
                </a:extLst>
              </a:tr>
              <a:tr h="4610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b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</a:br>
                      <a: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  <a:t>The cats sit on the roof and watch as the fog appears and everything becomes still... and quiet.</a:t>
                      </a:r>
                      <a:endParaRPr lang="en-GB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b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</a:br>
                      <a: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  <a:t>Resting hands on shoulders</a:t>
                      </a:r>
                      <a:endParaRPr lang="en-GB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015876"/>
                  </a:ext>
                </a:extLst>
              </a:tr>
            </a:tbl>
          </a:graphicData>
        </a:graphic>
      </p:graphicFrame>
      <p:pic>
        <p:nvPicPr>
          <p:cNvPr id="6" name="Picture 5" descr="A snow covered slope&#10;&#10;Description automatically generated">
            <a:extLst>
              <a:ext uri="{FF2B5EF4-FFF2-40B4-BE49-F238E27FC236}">
                <a16:creationId xmlns:a16="http://schemas.microsoft.com/office/drawing/2014/main" id="{1A233ECB-0CBF-4ECB-98F0-48DBA008EF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712" y="2174987"/>
            <a:ext cx="3729038" cy="2895488"/>
          </a:xfrm>
          <a:prstGeom prst="rect">
            <a:avLst/>
          </a:prstGeom>
        </p:spPr>
      </p:pic>
      <p:pic>
        <p:nvPicPr>
          <p:cNvPr id="8" name="Picture 7" descr="A picture containing building, old, sitting, boat&#10;&#10;Description automatically generated">
            <a:extLst>
              <a:ext uri="{FF2B5EF4-FFF2-40B4-BE49-F238E27FC236}">
                <a16:creationId xmlns:a16="http://schemas.microsoft.com/office/drawing/2014/main" id="{6CF3B073-26AB-4FB2-BF18-F8B8F3F76A4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54"/>
          <a:stretch/>
        </p:blipFill>
        <p:spPr>
          <a:xfrm>
            <a:off x="2069306" y="7010400"/>
            <a:ext cx="3093244" cy="320019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2784316-29CA-4337-BEA9-B21BB4B1DD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762" y="12654596"/>
            <a:ext cx="2871788" cy="253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103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14F62B-BE76-4191-B5D9-ADF7D37C92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9389834"/>
              </p:ext>
            </p:extLst>
          </p:nvPr>
        </p:nvGraphicFramePr>
        <p:xfrm>
          <a:off x="838200" y="1066800"/>
          <a:ext cx="10515600" cy="4914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5688">
                  <a:extLst>
                    <a:ext uri="{9D8B030D-6E8A-4147-A177-3AD203B41FA5}">
                      <a16:colId xmlns:a16="http://schemas.microsoft.com/office/drawing/2014/main" val="1002663328"/>
                    </a:ext>
                  </a:extLst>
                </a:gridCol>
                <a:gridCol w="5329912">
                  <a:extLst>
                    <a:ext uri="{9D8B030D-6E8A-4147-A177-3AD203B41FA5}">
                      <a16:colId xmlns:a16="http://schemas.microsoft.com/office/drawing/2014/main" val="2058864151"/>
                    </a:ext>
                  </a:extLst>
                </a:gridCol>
              </a:tblGrid>
              <a:tr h="4914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b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</a:br>
                      <a: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  <a:t>Until the sun comes out, burns away the fog, and warms up the earth once again.”</a:t>
                      </a:r>
                      <a:endParaRPr lang="en-GB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b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</a:br>
                      <a: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  <a:t>Begin at centre of back and slowly make a circle, getting bigger and bigger.</a:t>
                      </a:r>
                      <a:endParaRPr lang="en-GB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1776209"/>
                  </a:ext>
                </a:extLst>
              </a:tr>
            </a:tbl>
          </a:graphicData>
        </a:graphic>
      </p:graphicFrame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6DB4E945-CB09-42A8-815B-59323C5589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4" t="11556" r="9111" b="14667"/>
          <a:stretch/>
        </p:blipFill>
        <p:spPr>
          <a:xfrm>
            <a:off x="1714500" y="2412132"/>
            <a:ext cx="3562350" cy="31123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16A85CF-F351-4A36-89A7-ADA80D687559}"/>
              </a:ext>
            </a:extLst>
          </p:cNvPr>
          <p:cNvSpPr txBox="1"/>
          <p:nvPr/>
        </p:nvSpPr>
        <p:spPr>
          <a:xfrm>
            <a:off x="838200" y="7429500"/>
            <a:ext cx="10668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After the massage, the person giving the massage always thanks the person receiving the massage;</a:t>
            </a: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“Thank you for letting me give you a massage”</a:t>
            </a: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http://misascotland.org.uk/</a:t>
            </a:r>
          </a:p>
        </p:txBody>
      </p:sp>
    </p:spTree>
    <p:extLst>
      <p:ext uri="{BB962C8B-B14F-4D97-AF65-F5344CB8AC3E}">
        <p14:creationId xmlns:p14="http://schemas.microsoft.com/office/powerpoint/2010/main" val="1315977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465</Words>
  <Application>Microsoft Office PowerPoint</Application>
  <PresentationFormat>Custom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Office Theme</vt:lpstr>
      <vt:lpstr>PowerPoint Presentation</vt:lpstr>
      <vt:lpstr>  The massage is done on the back, over clothes, and the person giving the massage always asks permission to the person receiving the massage:  “Can I give you a massage?”  At the end the giver always tells the receiver:  “Thank you for allowing me to give you a massage”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Weather Massage</dc:title>
  <dc:creator>Sarah Peacock</dc:creator>
  <cp:lastModifiedBy>Sarah Peacock</cp:lastModifiedBy>
  <cp:revision>14</cp:revision>
  <dcterms:created xsi:type="dcterms:W3CDTF">2020-05-14T10:19:21Z</dcterms:created>
  <dcterms:modified xsi:type="dcterms:W3CDTF">2020-05-14T11:22:21Z</dcterms:modified>
</cp:coreProperties>
</file>