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57" r:id="rId3"/>
    <p:sldId id="358" r:id="rId4"/>
    <p:sldId id="348" r:id="rId5"/>
    <p:sldId id="337" r:id="rId6"/>
    <p:sldId id="321" r:id="rId7"/>
    <p:sldId id="302" r:id="rId8"/>
    <p:sldId id="359" r:id="rId9"/>
    <p:sldId id="339" r:id="rId10"/>
    <p:sldId id="353" r:id="rId11"/>
    <p:sldId id="268" r:id="rId12"/>
    <p:sldId id="269" r:id="rId13"/>
    <p:sldId id="362" r:id="rId14"/>
    <p:sldId id="363" r:id="rId15"/>
    <p:sldId id="323" r:id="rId16"/>
    <p:sldId id="364" r:id="rId17"/>
    <p:sldId id="361" r:id="rId18"/>
    <p:sldId id="365" r:id="rId19"/>
    <p:sldId id="366" r:id="rId20"/>
    <p:sldId id="369" r:id="rId21"/>
    <p:sldId id="370" r:id="rId22"/>
    <p:sldId id="367" r:id="rId23"/>
    <p:sldId id="368" r:id="rId24"/>
    <p:sldId id="347" r:id="rId25"/>
    <p:sldId id="318" r:id="rId26"/>
    <p:sldId id="342" r:id="rId27"/>
    <p:sldId id="356" r:id="rId28"/>
    <p:sldId id="360" r:id="rId29"/>
    <p:sldId id="332" r:id="rId30"/>
    <p:sldId id="336" r:id="rId31"/>
    <p:sldId id="357" r:id="rId32"/>
  </p:sldIdLst>
  <p:sldSz cx="9144000" cy="6858000" type="screen4x3"/>
  <p:notesSz cx="6858000" cy="100123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85605" autoAdjust="0"/>
  </p:normalViewPr>
  <p:slideViewPr>
    <p:cSldViewPr>
      <p:cViewPr varScale="1">
        <p:scale>
          <a:sx n="68" d="100"/>
          <a:sy n="68" d="100"/>
        </p:scale>
        <p:origin x="113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0CBF9-0926-49C2-854C-66FB2A175BF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DFD4D7A0-5867-4B5D-9788-762BFFCAF8FB}">
      <dgm:prSet custT="1"/>
      <dgm:spPr/>
      <dgm:t>
        <a:bodyPr/>
        <a:lstStyle/>
        <a:p>
          <a:pPr rtl="0"/>
          <a:r>
            <a:rPr lang="en-GB" sz="2000" dirty="0" smtClean="0">
              <a:latin typeface="Comic Sans MS" panose="030F0702030302020204" pitchFamily="66" charset="0"/>
            </a:rPr>
            <a:t>being able to spot rhyme</a:t>
          </a:r>
          <a:endParaRPr lang="en-GB" sz="2000" dirty="0">
            <a:latin typeface="Comic Sans MS" panose="030F0702030302020204" pitchFamily="66" charset="0"/>
          </a:endParaRPr>
        </a:p>
      </dgm:t>
    </dgm:pt>
    <dgm:pt modelId="{CB1FDA84-03A4-4C1B-8095-EB4037D29BEE}" type="parTrans" cxnId="{B7E3740C-D409-4833-AEA9-A891D91B359B}">
      <dgm:prSet/>
      <dgm:spPr/>
      <dgm:t>
        <a:bodyPr/>
        <a:lstStyle/>
        <a:p>
          <a:endParaRPr lang="en-GB">
            <a:latin typeface="Comic Sans MS" panose="030F0702030302020204" pitchFamily="66" charset="0"/>
          </a:endParaRPr>
        </a:p>
      </dgm:t>
    </dgm:pt>
    <dgm:pt modelId="{73F180F7-0D1F-46C1-955D-3C69E9052220}" type="sibTrans" cxnId="{B7E3740C-D409-4833-AEA9-A891D91B359B}">
      <dgm:prSet/>
      <dgm:spPr/>
      <dgm:t>
        <a:bodyPr/>
        <a:lstStyle/>
        <a:p>
          <a:endParaRPr lang="en-GB">
            <a:latin typeface="Comic Sans MS" panose="030F0702030302020204" pitchFamily="66" charset="0"/>
          </a:endParaRPr>
        </a:p>
      </dgm:t>
    </dgm:pt>
    <dgm:pt modelId="{34F311C0-7FF2-4A5E-AF4D-5BE5234A52D5}">
      <dgm:prSet/>
      <dgm:spPr/>
      <dgm:t>
        <a:bodyPr/>
        <a:lstStyle/>
        <a:p>
          <a:pPr rtl="0"/>
          <a:r>
            <a:rPr lang="en-GB" dirty="0" smtClean="0">
              <a:latin typeface="Comic Sans MS" panose="030F0702030302020204" pitchFamily="66" charset="0"/>
            </a:rPr>
            <a:t>4 +</a:t>
          </a:r>
          <a:endParaRPr lang="en-GB" dirty="0">
            <a:latin typeface="Comic Sans MS" panose="030F0702030302020204" pitchFamily="66" charset="0"/>
          </a:endParaRPr>
        </a:p>
      </dgm:t>
    </dgm:pt>
    <dgm:pt modelId="{B8848365-0CB3-4F8F-BA91-FFDA81C2E2BE}" type="parTrans" cxnId="{F6653676-2AE9-450D-85C8-8761D05F0675}">
      <dgm:prSet/>
      <dgm:spPr/>
      <dgm:t>
        <a:bodyPr/>
        <a:lstStyle/>
        <a:p>
          <a:endParaRPr lang="en-GB">
            <a:latin typeface="Comic Sans MS" panose="030F0702030302020204" pitchFamily="66" charset="0"/>
          </a:endParaRPr>
        </a:p>
      </dgm:t>
    </dgm:pt>
    <dgm:pt modelId="{E8E11684-7C54-4836-99F1-86CCFBDDA66C}" type="sibTrans" cxnId="{F6653676-2AE9-450D-85C8-8761D05F0675}">
      <dgm:prSet/>
      <dgm:spPr/>
      <dgm:t>
        <a:bodyPr/>
        <a:lstStyle/>
        <a:p>
          <a:endParaRPr lang="en-GB">
            <a:latin typeface="Comic Sans MS" panose="030F0702030302020204" pitchFamily="66" charset="0"/>
          </a:endParaRPr>
        </a:p>
      </dgm:t>
    </dgm:pt>
    <dgm:pt modelId="{273CE5D3-E61E-4E88-A09D-3C289BAD4F75}">
      <dgm:prSet custT="1"/>
      <dgm:spPr/>
      <dgm:t>
        <a:bodyPr/>
        <a:lstStyle/>
        <a:p>
          <a:pPr rtl="0"/>
          <a:r>
            <a:rPr lang="en-GB" sz="1900" dirty="0" smtClean="0">
              <a:latin typeface="Comic Sans MS" panose="030F0702030302020204" pitchFamily="66" charset="0"/>
            </a:rPr>
            <a:t>being able to divide words into syllables</a:t>
          </a:r>
          <a:endParaRPr lang="en-GB" sz="1900" dirty="0">
            <a:latin typeface="Comic Sans MS" panose="030F0702030302020204" pitchFamily="66" charset="0"/>
          </a:endParaRPr>
        </a:p>
      </dgm:t>
    </dgm:pt>
    <dgm:pt modelId="{EA86680F-D9A3-4582-9D5C-77E6B2CEFF38}" type="parTrans" cxnId="{8B3524C0-9EA0-428A-87EC-DD9B03D1E443}">
      <dgm:prSet/>
      <dgm:spPr/>
      <dgm:t>
        <a:bodyPr/>
        <a:lstStyle/>
        <a:p>
          <a:endParaRPr lang="en-GB">
            <a:latin typeface="Comic Sans MS" panose="030F0702030302020204" pitchFamily="66" charset="0"/>
          </a:endParaRPr>
        </a:p>
      </dgm:t>
    </dgm:pt>
    <dgm:pt modelId="{F137A296-270C-48A2-8870-C53B51FF61D7}" type="sibTrans" cxnId="{8B3524C0-9EA0-428A-87EC-DD9B03D1E443}">
      <dgm:prSet/>
      <dgm:spPr/>
      <dgm:t>
        <a:bodyPr/>
        <a:lstStyle/>
        <a:p>
          <a:endParaRPr lang="en-GB">
            <a:latin typeface="Comic Sans MS" panose="030F0702030302020204" pitchFamily="66" charset="0"/>
          </a:endParaRPr>
        </a:p>
      </dgm:t>
    </dgm:pt>
    <dgm:pt modelId="{84EEBDB8-97FD-4920-B722-C7DDC3DEC4CB}">
      <dgm:prSet custT="1"/>
      <dgm:spPr/>
      <dgm:t>
        <a:bodyPr/>
        <a:lstStyle/>
        <a:p>
          <a:pPr rtl="0"/>
          <a:r>
            <a:rPr lang="en-GB" sz="1900" dirty="0" smtClean="0">
              <a:latin typeface="Comic Sans MS" panose="030F0702030302020204" pitchFamily="66" charset="0"/>
            </a:rPr>
            <a:t>identify alliteration (words that start with</a:t>
          </a:r>
          <a:endParaRPr lang="en-GB" sz="1900" dirty="0">
            <a:latin typeface="Comic Sans MS" panose="030F0702030302020204" pitchFamily="66" charset="0"/>
          </a:endParaRPr>
        </a:p>
      </dgm:t>
    </dgm:pt>
    <dgm:pt modelId="{4F348447-5668-4DD9-BF08-396526E4523C}" type="parTrans" cxnId="{6614B2CB-BA6D-4EDD-A2D9-3B2AC77790E1}">
      <dgm:prSet/>
      <dgm:spPr/>
      <dgm:t>
        <a:bodyPr/>
        <a:lstStyle/>
        <a:p>
          <a:endParaRPr lang="en-GB">
            <a:latin typeface="Comic Sans MS" panose="030F0702030302020204" pitchFamily="66" charset="0"/>
          </a:endParaRPr>
        </a:p>
      </dgm:t>
    </dgm:pt>
    <dgm:pt modelId="{1FF3D55E-ACCE-47C3-872C-2406558924A4}" type="sibTrans" cxnId="{6614B2CB-BA6D-4EDD-A2D9-3B2AC77790E1}">
      <dgm:prSet/>
      <dgm:spPr/>
      <dgm:t>
        <a:bodyPr/>
        <a:lstStyle/>
        <a:p>
          <a:endParaRPr lang="en-GB">
            <a:latin typeface="Comic Sans MS" panose="030F0702030302020204" pitchFamily="66" charset="0"/>
          </a:endParaRPr>
        </a:p>
      </dgm:t>
    </dgm:pt>
    <dgm:pt modelId="{992C0ED4-2A05-43D9-A825-12F5B669DBC7}">
      <dgm:prSet custT="1"/>
      <dgm:spPr/>
      <dgm:t>
        <a:bodyPr/>
        <a:lstStyle/>
        <a:p>
          <a:pPr rtl="0"/>
          <a:r>
            <a:rPr lang="en-GB" sz="1900" dirty="0" smtClean="0">
              <a:latin typeface="Comic Sans MS" panose="030F0702030302020204" pitchFamily="66" charset="0"/>
            </a:rPr>
            <a:t>the same sound)</a:t>
          </a:r>
          <a:endParaRPr lang="en-GB" sz="1900" dirty="0">
            <a:latin typeface="Comic Sans MS" panose="030F0702030302020204" pitchFamily="66" charset="0"/>
          </a:endParaRPr>
        </a:p>
      </dgm:t>
    </dgm:pt>
    <dgm:pt modelId="{A803EB3C-AD91-4BCE-B44D-CEBAE634D8ED}" type="parTrans" cxnId="{1545FCB1-D2D6-472E-9A91-19D81B7E3221}">
      <dgm:prSet/>
      <dgm:spPr/>
      <dgm:t>
        <a:bodyPr/>
        <a:lstStyle/>
        <a:p>
          <a:endParaRPr lang="en-GB">
            <a:latin typeface="Comic Sans MS" panose="030F0702030302020204" pitchFamily="66" charset="0"/>
          </a:endParaRPr>
        </a:p>
      </dgm:t>
    </dgm:pt>
    <dgm:pt modelId="{B829CFCD-91F2-42C4-BE3B-C4EC36C45268}" type="sibTrans" cxnId="{1545FCB1-D2D6-472E-9A91-19D81B7E3221}">
      <dgm:prSet/>
      <dgm:spPr/>
      <dgm:t>
        <a:bodyPr/>
        <a:lstStyle/>
        <a:p>
          <a:endParaRPr lang="en-GB">
            <a:latin typeface="Comic Sans MS" panose="030F0702030302020204" pitchFamily="66" charset="0"/>
          </a:endParaRPr>
        </a:p>
      </dgm:t>
    </dgm:pt>
    <dgm:pt modelId="{6AC85E14-52D4-4F2F-B7A9-76BC9DB719B8}">
      <dgm:prSet custT="1"/>
      <dgm:spPr/>
      <dgm:t>
        <a:bodyPr/>
        <a:lstStyle/>
        <a:p>
          <a:pPr rtl="0"/>
          <a:r>
            <a:rPr lang="en-GB" sz="1900" dirty="0" smtClean="0">
              <a:latin typeface="Comic Sans MS" panose="030F0702030302020204" pitchFamily="66" charset="0"/>
            </a:rPr>
            <a:t>identify the beginning sound of a word</a:t>
          </a:r>
          <a:endParaRPr lang="en-GB" sz="1900" dirty="0">
            <a:latin typeface="Comic Sans MS" panose="030F0702030302020204" pitchFamily="66" charset="0"/>
          </a:endParaRPr>
        </a:p>
      </dgm:t>
    </dgm:pt>
    <dgm:pt modelId="{816D8EA8-0EBA-44F2-9C97-5E28F64A993A}" type="parTrans" cxnId="{93B2B40D-0548-4E15-88B5-0059614680E5}">
      <dgm:prSet/>
      <dgm:spPr/>
      <dgm:t>
        <a:bodyPr/>
        <a:lstStyle/>
        <a:p>
          <a:endParaRPr lang="en-GB">
            <a:latin typeface="Comic Sans MS" panose="030F0702030302020204" pitchFamily="66" charset="0"/>
          </a:endParaRPr>
        </a:p>
      </dgm:t>
    </dgm:pt>
    <dgm:pt modelId="{7441FD59-9A79-42A9-B044-8EF56B19AD46}" type="sibTrans" cxnId="{93B2B40D-0548-4E15-88B5-0059614680E5}">
      <dgm:prSet/>
      <dgm:spPr/>
      <dgm:t>
        <a:bodyPr/>
        <a:lstStyle/>
        <a:p>
          <a:endParaRPr lang="en-GB">
            <a:latin typeface="Comic Sans MS" panose="030F0702030302020204" pitchFamily="66" charset="0"/>
          </a:endParaRPr>
        </a:p>
      </dgm:t>
    </dgm:pt>
    <dgm:pt modelId="{E818BFB5-9C07-496A-AAED-164668227869}">
      <dgm:prSet custT="1"/>
      <dgm:spPr/>
      <dgm:t>
        <a:bodyPr/>
        <a:lstStyle/>
        <a:p>
          <a:pPr rtl="0"/>
          <a:r>
            <a:rPr lang="en-GB" sz="1900" dirty="0" smtClean="0">
              <a:latin typeface="Comic Sans MS" panose="030F0702030302020204" pitchFamily="66" charset="0"/>
            </a:rPr>
            <a:t>identify the last sound in the word</a:t>
          </a:r>
          <a:endParaRPr lang="en-GB" sz="1900" dirty="0">
            <a:latin typeface="Comic Sans MS" panose="030F0702030302020204" pitchFamily="66" charset="0"/>
          </a:endParaRPr>
        </a:p>
      </dgm:t>
    </dgm:pt>
    <dgm:pt modelId="{50DA4CFA-602D-45A5-B63A-EEB131E3FEC9}" type="parTrans" cxnId="{2C42C479-FD4A-4199-8FBB-70966C70D769}">
      <dgm:prSet/>
      <dgm:spPr/>
      <dgm:t>
        <a:bodyPr/>
        <a:lstStyle/>
        <a:p>
          <a:endParaRPr lang="en-GB">
            <a:latin typeface="Comic Sans MS" panose="030F0702030302020204" pitchFamily="66" charset="0"/>
          </a:endParaRPr>
        </a:p>
      </dgm:t>
    </dgm:pt>
    <dgm:pt modelId="{1C865BB8-174C-4D61-B889-6D840773A49E}" type="sibTrans" cxnId="{2C42C479-FD4A-4199-8FBB-70966C70D769}">
      <dgm:prSet/>
      <dgm:spPr/>
      <dgm:t>
        <a:bodyPr/>
        <a:lstStyle/>
        <a:p>
          <a:endParaRPr lang="en-GB">
            <a:latin typeface="Comic Sans MS" panose="030F0702030302020204" pitchFamily="66" charset="0"/>
          </a:endParaRPr>
        </a:p>
      </dgm:t>
    </dgm:pt>
    <dgm:pt modelId="{1A4BB02F-EC5E-49AD-B6A6-47FAFA01EEF6}">
      <dgm:prSet/>
      <dgm:spPr/>
      <dgm:t>
        <a:bodyPr/>
        <a:lstStyle/>
        <a:p>
          <a:pPr rtl="0"/>
          <a:r>
            <a:rPr lang="en-GB" dirty="0" smtClean="0">
              <a:latin typeface="Comic Sans MS" panose="030F0702030302020204" pitchFamily="66" charset="0"/>
            </a:rPr>
            <a:t>3 years </a:t>
          </a:r>
        </a:p>
        <a:p>
          <a:pPr rtl="0"/>
          <a:r>
            <a:rPr lang="en-GB" dirty="0" smtClean="0">
              <a:latin typeface="Comic Sans MS" panose="030F0702030302020204" pitchFamily="66" charset="0"/>
            </a:rPr>
            <a:t>6 months</a:t>
          </a:r>
          <a:endParaRPr lang="en-GB" dirty="0">
            <a:latin typeface="Comic Sans MS" panose="030F0702030302020204" pitchFamily="66" charset="0"/>
          </a:endParaRPr>
        </a:p>
      </dgm:t>
    </dgm:pt>
    <dgm:pt modelId="{7E3C5440-0A8F-4BE0-8C60-C0A0474E827E}" type="sibTrans" cxnId="{AEED13AB-C674-4B76-A4D0-82648E97D947}">
      <dgm:prSet/>
      <dgm:spPr/>
      <dgm:t>
        <a:bodyPr/>
        <a:lstStyle/>
        <a:p>
          <a:endParaRPr lang="en-GB">
            <a:latin typeface="Comic Sans MS" panose="030F0702030302020204" pitchFamily="66" charset="0"/>
          </a:endParaRPr>
        </a:p>
      </dgm:t>
    </dgm:pt>
    <dgm:pt modelId="{E6FD5E93-A77B-44CC-9B69-DFD3534E1462}" type="parTrans" cxnId="{AEED13AB-C674-4B76-A4D0-82648E97D947}">
      <dgm:prSet/>
      <dgm:spPr/>
      <dgm:t>
        <a:bodyPr/>
        <a:lstStyle/>
        <a:p>
          <a:endParaRPr lang="en-GB">
            <a:latin typeface="Comic Sans MS" panose="030F0702030302020204" pitchFamily="66" charset="0"/>
          </a:endParaRPr>
        </a:p>
      </dgm:t>
    </dgm:pt>
    <dgm:pt modelId="{A2BF4DFF-E4C4-48BD-9F40-848DC5F7874B}" type="pres">
      <dgm:prSet presAssocID="{CD30CBF9-0926-49C2-854C-66FB2A175BF3}" presName="Name0" presStyleCnt="0">
        <dgm:presLayoutVars>
          <dgm:dir/>
          <dgm:animLvl val="lvl"/>
          <dgm:resizeHandles val="exact"/>
        </dgm:presLayoutVars>
      </dgm:prSet>
      <dgm:spPr/>
      <dgm:t>
        <a:bodyPr/>
        <a:lstStyle/>
        <a:p>
          <a:endParaRPr lang="en-GB"/>
        </a:p>
      </dgm:t>
    </dgm:pt>
    <dgm:pt modelId="{2AE3A464-14A2-4958-8265-56BE923C99CC}" type="pres">
      <dgm:prSet presAssocID="{1A4BB02F-EC5E-49AD-B6A6-47FAFA01EEF6}" presName="linNode" presStyleCnt="0"/>
      <dgm:spPr/>
    </dgm:pt>
    <dgm:pt modelId="{74238E21-CE28-4D08-B05F-0D028D92287C}" type="pres">
      <dgm:prSet presAssocID="{1A4BB02F-EC5E-49AD-B6A6-47FAFA01EEF6}" presName="parentText" presStyleLbl="node1" presStyleIdx="0" presStyleCnt="2">
        <dgm:presLayoutVars>
          <dgm:chMax val="1"/>
          <dgm:bulletEnabled val="1"/>
        </dgm:presLayoutVars>
      </dgm:prSet>
      <dgm:spPr/>
      <dgm:t>
        <a:bodyPr/>
        <a:lstStyle/>
        <a:p>
          <a:endParaRPr lang="en-GB"/>
        </a:p>
      </dgm:t>
    </dgm:pt>
    <dgm:pt modelId="{F8CBC243-10AF-4B2D-A01D-FD25A118B181}" type="pres">
      <dgm:prSet presAssocID="{1A4BB02F-EC5E-49AD-B6A6-47FAFA01EEF6}" presName="descendantText" presStyleLbl="alignAccFollowNode1" presStyleIdx="0" presStyleCnt="2">
        <dgm:presLayoutVars>
          <dgm:bulletEnabled val="1"/>
        </dgm:presLayoutVars>
      </dgm:prSet>
      <dgm:spPr/>
      <dgm:t>
        <a:bodyPr/>
        <a:lstStyle/>
        <a:p>
          <a:endParaRPr lang="en-GB"/>
        </a:p>
      </dgm:t>
    </dgm:pt>
    <dgm:pt modelId="{0F963270-4589-4604-8670-7D4465B5A553}" type="pres">
      <dgm:prSet presAssocID="{7E3C5440-0A8F-4BE0-8C60-C0A0474E827E}" presName="sp" presStyleCnt="0"/>
      <dgm:spPr/>
    </dgm:pt>
    <dgm:pt modelId="{2E5EC0C1-B7BB-43BF-A51A-76C73C455D2B}" type="pres">
      <dgm:prSet presAssocID="{34F311C0-7FF2-4A5E-AF4D-5BE5234A52D5}" presName="linNode" presStyleCnt="0"/>
      <dgm:spPr/>
    </dgm:pt>
    <dgm:pt modelId="{870E05D1-3478-4CFC-BADB-00A592428637}" type="pres">
      <dgm:prSet presAssocID="{34F311C0-7FF2-4A5E-AF4D-5BE5234A52D5}" presName="parentText" presStyleLbl="node1" presStyleIdx="1" presStyleCnt="2">
        <dgm:presLayoutVars>
          <dgm:chMax val="1"/>
          <dgm:bulletEnabled val="1"/>
        </dgm:presLayoutVars>
      </dgm:prSet>
      <dgm:spPr/>
      <dgm:t>
        <a:bodyPr/>
        <a:lstStyle/>
        <a:p>
          <a:endParaRPr lang="en-GB"/>
        </a:p>
      </dgm:t>
    </dgm:pt>
    <dgm:pt modelId="{177791EB-C3B7-464A-B043-774480A49FCE}" type="pres">
      <dgm:prSet presAssocID="{34F311C0-7FF2-4A5E-AF4D-5BE5234A52D5}" presName="descendantText" presStyleLbl="alignAccFollowNode1" presStyleIdx="1" presStyleCnt="2" custScaleY="113205">
        <dgm:presLayoutVars>
          <dgm:bulletEnabled val="1"/>
        </dgm:presLayoutVars>
      </dgm:prSet>
      <dgm:spPr/>
      <dgm:t>
        <a:bodyPr/>
        <a:lstStyle/>
        <a:p>
          <a:endParaRPr lang="en-GB"/>
        </a:p>
      </dgm:t>
    </dgm:pt>
  </dgm:ptLst>
  <dgm:cxnLst>
    <dgm:cxn modelId="{A1706E72-199C-4882-ACC4-B3CC45262970}" type="presOf" srcId="{992C0ED4-2A05-43D9-A825-12F5B669DBC7}" destId="{177791EB-C3B7-464A-B043-774480A49FCE}" srcOrd="0" destOrd="2" presId="urn:microsoft.com/office/officeart/2005/8/layout/vList5"/>
    <dgm:cxn modelId="{93B2B40D-0548-4E15-88B5-0059614680E5}" srcId="{273CE5D3-E61E-4E88-A09D-3C289BAD4F75}" destId="{6AC85E14-52D4-4F2F-B7A9-76BC9DB719B8}" srcOrd="2" destOrd="0" parTransId="{816D8EA8-0EBA-44F2-9C97-5E28F64A993A}" sibTransId="{7441FD59-9A79-42A9-B044-8EF56B19AD46}"/>
    <dgm:cxn modelId="{271A77F0-ED05-44DC-A629-9C18F490E0FD}" type="presOf" srcId="{84EEBDB8-97FD-4920-B722-C7DDC3DEC4CB}" destId="{177791EB-C3B7-464A-B043-774480A49FCE}" srcOrd="0" destOrd="1" presId="urn:microsoft.com/office/officeart/2005/8/layout/vList5"/>
    <dgm:cxn modelId="{0DE7D17E-A63B-4A6E-963B-85F78117C60C}" type="presOf" srcId="{6AC85E14-52D4-4F2F-B7A9-76BC9DB719B8}" destId="{177791EB-C3B7-464A-B043-774480A49FCE}" srcOrd="0" destOrd="3" presId="urn:microsoft.com/office/officeart/2005/8/layout/vList5"/>
    <dgm:cxn modelId="{CA2E1395-7779-435D-90D6-09B1AAB6B562}" type="presOf" srcId="{DFD4D7A0-5867-4B5D-9788-762BFFCAF8FB}" destId="{F8CBC243-10AF-4B2D-A01D-FD25A118B181}" srcOrd="0" destOrd="0" presId="urn:microsoft.com/office/officeart/2005/8/layout/vList5"/>
    <dgm:cxn modelId="{6614B2CB-BA6D-4EDD-A2D9-3B2AC77790E1}" srcId="{273CE5D3-E61E-4E88-A09D-3C289BAD4F75}" destId="{84EEBDB8-97FD-4920-B722-C7DDC3DEC4CB}" srcOrd="0" destOrd="0" parTransId="{4F348447-5668-4DD9-BF08-396526E4523C}" sibTransId="{1FF3D55E-ACCE-47C3-872C-2406558924A4}"/>
    <dgm:cxn modelId="{FF6EA233-43C5-4876-AA7E-B661CD6FD9C6}" type="presOf" srcId="{34F311C0-7FF2-4A5E-AF4D-5BE5234A52D5}" destId="{870E05D1-3478-4CFC-BADB-00A592428637}" srcOrd="0" destOrd="0" presId="urn:microsoft.com/office/officeart/2005/8/layout/vList5"/>
    <dgm:cxn modelId="{881FEB50-A85B-49F0-BE49-486F5F394F1B}" type="presOf" srcId="{CD30CBF9-0926-49C2-854C-66FB2A175BF3}" destId="{A2BF4DFF-E4C4-48BD-9F40-848DC5F7874B}" srcOrd="0" destOrd="0" presId="urn:microsoft.com/office/officeart/2005/8/layout/vList5"/>
    <dgm:cxn modelId="{12BDEAB4-4FBA-423A-B69D-C3A0CBAFC312}" type="presOf" srcId="{273CE5D3-E61E-4E88-A09D-3C289BAD4F75}" destId="{177791EB-C3B7-464A-B043-774480A49FCE}" srcOrd="0" destOrd="0" presId="urn:microsoft.com/office/officeart/2005/8/layout/vList5"/>
    <dgm:cxn modelId="{E8A54CA7-F6B7-492E-9EAE-AD0B7B5C5795}" type="presOf" srcId="{1A4BB02F-EC5E-49AD-B6A6-47FAFA01EEF6}" destId="{74238E21-CE28-4D08-B05F-0D028D92287C}" srcOrd="0" destOrd="0" presId="urn:microsoft.com/office/officeart/2005/8/layout/vList5"/>
    <dgm:cxn modelId="{2C42C479-FD4A-4199-8FBB-70966C70D769}" srcId="{273CE5D3-E61E-4E88-A09D-3C289BAD4F75}" destId="{E818BFB5-9C07-496A-AAED-164668227869}" srcOrd="3" destOrd="0" parTransId="{50DA4CFA-602D-45A5-B63A-EEB131E3FEC9}" sibTransId="{1C865BB8-174C-4D61-B889-6D840773A49E}"/>
    <dgm:cxn modelId="{8E49E3A7-271C-431C-BA57-F8285A2353FC}" type="presOf" srcId="{E818BFB5-9C07-496A-AAED-164668227869}" destId="{177791EB-C3B7-464A-B043-774480A49FCE}" srcOrd="0" destOrd="4" presId="urn:microsoft.com/office/officeart/2005/8/layout/vList5"/>
    <dgm:cxn modelId="{AEED13AB-C674-4B76-A4D0-82648E97D947}" srcId="{CD30CBF9-0926-49C2-854C-66FB2A175BF3}" destId="{1A4BB02F-EC5E-49AD-B6A6-47FAFA01EEF6}" srcOrd="0" destOrd="0" parTransId="{E6FD5E93-A77B-44CC-9B69-DFD3534E1462}" sibTransId="{7E3C5440-0A8F-4BE0-8C60-C0A0474E827E}"/>
    <dgm:cxn modelId="{F6653676-2AE9-450D-85C8-8761D05F0675}" srcId="{CD30CBF9-0926-49C2-854C-66FB2A175BF3}" destId="{34F311C0-7FF2-4A5E-AF4D-5BE5234A52D5}" srcOrd="1" destOrd="0" parTransId="{B8848365-0CB3-4F8F-BA91-FFDA81C2E2BE}" sibTransId="{E8E11684-7C54-4836-99F1-86CCFBDDA66C}"/>
    <dgm:cxn modelId="{8B3524C0-9EA0-428A-87EC-DD9B03D1E443}" srcId="{34F311C0-7FF2-4A5E-AF4D-5BE5234A52D5}" destId="{273CE5D3-E61E-4E88-A09D-3C289BAD4F75}" srcOrd="0" destOrd="0" parTransId="{EA86680F-D9A3-4582-9D5C-77E6B2CEFF38}" sibTransId="{F137A296-270C-48A2-8870-C53B51FF61D7}"/>
    <dgm:cxn modelId="{1545FCB1-D2D6-472E-9A91-19D81B7E3221}" srcId="{273CE5D3-E61E-4E88-A09D-3C289BAD4F75}" destId="{992C0ED4-2A05-43D9-A825-12F5B669DBC7}" srcOrd="1" destOrd="0" parTransId="{A803EB3C-AD91-4BCE-B44D-CEBAE634D8ED}" sibTransId="{B829CFCD-91F2-42C4-BE3B-C4EC36C45268}"/>
    <dgm:cxn modelId="{B7E3740C-D409-4833-AEA9-A891D91B359B}" srcId="{1A4BB02F-EC5E-49AD-B6A6-47FAFA01EEF6}" destId="{DFD4D7A0-5867-4B5D-9788-762BFFCAF8FB}" srcOrd="0" destOrd="0" parTransId="{CB1FDA84-03A4-4C1B-8095-EB4037D29BEE}" sibTransId="{73F180F7-0D1F-46C1-955D-3C69E9052220}"/>
    <dgm:cxn modelId="{A9C89649-7164-45F1-A661-86148C8591BD}" type="presParOf" srcId="{A2BF4DFF-E4C4-48BD-9F40-848DC5F7874B}" destId="{2AE3A464-14A2-4958-8265-56BE923C99CC}" srcOrd="0" destOrd="0" presId="urn:microsoft.com/office/officeart/2005/8/layout/vList5"/>
    <dgm:cxn modelId="{ED9B99A9-1426-4568-AC20-314D490A5F76}" type="presParOf" srcId="{2AE3A464-14A2-4958-8265-56BE923C99CC}" destId="{74238E21-CE28-4D08-B05F-0D028D92287C}" srcOrd="0" destOrd="0" presId="urn:microsoft.com/office/officeart/2005/8/layout/vList5"/>
    <dgm:cxn modelId="{D015CA4A-D3C3-43A2-B531-9897D404F509}" type="presParOf" srcId="{2AE3A464-14A2-4958-8265-56BE923C99CC}" destId="{F8CBC243-10AF-4B2D-A01D-FD25A118B181}" srcOrd="1" destOrd="0" presId="urn:microsoft.com/office/officeart/2005/8/layout/vList5"/>
    <dgm:cxn modelId="{08F032C0-1782-4DBD-B915-27304D328548}" type="presParOf" srcId="{A2BF4DFF-E4C4-48BD-9F40-848DC5F7874B}" destId="{0F963270-4589-4604-8670-7D4465B5A553}" srcOrd="1" destOrd="0" presId="urn:microsoft.com/office/officeart/2005/8/layout/vList5"/>
    <dgm:cxn modelId="{9ADDCF12-9713-461E-88A9-54204D90D9EA}" type="presParOf" srcId="{A2BF4DFF-E4C4-48BD-9F40-848DC5F7874B}" destId="{2E5EC0C1-B7BB-43BF-A51A-76C73C455D2B}" srcOrd="2" destOrd="0" presId="urn:microsoft.com/office/officeart/2005/8/layout/vList5"/>
    <dgm:cxn modelId="{E7BC5B0A-0F9E-4C5B-9E51-A2C4B9405A5F}" type="presParOf" srcId="{2E5EC0C1-B7BB-43BF-A51A-76C73C455D2B}" destId="{870E05D1-3478-4CFC-BADB-00A592428637}" srcOrd="0" destOrd="0" presId="urn:microsoft.com/office/officeart/2005/8/layout/vList5"/>
    <dgm:cxn modelId="{A11A8337-850B-49DC-A48C-0AA497E74B1C}" type="presParOf" srcId="{2E5EC0C1-B7BB-43BF-A51A-76C73C455D2B}" destId="{177791EB-C3B7-464A-B043-774480A49FC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93D371-04EB-4B68-91BA-4CF5EC361A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5EB3F8AD-070E-419A-A2CD-B36A69CA019F}">
      <dgm:prSet/>
      <dgm:spPr/>
      <dgm:t>
        <a:bodyPr/>
        <a:lstStyle/>
        <a:p>
          <a:pPr rtl="0"/>
          <a:r>
            <a:rPr lang="en-GB" dirty="0" smtClean="0">
              <a:latin typeface="Comic Sans MS" panose="030F0702030302020204" pitchFamily="66" charset="0"/>
            </a:rPr>
            <a:t>5 + 		</a:t>
          </a:r>
          <a:endParaRPr lang="en-GB" dirty="0">
            <a:latin typeface="Comic Sans MS" panose="030F0702030302020204" pitchFamily="66" charset="0"/>
          </a:endParaRPr>
        </a:p>
      </dgm:t>
    </dgm:pt>
    <dgm:pt modelId="{E15410F0-D019-4F2F-9549-6E814A2F4B25}" type="parTrans" cxnId="{E37F3CE9-CDCB-4EAA-929D-39950A86EF75}">
      <dgm:prSet/>
      <dgm:spPr/>
      <dgm:t>
        <a:bodyPr/>
        <a:lstStyle/>
        <a:p>
          <a:endParaRPr lang="en-GB">
            <a:latin typeface="Comic Sans MS" panose="030F0702030302020204" pitchFamily="66" charset="0"/>
          </a:endParaRPr>
        </a:p>
      </dgm:t>
    </dgm:pt>
    <dgm:pt modelId="{6DA0E380-01CE-4BC5-BE77-818B7C2D9851}" type="sibTrans" cxnId="{E37F3CE9-CDCB-4EAA-929D-39950A86EF75}">
      <dgm:prSet/>
      <dgm:spPr/>
      <dgm:t>
        <a:bodyPr/>
        <a:lstStyle/>
        <a:p>
          <a:endParaRPr lang="en-GB">
            <a:latin typeface="Comic Sans MS" panose="030F0702030302020204" pitchFamily="66" charset="0"/>
          </a:endParaRPr>
        </a:p>
      </dgm:t>
    </dgm:pt>
    <dgm:pt modelId="{BA759CBF-81F1-45E2-BF34-ABE8D45EA1B2}">
      <dgm:prSet/>
      <dgm:spPr/>
      <dgm:t>
        <a:bodyPr/>
        <a:lstStyle/>
        <a:p>
          <a:pPr rtl="0"/>
          <a:r>
            <a:rPr lang="en-GB" dirty="0" smtClean="0">
              <a:latin typeface="Comic Sans MS" panose="030F0702030302020204" pitchFamily="66" charset="0"/>
            </a:rPr>
            <a:t>being able to put a word together when it has been broken down into sounds: </a:t>
          </a:r>
          <a:r>
            <a:rPr lang="en-GB" dirty="0" smtClean="0">
              <a:latin typeface="Comic Sans MS" panose="030F0702030302020204" pitchFamily="66" charset="0"/>
            </a:rPr>
            <a:t>blending</a:t>
          </a:r>
          <a:endParaRPr lang="en-GB" dirty="0">
            <a:latin typeface="Comic Sans MS" panose="030F0702030302020204" pitchFamily="66" charset="0"/>
          </a:endParaRPr>
        </a:p>
      </dgm:t>
    </dgm:pt>
    <dgm:pt modelId="{FBFC45BE-5E8E-4394-9D2B-3AB97A63B530}" type="parTrans" cxnId="{AA87BC4F-0FC9-44E6-A994-8FFE405AB2DB}">
      <dgm:prSet/>
      <dgm:spPr/>
      <dgm:t>
        <a:bodyPr/>
        <a:lstStyle/>
        <a:p>
          <a:endParaRPr lang="en-GB">
            <a:latin typeface="Comic Sans MS" panose="030F0702030302020204" pitchFamily="66" charset="0"/>
          </a:endParaRPr>
        </a:p>
      </dgm:t>
    </dgm:pt>
    <dgm:pt modelId="{47F7CBEC-C76E-47D4-85D5-387EE4DBA554}" type="sibTrans" cxnId="{AA87BC4F-0FC9-44E6-A994-8FFE405AB2DB}">
      <dgm:prSet/>
      <dgm:spPr/>
      <dgm:t>
        <a:bodyPr/>
        <a:lstStyle/>
        <a:p>
          <a:endParaRPr lang="en-GB">
            <a:latin typeface="Comic Sans MS" panose="030F0702030302020204" pitchFamily="66" charset="0"/>
          </a:endParaRPr>
        </a:p>
      </dgm:t>
    </dgm:pt>
    <dgm:pt modelId="{CD2B26FE-111F-4A1C-9438-4ADEC41BC509}">
      <dgm:prSet/>
      <dgm:spPr/>
      <dgm:t>
        <a:bodyPr/>
        <a:lstStyle/>
        <a:p>
          <a:pPr algn="ctr" rtl="0"/>
          <a:r>
            <a:rPr lang="en-GB" dirty="0" smtClean="0">
              <a:latin typeface="Comic Sans MS" panose="030F0702030302020204" pitchFamily="66" charset="0"/>
            </a:rPr>
            <a:t>6 + 		</a:t>
          </a:r>
          <a:endParaRPr lang="en-GB" dirty="0">
            <a:latin typeface="Comic Sans MS" panose="030F0702030302020204" pitchFamily="66" charset="0"/>
          </a:endParaRPr>
        </a:p>
      </dgm:t>
    </dgm:pt>
    <dgm:pt modelId="{2145C8AA-29ED-49B4-BEEF-52460FAFC530}" type="parTrans" cxnId="{BFFAE10B-D0B1-4108-9544-B8F105FA6257}">
      <dgm:prSet/>
      <dgm:spPr/>
      <dgm:t>
        <a:bodyPr/>
        <a:lstStyle/>
        <a:p>
          <a:endParaRPr lang="en-GB">
            <a:latin typeface="Comic Sans MS" panose="030F0702030302020204" pitchFamily="66" charset="0"/>
          </a:endParaRPr>
        </a:p>
      </dgm:t>
    </dgm:pt>
    <dgm:pt modelId="{6E54CF3D-9D59-45D7-9377-748BF0BD06BF}" type="sibTrans" cxnId="{BFFAE10B-D0B1-4108-9544-B8F105FA6257}">
      <dgm:prSet/>
      <dgm:spPr/>
      <dgm:t>
        <a:bodyPr/>
        <a:lstStyle/>
        <a:p>
          <a:endParaRPr lang="en-GB">
            <a:latin typeface="Comic Sans MS" panose="030F0702030302020204" pitchFamily="66" charset="0"/>
          </a:endParaRPr>
        </a:p>
      </dgm:t>
    </dgm:pt>
    <dgm:pt modelId="{A955A9A6-EF10-4362-B952-A6429F391F53}">
      <dgm:prSet/>
      <dgm:spPr/>
      <dgm:t>
        <a:bodyPr/>
        <a:lstStyle/>
        <a:p>
          <a:pPr rtl="0"/>
          <a:r>
            <a:rPr lang="en-GB" dirty="0" smtClean="0">
              <a:latin typeface="Comic Sans MS" panose="030F0702030302020204" pitchFamily="66" charset="0"/>
            </a:rPr>
            <a:t>manipulating sounds</a:t>
          </a:r>
          <a:endParaRPr lang="en-GB" dirty="0">
            <a:latin typeface="Comic Sans MS" panose="030F0702030302020204" pitchFamily="66" charset="0"/>
          </a:endParaRPr>
        </a:p>
      </dgm:t>
    </dgm:pt>
    <dgm:pt modelId="{32F897E8-9784-47AA-B740-0FCB669E9666}" type="parTrans" cxnId="{65315CF6-459A-4857-8DDF-AF6B748D05FD}">
      <dgm:prSet/>
      <dgm:spPr/>
      <dgm:t>
        <a:bodyPr/>
        <a:lstStyle/>
        <a:p>
          <a:endParaRPr lang="en-GB">
            <a:latin typeface="Comic Sans MS" panose="030F0702030302020204" pitchFamily="66" charset="0"/>
          </a:endParaRPr>
        </a:p>
      </dgm:t>
    </dgm:pt>
    <dgm:pt modelId="{AAA5EA9F-C232-4C14-BFCD-F2B08D9C9964}" type="sibTrans" cxnId="{65315CF6-459A-4857-8DDF-AF6B748D05FD}">
      <dgm:prSet/>
      <dgm:spPr/>
      <dgm:t>
        <a:bodyPr/>
        <a:lstStyle/>
        <a:p>
          <a:endParaRPr lang="en-GB">
            <a:latin typeface="Comic Sans MS" panose="030F0702030302020204" pitchFamily="66" charset="0"/>
          </a:endParaRPr>
        </a:p>
      </dgm:t>
    </dgm:pt>
    <dgm:pt modelId="{F4CD8E13-7497-4BC4-9282-B8A526754CC1}">
      <dgm:prSet/>
      <dgm:spPr/>
      <dgm:t>
        <a:bodyPr/>
        <a:lstStyle/>
        <a:p>
          <a:pPr rtl="0"/>
          <a:r>
            <a:rPr lang="en-GB" dirty="0" smtClean="0">
              <a:latin typeface="Comic Sans MS" panose="030F0702030302020204" pitchFamily="66" charset="0"/>
            </a:rPr>
            <a:t>what word do I make now?</a:t>
          </a:r>
          <a:endParaRPr lang="en-GB" dirty="0">
            <a:latin typeface="Comic Sans MS" panose="030F0702030302020204" pitchFamily="66" charset="0"/>
          </a:endParaRPr>
        </a:p>
      </dgm:t>
    </dgm:pt>
    <dgm:pt modelId="{3849B7DB-E7BF-4A10-B907-C651E0E9DCA1}" type="parTrans" cxnId="{413512D9-5508-4E10-AD0E-B115C96AA252}">
      <dgm:prSet/>
      <dgm:spPr/>
      <dgm:t>
        <a:bodyPr/>
        <a:lstStyle/>
        <a:p>
          <a:endParaRPr lang="en-GB">
            <a:latin typeface="Comic Sans MS" panose="030F0702030302020204" pitchFamily="66" charset="0"/>
          </a:endParaRPr>
        </a:p>
      </dgm:t>
    </dgm:pt>
    <dgm:pt modelId="{F636AB9E-A146-4436-820A-5193EEF38417}" type="sibTrans" cxnId="{413512D9-5508-4E10-AD0E-B115C96AA252}">
      <dgm:prSet/>
      <dgm:spPr/>
      <dgm:t>
        <a:bodyPr/>
        <a:lstStyle/>
        <a:p>
          <a:endParaRPr lang="en-GB">
            <a:latin typeface="Comic Sans MS" panose="030F0702030302020204" pitchFamily="66" charset="0"/>
          </a:endParaRPr>
        </a:p>
      </dgm:t>
    </dgm:pt>
    <dgm:pt modelId="{C33D180A-7EA1-4DE5-9BB7-FCA04C626514}">
      <dgm:prSet/>
      <dgm:spPr/>
      <dgm:t>
        <a:bodyPr/>
        <a:lstStyle/>
        <a:p>
          <a:pPr rtl="0"/>
          <a:r>
            <a:rPr lang="en-GB" dirty="0" smtClean="0">
              <a:latin typeface="Comic Sans MS" panose="030F0702030302020204" pitchFamily="66" charset="0"/>
            </a:rPr>
            <a:t>being able to break down a word into the individual sounds: segmenting</a:t>
          </a:r>
          <a:endParaRPr lang="en-GB" dirty="0">
            <a:latin typeface="Comic Sans MS" panose="030F0702030302020204" pitchFamily="66" charset="0"/>
          </a:endParaRPr>
        </a:p>
      </dgm:t>
    </dgm:pt>
    <dgm:pt modelId="{EFB5740F-A408-4820-B343-F715898057B8}" type="parTrans" cxnId="{7C084F5F-63CB-4887-8F76-EF1EBC1F4048}">
      <dgm:prSet/>
      <dgm:spPr/>
      <dgm:t>
        <a:bodyPr/>
        <a:lstStyle/>
        <a:p>
          <a:endParaRPr lang="en-GB">
            <a:latin typeface="Comic Sans MS" panose="030F0702030302020204" pitchFamily="66" charset="0"/>
          </a:endParaRPr>
        </a:p>
      </dgm:t>
    </dgm:pt>
    <dgm:pt modelId="{681006F5-1C33-4E97-A633-571B27B928A0}" type="sibTrans" cxnId="{7C084F5F-63CB-4887-8F76-EF1EBC1F4048}">
      <dgm:prSet/>
      <dgm:spPr/>
      <dgm:t>
        <a:bodyPr/>
        <a:lstStyle/>
        <a:p>
          <a:endParaRPr lang="en-GB">
            <a:latin typeface="Comic Sans MS" panose="030F0702030302020204" pitchFamily="66" charset="0"/>
          </a:endParaRPr>
        </a:p>
      </dgm:t>
    </dgm:pt>
    <dgm:pt modelId="{6F72687C-96D8-4DAF-931E-CCAE32E83EE9}">
      <dgm:prSet/>
      <dgm:spPr/>
      <dgm:t>
        <a:bodyPr/>
        <a:lstStyle/>
        <a:p>
          <a:pPr rtl="0"/>
          <a:r>
            <a:rPr lang="en-GB" dirty="0" smtClean="0">
              <a:latin typeface="Comic Sans MS" panose="030F0702030302020204" pitchFamily="66" charset="0"/>
            </a:rPr>
            <a:t>e.g. if I had a ‘rat’ and swapped the ‘r’ sound for a ‘h’</a:t>
          </a:r>
          <a:endParaRPr lang="en-GB" dirty="0">
            <a:latin typeface="Comic Sans MS" panose="030F0702030302020204" pitchFamily="66" charset="0"/>
          </a:endParaRPr>
        </a:p>
      </dgm:t>
    </dgm:pt>
    <dgm:pt modelId="{C7F120BB-61FF-4724-8730-0292040C7694}" type="parTrans" cxnId="{AB7C94A0-E4B9-46EC-A5FD-270C3A618474}">
      <dgm:prSet/>
      <dgm:spPr/>
      <dgm:t>
        <a:bodyPr/>
        <a:lstStyle/>
        <a:p>
          <a:endParaRPr lang="en-GB">
            <a:latin typeface="Comic Sans MS" panose="030F0702030302020204" pitchFamily="66" charset="0"/>
          </a:endParaRPr>
        </a:p>
      </dgm:t>
    </dgm:pt>
    <dgm:pt modelId="{911E6FD9-8973-49BB-98CD-4523F6411E52}" type="sibTrans" cxnId="{AB7C94A0-E4B9-46EC-A5FD-270C3A618474}">
      <dgm:prSet/>
      <dgm:spPr/>
      <dgm:t>
        <a:bodyPr/>
        <a:lstStyle/>
        <a:p>
          <a:endParaRPr lang="en-GB">
            <a:latin typeface="Comic Sans MS" panose="030F0702030302020204" pitchFamily="66" charset="0"/>
          </a:endParaRPr>
        </a:p>
      </dgm:t>
    </dgm:pt>
    <dgm:pt modelId="{C7BC14BC-0058-4502-BDF2-C80DDD0BCAEA}" type="pres">
      <dgm:prSet presAssocID="{B593D371-04EB-4B68-91BA-4CF5EC361A5D}" presName="Name0" presStyleCnt="0">
        <dgm:presLayoutVars>
          <dgm:dir/>
          <dgm:animLvl val="lvl"/>
          <dgm:resizeHandles val="exact"/>
        </dgm:presLayoutVars>
      </dgm:prSet>
      <dgm:spPr/>
      <dgm:t>
        <a:bodyPr/>
        <a:lstStyle/>
        <a:p>
          <a:endParaRPr lang="en-GB"/>
        </a:p>
      </dgm:t>
    </dgm:pt>
    <dgm:pt modelId="{BCF2E481-B71D-4C23-A1F8-A6228AC3B703}" type="pres">
      <dgm:prSet presAssocID="{5EB3F8AD-070E-419A-A2CD-B36A69CA019F}" presName="linNode" presStyleCnt="0"/>
      <dgm:spPr/>
    </dgm:pt>
    <dgm:pt modelId="{E81E42CA-9BC8-4709-837C-E77BBDBD1CED}" type="pres">
      <dgm:prSet presAssocID="{5EB3F8AD-070E-419A-A2CD-B36A69CA019F}" presName="parentText" presStyleLbl="node1" presStyleIdx="0" presStyleCnt="2">
        <dgm:presLayoutVars>
          <dgm:chMax val="1"/>
          <dgm:bulletEnabled val="1"/>
        </dgm:presLayoutVars>
      </dgm:prSet>
      <dgm:spPr/>
      <dgm:t>
        <a:bodyPr/>
        <a:lstStyle/>
        <a:p>
          <a:endParaRPr lang="en-GB"/>
        </a:p>
      </dgm:t>
    </dgm:pt>
    <dgm:pt modelId="{DD0DD116-EA74-4746-8BE5-F870C0F81422}" type="pres">
      <dgm:prSet presAssocID="{5EB3F8AD-070E-419A-A2CD-B36A69CA019F}" presName="descendantText" presStyleLbl="alignAccFollowNode1" presStyleIdx="0" presStyleCnt="2">
        <dgm:presLayoutVars>
          <dgm:bulletEnabled val="1"/>
        </dgm:presLayoutVars>
      </dgm:prSet>
      <dgm:spPr/>
      <dgm:t>
        <a:bodyPr/>
        <a:lstStyle/>
        <a:p>
          <a:endParaRPr lang="en-GB"/>
        </a:p>
      </dgm:t>
    </dgm:pt>
    <dgm:pt modelId="{6E3A3259-7953-4DAF-95D1-F0C2A339DA56}" type="pres">
      <dgm:prSet presAssocID="{6DA0E380-01CE-4BC5-BE77-818B7C2D9851}" presName="sp" presStyleCnt="0"/>
      <dgm:spPr/>
    </dgm:pt>
    <dgm:pt modelId="{E5583BF6-3899-49F1-9754-4D2B1B52EA03}" type="pres">
      <dgm:prSet presAssocID="{CD2B26FE-111F-4A1C-9438-4ADEC41BC509}" presName="linNode" presStyleCnt="0"/>
      <dgm:spPr/>
    </dgm:pt>
    <dgm:pt modelId="{A24FDE50-71EE-43C2-BDFC-553ECDD5DB46}" type="pres">
      <dgm:prSet presAssocID="{CD2B26FE-111F-4A1C-9438-4ADEC41BC509}" presName="parentText" presStyleLbl="node1" presStyleIdx="1" presStyleCnt="2">
        <dgm:presLayoutVars>
          <dgm:chMax val="1"/>
          <dgm:bulletEnabled val="1"/>
        </dgm:presLayoutVars>
      </dgm:prSet>
      <dgm:spPr/>
      <dgm:t>
        <a:bodyPr/>
        <a:lstStyle/>
        <a:p>
          <a:endParaRPr lang="en-GB"/>
        </a:p>
      </dgm:t>
    </dgm:pt>
    <dgm:pt modelId="{18A6B89C-139F-4F1E-BFC4-2955687C1A30}" type="pres">
      <dgm:prSet presAssocID="{CD2B26FE-111F-4A1C-9438-4ADEC41BC509}" presName="descendantText" presStyleLbl="alignAccFollowNode1" presStyleIdx="1" presStyleCnt="2">
        <dgm:presLayoutVars>
          <dgm:bulletEnabled val="1"/>
        </dgm:presLayoutVars>
      </dgm:prSet>
      <dgm:spPr/>
      <dgm:t>
        <a:bodyPr/>
        <a:lstStyle/>
        <a:p>
          <a:endParaRPr lang="en-GB"/>
        </a:p>
      </dgm:t>
    </dgm:pt>
  </dgm:ptLst>
  <dgm:cxnLst>
    <dgm:cxn modelId="{AA87BC4F-0FC9-44E6-A994-8FFE405AB2DB}" srcId="{5EB3F8AD-070E-419A-A2CD-B36A69CA019F}" destId="{BA759CBF-81F1-45E2-BF34-ABE8D45EA1B2}" srcOrd="0" destOrd="0" parTransId="{FBFC45BE-5E8E-4394-9D2B-3AB97A63B530}" sibTransId="{47F7CBEC-C76E-47D4-85D5-387EE4DBA554}"/>
    <dgm:cxn modelId="{413512D9-5508-4E10-AD0E-B115C96AA252}" srcId="{CD2B26FE-111F-4A1C-9438-4ADEC41BC509}" destId="{F4CD8E13-7497-4BC4-9282-B8A526754CC1}" srcOrd="2" destOrd="0" parTransId="{3849B7DB-E7BF-4A10-B907-C651E0E9DCA1}" sibTransId="{F636AB9E-A146-4436-820A-5193EEF38417}"/>
    <dgm:cxn modelId="{7C084F5F-63CB-4887-8F76-EF1EBC1F4048}" srcId="{5EB3F8AD-070E-419A-A2CD-B36A69CA019F}" destId="{C33D180A-7EA1-4DE5-9BB7-FCA04C626514}" srcOrd="1" destOrd="0" parTransId="{EFB5740F-A408-4820-B343-F715898057B8}" sibTransId="{681006F5-1C33-4E97-A633-571B27B928A0}"/>
    <dgm:cxn modelId="{E37F3CE9-CDCB-4EAA-929D-39950A86EF75}" srcId="{B593D371-04EB-4B68-91BA-4CF5EC361A5D}" destId="{5EB3F8AD-070E-419A-A2CD-B36A69CA019F}" srcOrd="0" destOrd="0" parTransId="{E15410F0-D019-4F2F-9549-6E814A2F4B25}" sibTransId="{6DA0E380-01CE-4BC5-BE77-818B7C2D9851}"/>
    <dgm:cxn modelId="{7B66D5C2-5A3F-4C7F-896C-9065C04E8029}" type="presOf" srcId="{A955A9A6-EF10-4362-B952-A6429F391F53}" destId="{18A6B89C-139F-4F1E-BFC4-2955687C1A30}" srcOrd="0" destOrd="0" presId="urn:microsoft.com/office/officeart/2005/8/layout/vList5"/>
    <dgm:cxn modelId="{65315CF6-459A-4857-8DDF-AF6B748D05FD}" srcId="{CD2B26FE-111F-4A1C-9438-4ADEC41BC509}" destId="{A955A9A6-EF10-4362-B952-A6429F391F53}" srcOrd="0" destOrd="0" parTransId="{32F897E8-9784-47AA-B740-0FCB669E9666}" sibTransId="{AAA5EA9F-C232-4C14-BFCD-F2B08D9C9964}"/>
    <dgm:cxn modelId="{E0B358E6-FB98-48A6-85CB-FFBC56B9DF53}" type="presOf" srcId="{B593D371-04EB-4B68-91BA-4CF5EC361A5D}" destId="{C7BC14BC-0058-4502-BDF2-C80DDD0BCAEA}" srcOrd="0" destOrd="0" presId="urn:microsoft.com/office/officeart/2005/8/layout/vList5"/>
    <dgm:cxn modelId="{7FCA7B4E-CCDA-4C72-84B5-B7B9401D9710}" type="presOf" srcId="{C33D180A-7EA1-4DE5-9BB7-FCA04C626514}" destId="{DD0DD116-EA74-4746-8BE5-F870C0F81422}" srcOrd="0" destOrd="1" presId="urn:microsoft.com/office/officeart/2005/8/layout/vList5"/>
    <dgm:cxn modelId="{1F28F24B-E433-4D07-9B31-D99C902E540E}" type="presOf" srcId="{F4CD8E13-7497-4BC4-9282-B8A526754CC1}" destId="{18A6B89C-139F-4F1E-BFC4-2955687C1A30}" srcOrd="0" destOrd="2" presId="urn:microsoft.com/office/officeart/2005/8/layout/vList5"/>
    <dgm:cxn modelId="{7EF2A2D3-0CD0-46AC-95D8-1832AD302457}" type="presOf" srcId="{6F72687C-96D8-4DAF-931E-CCAE32E83EE9}" destId="{18A6B89C-139F-4F1E-BFC4-2955687C1A30}" srcOrd="0" destOrd="1" presId="urn:microsoft.com/office/officeart/2005/8/layout/vList5"/>
    <dgm:cxn modelId="{98C26568-2E90-4960-8033-0E6B6FDF72E6}" type="presOf" srcId="{5EB3F8AD-070E-419A-A2CD-B36A69CA019F}" destId="{E81E42CA-9BC8-4709-837C-E77BBDBD1CED}" srcOrd="0" destOrd="0" presId="urn:microsoft.com/office/officeart/2005/8/layout/vList5"/>
    <dgm:cxn modelId="{BFFAE10B-D0B1-4108-9544-B8F105FA6257}" srcId="{B593D371-04EB-4B68-91BA-4CF5EC361A5D}" destId="{CD2B26FE-111F-4A1C-9438-4ADEC41BC509}" srcOrd="1" destOrd="0" parTransId="{2145C8AA-29ED-49B4-BEEF-52460FAFC530}" sibTransId="{6E54CF3D-9D59-45D7-9377-748BF0BD06BF}"/>
    <dgm:cxn modelId="{AB7C94A0-E4B9-46EC-A5FD-270C3A618474}" srcId="{CD2B26FE-111F-4A1C-9438-4ADEC41BC509}" destId="{6F72687C-96D8-4DAF-931E-CCAE32E83EE9}" srcOrd="1" destOrd="0" parTransId="{C7F120BB-61FF-4724-8730-0292040C7694}" sibTransId="{911E6FD9-8973-49BB-98CD-4523F6411E52}"/>
    <dgm:cxn modelId="{53C8D690-F624-4C4F-8E1F-90DCA2C9A578}" type="presOf" srcId="{BA759CBF-81F1-45E2-BF34-ABE8D45EA1B2}" destId="{DD0DD116-EA74-4746-8BE5-F870C0F81422}" srcOrd="0" destOrd="0" presId="urn:microsoft.com/office/officeart/2005/8/layout/vList5"/>
    <dgm:cxn modelId="{3AC0BE9E-9554-468F-95C3-82BD4A8510B6}" type="presOf" srcId="{CD2B26FE-111F-4A1C-9438-4ADEC41BC509}" destId="{A24FDE50-71EE-43C2-BDFC-553ECDD5DB46}" srcOrd="0" destOrd="0" presId="urn:microsoft.com/office/officeart/2005/8/layout/vList5"/>
    <dgm:cxn modelId="{E7CC120F-EA19-43A6-B922-26751C89036F}" type="presParOf" srcId="{C7BC14BC-0058-4502-BDF2-C80DDD0BCAEA}" destId="{BCF2E481-B71D-4C23-A1F8-A6228AC3B703}" srcOrd="0" destOrd="0" presId="urn:microsoft.com/office/officeart/2005/8/layout/vList5"/>
    <dgm:cxn modelId="{050E36AB-837C-4B0D-888D-A3539630A440}" type="presParOf" srcId="{BCF2E481-B71D-4C23-A1F8-A6228AC3B703}" destId="{E81E42CA-9BC8-4709-837C-E77BBDBD1CED}" srcOrd="0" destOrd="0" presId="urn:microsoft.com/office/officeart/2005/8/layout/vList5"/>
    <dgm:cxn modelId="{21378C16-BD2B-4BC2-9F5B-5933FB8AE25E}" type="presParOf" srcId="{BCF2E481-B71D-4C23-A1F8-A6228AC3B703}" destId="{DD0DD116-EA74-4746-8BE5-F870C0F81422}" srcOrd="1" destOrd="0" presId="urn:microsoft.com/office/officeart/2005/8/layout/vList5"/>
    <dgm:cxn modelId="{35D4A71C-0101-4BFE-9F61-BF0562084FB8}" type="presParOf" srcId="{C7BC14BC-0058-4502-BDF2-C80DDD0BCAEA}" destId="{6E3A3259-7953-4DAF-95D1-F0C2A339DA56}" srcOrd="1" destOrd="0" presId="urn:microsoft.com/office/officeart/2005/8/layout/vList5"/>
    <dgm:cxn modelId="{F3591E39-7AC6-4198-B73E-0926DE4CFB11}" type="presParOf" srcId="{C7BC14BC-0058-4502-BDF2-C80DDD0BCAEA}" destId="{E5583BF6-3899-49F1-9754-4D2B1B52EA03}" srcOrd="2" destOrd="0" presId="urn:microsoft.com/office/officeart/2005/8/layout/vList5"/>
    <dgm:cxn modelId="{31C0EF81-353A-461E-8CAD-9DA880571B34}" type="presParOf" srcId="{E5583BF6-3899-49F1-9754-4D2B1B52EA03}" destId="{A24FDE50-71EE-43C2-BDFC-553ECDD5DB46}" srcOrd="0" destOrd="0" presId="urn:microsoft.com/office/officeart/2005/8/layout/vList5"/>
    <dgm:cxn modelId="{AF2CA071-4E4B-4BE4-99C9-9BA8174BAE9E}" type="presParOf" srcId="{E5583BF6-3899-49F1-9754-4D2B1B52EA03}" destId="{18A6B89C-139F-4F1E-BFC4-2955687C1A3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BC243-10AF-4B2D-A01D-FD25A118B181}">
      <dsp:nvSpPr>
        <dsp:cNvPr id="0" name=""/>
        <dsp:cNvSpPr/>
      </dsp:nvSpPr>
      <dsp:spPr>
        <a:xfrm rot="5400000">
          <a:off x="4707456" y="-1522577"/>
          <a:ext cx="1777342"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being able to spot rhyme</a:t>
          </a:r>
          <a:endParaRPr lang="en-GB" sz="2000" kern="1200" dirty="0">
            <a:latin typeface="Comic Sans MS" panose="030F0702030302020204" pitchFamily="66" charset="0"/>
          </a:endParaRPr>
        </a:p>
      </dsp:txBody>
      <dsp:txXfrm rot="-5400000">
        <a:off x="2962656" y="308986"/>
        <a:ext cx="5180181" cy="1603816"/>
      </dsp:txXfrm>
    </dsp:sp>
    <dsp:sp modelId="{74238E21-CE28-4D08-B05F-0D028D92287C}">
      <dsp:nvSpPr>
        <dsp:cNvPr id="0" name=""/>
        <dsp:cNvSpPr/>
      </dsp:nvSpPr>
      <dsp:spPr>
        <a:xfrm>
          <a:off x="0" y="55"/>
          <a:ext cx="2962656" cy="2221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kern="1200" dirty="0" smtClean="0">
              <a:latin typeface="Comic Sans MS" panose="030F0702030302020204" pitchFamily="66" charset="0"/>
            </a:rPr>
            <a:t>3 years </a:t>
          </a:r>
        </a:p>
        <a:p>
          <a:pPr lvl="0" algn="ctr" defTabSz="1955800" rtl="0">
            <a:lnSpc>
              <a:spcPct val="90000"/>
            </a:lnSpc>
            <a:spcBef>
              <a:spcPct val="0"/>
            </a:spcBef>
            <a:spcAft>
              <a:spcPct val="35000"/>
            </a:spcAft>
          </a:pPr>
          <a:r>
            <a:rPr lang="en-GB" sz="4400" kern="1200" dirty="0" smtClean="0">
              <a:latin typeface="Comic Sans MS" panose="030F0702030302020204" pitchFamily="66" charset="0"/>
            </a:rPr>
            <a:t>6 months</a:t>
          </a:r>
          <a:endParaRPr lang="en-GB" sz="4400" kern="1200" dirty="0">
            <a:latin typeface="Comic Sans MS" panose="030F0702030302020204" pitchFamily="66" charset="0"/>
          </a:endParaRPr>
        </a:p>
      </dsp:txBody>
      <dsp:txXfrm>
        <a:off x="108453" y="108508"/>
        <a:ext cx="2745750" cy="2004771"/>
      </dsp:txXfrm>
    </dsp:sp>
    <dsp:sp modelId="{177791EB-C3B7-464A-B043-774480A49FCE}">
      <dsp:nvSpPr>
        <dsp:cNvPr id="0" name=""/>
        <dsp:cNvSpPr/>
      </dsp:nvSpPr>
      <dsp:spPr>
        <a:xfrm rot="5400000">
          <a:off x="4590107" y="810184"/>
          <a:ext cx="201204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being able to divide words into syllables</a:t>
          </a:r>
          <a:endParaRPr lang="en-GB" sz="1900" kern="1200" dirty="0">
            <a:latin typeface="Comic Sans MS" panose="030F0702030302020204" pitchFamily="66" charset="0"/>
          </a:endParaRPr>
        </a:p>
        <a:p>
          <a:pPr marL="342900" lvl="2"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identify alliteration (words that start with</a:t>
          </a:r>
          <a:endParaRPr lang="en-GB" sz="1900" kern="1200" dirty="0">
            <a:latin typeface="Comic Sans MS" panose="030F0702030302020204" pitchFamily="66" charset="0"/>
          </a:endParaRPr>
        </a:p>
        <a:p>
          <a:pPr marL="342900" lvl="2"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the same sound)</a:t>
          </a:r>
          <a:endParaRPr lang="en-GB" sz="1900" kern="1200" dirty="0">
            <a:latin typeface="Comic Sans MS" panose="030F0702030302020204" pitchFamily="66" charset="0"/>
          </a:endParaRPr>
        </a:p>
        <a:p>
          <a:pPr marL="342900" lvl="2"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identify the beginning sound of a word</a:t>
          </a:r>
          <a:endParaRPr lang="en-GB" sz="1900" kern="1200" dirty="0">
            <a:latin typeface="Comic Sans MS" panose="030F0702030302020204" pitchFamily="66" charset="0"/>
          </a:endParaRPr>
        </a:p>
        <a:p>
          <a:pPr marL="342900" lvl="2"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identify the last sound in the word</a:t>
          </a:r>
          <a:endParaRPr lang="en-GB" sz="1900" kern="1200" dirty="0">
            <a:latin typeface="Comic Sans MS" panose="030F0702030302020204" pitchFamily="66" charset="0"/>
          </a:endParaRPr>
        </a:p>
      </dsp:txBody>
      <dsp:txXfrm rot="-5400000">
        <a:off x="2962655" y="2535856"/>
        <a:ext cx="5168724" cy="1815600"/>
      </dsp:txXfrm>
    </dsp:sp>
    <dsp:sp modelId="{870E05D1-3478-4CFC-BADB-00A592428637}">
      <dsp:nvSpPr>
        <dsp:cNvPr id="0" name=""/>
        <dsp:cNvSpPr/>
      </dsp:nvSpPr>
      <dsp:spPr>
        <a:xfrm>
          <a:off x="0" y="2332817"/>
          <a:ext cx="2962656" cy="2221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kern="1200" dirty="0" smtClean="0">
              <a:latin typeface="Comic Sans MS" panose="030F0702030302020204" pitchFamily="66" charset="0"/>
            </a:rPr>
            <a:t>4 +</a:t>
          </a:r>
          <a:endParaRPr lang="en-GB" sz="4400" kern="1200" dirty="0">
            <a:latin typeface="Comic Sans MS" panose="030F0702030302020204" pitchFamily="66" charset="0"/>
          </a:endParaRPr>
        </a:p>
      </dsp:txBody>
      <dsp:txXfrm>
        <a:off x="108453" y="2441270"/>
        <a:ext cx="2745750" cy="2004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DD116-EA74-4746-8BE5-F870C0F81422}">
      <dsp:nvSpPr>
        <dsp:cNvPr id="0" name=""/>
        <dsp:cNvSpPr/>
      </dsp:nvSpPr>
      <dsp:spPr>
        <a:xfrm rot="5400000">
          <a:off x="4635147" y="-1432186"/>
          <a:ext cx="192196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being able to put a word together when it has been broken down into sounds: </a:t>
          </a:r>
          <a:r>
            <a:rPr lang="en-GB" sz="2000" kern="1200" dirty="0" smtClean="0">
              <a:latin typeface="Comic Sans MS" panose="030F0702030302020204" pitchFamily="66" charset="0"/>
            </a:rPr>
            <a:t>blending</a:t>
          </a:r>
          <a:endParaRPr lang="en-GB" sz="2000" kern="1200" dirty="0">
            <a:latin typeface="Comic Sans MS" panose="030F0702030302020204" pitchFamily="66" charset="0"/>
          </a:endParaRPr>
        </a:p>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being able to break down a word into the individual sounds: segmenting</a:t>
          </a:r>
          <a:endParaRPr lang="en-GB" sz="2000" kern="1200" dirty="0">
            <a:latin typeface="Comic Sans MS" panose="030F0702030302020204" pitchFamily="66" charset="0"/>
          </a:endParaRPr>
        </a:p>
      </dsp:txBody>
      <dsp:txXfrm rot="-5400000">
        <a:off x="2962655" y="334128"/>
        <a:ext cx="5173122" cy="1734316"/>
      </dsp:txXfrm>
    </dsp:sp>
    <dsp:sp modelId="{E81E42CA-9BC8-4709-837C-E77BBDBD1CED}">
      <dsp:nvSpPr>
        <dsp:cNvPr id="0" name=""/>
        <dsp:cNvSpPr/>
      </dsp:nvSpPr>
      <dsp:spPr>
        <a:xfrm>
          <a:off x="0" y="60"/>
          <a:ext cx="2962656" cy="24024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en-GB" sz="5100" kern="1200" dirty="0" smtClean="0">
              <a:latin typeface="Comic Sans MS" panose="030F0702030302020204" pitchFamily="66" charset="0"/>
            </a:rPr>
            <a:t>5 + 		</a:t>
          </a:r>
          <a:endParaRPr lang="en-GB" sz="5100" kern="1200" dirty="0">
            <a:latin typeface="Comic Sans MS" panose="030F0702030302020204" pitchFamily="66" charset="0"/>
          </a:endParaRPr>
        </a:p>
      </dsp:txBody>
      <dsp:txXfrm>
        <a:off x="117278" y="117338"/>
        <a:ext cx="2728100" cy="2167894"/>
      </dsp:txXfrm>
    </dsp:sp>
    <dsp:sp modelId="{18A6B89C-139F-4F1E-BFC4-2955687C1A30}">
      <dsp:nvSpPr>
        <dsp:cNvPr id="0" name=""/>
        <dsp:cNvSpPr/>
      </dsp:nvSpPr>
      <dsp:spPr>
        <a:xfrm rot="5400000">
          <a:off x="4635147" y="1090386"/>
          <a:ext cx="192196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manipulating sounds</a:t>
          </a:r>
          <a:endParaRPr lang="en-GB" sz="2000" kern="1200" dirty="0">
            <a:latin typeface="Comic Sans MS" panose="030F0702030302020204" pitchFamily="66" charset="0"/>
          </a:endParaRPr>
        </a:p>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e.g. if I had a ‘rat’ and swapped the ‘r’ sound for a ‘h’</a:t>
          </a:r>
          <a:endParaRPr lang="en-GB" sz="2000" kern="1200" dirty="0">
            <a:latin typeface="Comic Sans MS" panose="030F0702030302020204" pitchFamily="66" charset="0"/>
          </a:endParaRPr>
        </a:p>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what word do I make now?</a:t>
          </a:r>
          <a:endParaRPr lang="en-GB" sz="2000" kern="1200" dirty="0">
            <a:latin typeface="Comic Sans MS" panose="030F0702030302020204" pitchFamily="66" charset="0"/>
          </a:endParaRPr>
        </a:p>
      </dsp:txBody>
      <dsp:txXfrm rot="-5400000">
        <a:off x="2962655" y="2856700"/>
        <a:ext cx="5173122" cy="1734316"/>
      </dsp:txXfrm>
    </dsp:sp>
    <dsp:sp modelId="{A24FDE50-71EE-43C2-BDFC-553ECDD5DB46}">
      <dsp:nvSpPr>
        <dsp:cNvPr id="0" name=""/>
        <dsp:cNvSpPr/>
      </dsp:nvSpPr>
      <dsp:spPr>
        <a:xfrm>
          <a:off x="0" y="2522633"/>
          <a:ext cx="2962656" cy="24024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en-GB" sz="5100" kern="1200" dirty="0" smtClean="0">
              <a:latin typeface="Comic Sans MS" panose="030F0702030302020204" pitchFamily="66" charset="0"/>
            </a:rPr>
            <a:t>6 + 		</a:t>
          </a:r>
          <a:endParaRPr lang="en-GB" sz="5100" kern="1200" dirty="0">
            <a:latin typeface="Comic Sans MS" panose="030F0702030302020204" pitchFamily="66" charset="0"/>
          </a:endParaRPr>
        </a:p>
      </dsp:txBody>
      <dsp:txXfrm>
        <a:off x="117278" y="2639911"/>
        <a:ext cx="2728100" cy="216789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5000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500063"/>
          </a:xfrm>
          <a:prstGeom prst="rect">
            <a:avLst/>
          </a:prstGeom>
        </p:spPr>
        <p:txBody>
          <a:bodyPr vert="horz" lIns="91440" tIns="45720" rIns="91440" bIns="45720" rtlCol="0"/>
          <a:lstStyle>
            <a:lvl1pPr algn="r">
              <a:defRPr sz="1200"/>
            </a:lvl1pPr>
          </a:lstStyle>
          <a:p>
            <a:fld id="{1B8F722B-332F-4318-A3B2-399A53C35C9B}" type="datetimeFigureOut">
              <a:rPr lang="en-GB" smtClean="0"/>
              <a:pPr/>
              <a:t>30/06/2020</a:t>
            </a:fld>
            <a:endParaRPr lang="en-GB"/>
          </a:p>
        </p:txBody>
      </p:sp>
      <p:sp>
        <p:nvSpPr>
          <p:cNvPr id="4" name="Footer Placeholder 3"/>
          <p:cNvSpPr>
            <a:spLocks noGrp="1"/>
          </p:cNvSpPr>
          <p:nvPr>
            <p:ph type="ftr" sz="quarter" idx="2"/>
          </p:nvPr>
        </p:nvSpPr>
        <p:spPr>
          <a:xfrm>
            <a:off x="0" y="9510713"/>
            <a:ext cx="2971800" cy="50006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510713"/>
            <a:ext cx="2971800" cy="500062"/>
          </a:xfrm>
          <a:prstGeom prst="rect">
            <a:avLst/>
          </a:prstGeom>
        </p:spPr>
        <p:txBody>
          <a:bodyPr vert="horz" lIns="91440" tIns="45720" rIns="91440" bIns="45720" rtlCol="0" anchor="b"/>
          <a:lstStyle>
            <a:lvl1pPr algn="r">
              <a:defRPr sz="1200"/>
            </a:lvl1pPr>
          </a:lstStyle>
          <a:p>
            <a:fld id="{DC095A44-1D72-4D1F-BA31-801B7E135F02}" type="slidenum">
              <a:rPr lang="en-GB" smtClean="0"/>
              <a:pPr/>
              <a:t>‹#›</a:t>
            </a:fld>
            <a:endParaRPr lang="en-GB"/>
          </a:p>
        </p:txBody>
      </p:sp>
    </p:spTree>
    <p:extLst>
      <p:ext uri="{BB962C8B-B14F-4D97-AF65-F5344CB8AC3E}">
        <p14:creationId xmlns:p14="http://schemas.microsoft.com/office/powerpoint/2010/main" val="2806345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50061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500618"/>
          </a:xfrm>
          <a:prstGeom prst="rect">
            <a:avLst/>
          </a:prstGeom>
        </p:spPr>
        <p:txBody>
          <a:bodyPr vert="horz" lIns="91440" tIns="45720" rIns="91440" bIns="45720" rtlCol="0"/>
          <a:lstStyle>
            <a:lvl1pPr algn="r">
              <a:defRPr sz="1200"/>
            </a:lvl1pPr>
          </a:lstStyle>
          <a:p>
            <a:fld id="{A64D6368-A0B3-4EC0-9FF1-CA47E467941A}" type="datetimeFigureOut">
              <a:rPr lang="en-US" smtClean="0"/>
              <a:pPr/>
              <a:t>6/30/2020</a:t>
            </a:fld>
            <a:endParaRPr lang="en-GB"/>
          </a:p>
        </p:txBody>
      </p:sp>
      <p:sp>
        <p:nvSpPr>
          <p:cNvPr id="4" name="Slide Image Placeholder 3"/>
          <p:cNvSpPr>
            <a:spLocks noGrp="1" noRot="1" noChangeAspect="1"/>
          </p:cNvSpPr>
          <p:nvPr>
            <p:ph type="sldImg" idx="2"/>
          </p:nvPr>
        </p:nvSpPr>
        <p:spPr>
          <a:xfrm>
            <a:off x="927100" y="750888"/>
            <a:ext cx="5003800" cy="37544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55873"/>
            <a:ext cx="5486400" cy="450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0007"/>
            <a:ext cx="2971800" cy="50061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510007"/>
            <a:ext cx="2971800" cy="500618"/>
          </a:xfrm>
          <a:prstGeom prst="rect">
            <a:avLst/>
          </a:prstGeom>
        </p:spPr>
        <p:txBody>
          <a:bodyPr vert="horz" lIns="91440" tIns="45720" rIns="91440" bIns="45720" rtlCol="0" anchor="b"/>
          <a:lstStyle>
            <a:lvl1pPr algn="r">
              <a:defRPr sz="1200"/>
            </a:lvl1pPr>
          </a:lstStyle>
          <a:p>
            <a:fld id="{9242010A-B277-44BE-9FAA-981A01013A64}" type="slidenum">
              <a:rPr lang="en-GB" smtClean="0"/>
              <a:pPr/>
              <a:t>‹#›</a:t>
            </a:fld>
            <a:endParaRPr lang="en-GB"/>
          </a:p>
        </p:txBody>
      </p:sp>
    </p:spTree>
    <p:extLst>
      <p:ext uri="{BB962C8B-B14F-4D97-AF65-F5344CB8AC3E}">
        <p14:creationId xmlns:p14="http://schemas.microsoft.com/office/powerpoint/2010/main" val="243427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0FE6724-30B2-4E1D-A787-D5DA7455D993}" type="slidenum">
              <a:rPr lang="en-GB" smtClean="0"/>
              <a:pPr/>
              <a:t>1</a:t>
            </a:fld>
            <a:endParaRPr lang="en-GB"/>
          </a:p>
        </p:txBody>
      </p:sp>
    </p:spTree>
    <p:extLst>
      <p:ext uri="{BB962C8B-B14F-4D97-AF65-F5344CB8AC3E}">
        <p14:creationId xmlns:p14="http://schemas.microsoft.com/office/powerpoint/2010/main" val="90599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242010A-B277-44BE-9FAA-981A01013A64}" type="slidenum">
              <a:rPr lang="en-GB" smtClean="0"/>
              <a:pPr/>
              <a:t>5</a:t>
            </a:fld>
            <a:endParaRPr lang="en-GB"/>
          </a:p>
        </p:txBody>
      </p:sp>
    </p:spTree>
    <p:extLst>
      <p:ext uri="{BB962C8B-B14F-4D97-AF65-F5344CB8AC3E}">
        <p14:creationId xmlns:p14="http://schemas.microsoft.com/office/powerpoint/2010/main" val="43393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242010A-B277-44BE-9FAA-981A01013A64}" type="slidenum">
              <a:rPr lang="en-GB" smtClean="0"/>
              <a:pPr/>
              <a:t>6</a:t>
            </a:fld>
            <a:endParaRPr lang="en-GB"/>
          </a:p>
        </p:txBody>
      </p:sp>
    </p:spTree>
    <p:extLst>
      <p:ext uri="{BB962C8B-B14F-4D97-AF65-F5344CB8AC3E}">
        <p14:creationId xmlns:p14="http://schemas.microsoft.com/office/powerpoint/2010/main" val="360417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242010A-B277-44BE-9FAA-981A01013A64}" type="slidenum">
              <a:rPr lang="en-GB" smtClean="0"/>
              <a:pPr/>
              <a:t>8</a:t>
            </a:fld>
            <a:endParaRPr lang="en-GB"/>
          </a:p>
        </p:txBody>
      </p:sp>
    </p:spTree>
    <p:extLst>
      <p:ext uri="{BB962C8B-B14F-4D97-AF65-F5344CB8AC3E}">
        <p14:creationId xmlns:p14="http://schemas.microsoft.com/office/powerpoint/2010/main" val="300245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354013"/>
            <a:ext cx="4686300" cy="3514725"/>
          </a:xfrm>
        </p:spPr>
      </p:sp>
      <p:sp>
        <p:nvSpPr>
          <p:cNvPr id="3" name="Notes Placeholder 2"/>
          <p:cNvSpPr>
            <a:spLocks noGrp="1"/>
          </p:cNvSpPr>
          <p:nvPr>
            <p:ph type="body" idx="1"/>
          </p:nvPr>
        </p:nvSpPr>
        <p:spPr/>
        <p:txBody>
          <a:bodyPr/>
          <a:lstStyle/>
          <a:p>
            <a:r>
              <a:rPr lang="en-GB" altLang="en-US" sz="1400">
                <a:latin typeface="Arial" panose="020B0604020202020204" pitchFamily="34" charset="0"/>
              </a:rPr>
              <a:t>Basic listening skills and "word awareness" are critical precursors to phonological awareness. </a:t>
            </a:r>
          </a:p>
          <a:p>
            <a:r>
              <a:rPr lang="en-GB" altLang="en-US" sz="1400">
                <a:latin typeface="Arial" panose="020B0604020202020204" pitchFamily="34" charset="0"/>
              </a:rPr>
              <a:t>Phonological awareness is an important determiner of the success in learning to read and spell. Effective readers have strong phonological awareness, whereas poor readers are weak in this area. The levels of phonological skill in preschool children strongly predict how well and how quickly children will develop reading skills.</a:t>
            </a:r>
          </a:p>
          <a:p>
            <a:r>
              <a:rPr lang="en-GB" altLang="en-US" sz="1400">
                <a:latin typeface="Arial" panose="020B0604020202020204" pitchFamily="34" charset="0"/>
              </a:rPr>
              <a:t>The relationship between phonological awareness and reading acquisition is complex, there is strong evidence to suggest that difficulty with manipulation of verbal sounds inhibits the ability to read.</a:t>
            </a:r>
          </a:p>
          <a:p>
            <a:endParaRPr lang="en-GB" altLang="en-US" sz="1400">
              <a:latin typeface="Arial" panose="020B0604020202020204" pitchFamily="34" charset="0"/>
            </a:endParaRPr>
          </a:p>
          <a:p>
            <a:r>
              <a:rPr lang="en-GB" altLang="en-US" sz="1400">
                <a:latin typeface="Arial" panose="020B0604020202020204" pitchFamily="34" charset="0"/>
              </a:rPr>
              <a:t> </a:t>
            </a:r>
            <a:r>
              <a:rPr lang="en-GB" altLang="en-US" sz="1400">
                <a:solidFill>
                  <a:srgbClr val="FF0000"/>
                </a:solidFill>
                <a:latin typeface="Arial" panose="020B0604020202020204" pitchFamily="34" charset="0"/>
              </a:rPr>
              <a:t>In addition, interventions aimed at improving phonological awareness lead to significantly improved reading skills, proving that phonological awareness can be taught.</a:t>
            </a:r>
          </a:p>
          <a:p>
            <a:pPr defTabSz="939729">
              <a:defRPr/>
            </a:pPr>
            <a:endParaRPr lang="en-GB" sz="1400"/>
          </a:p>
        </p:txBody>
      </p:sp>
      <p:sp>
        <p:nvSpPr>
          <p:cNvPr id="4" name="Slide Number Placeholder 3"/>
          <p:cNvSpPr>
            <a:spLocks noGrp="1"/>
          </p:cNvSpPr>
          <p:nvPr>
            <p:ph type="sldNum" sz="quarter" idx="10"/>
          </p:nvPr>
        </p:nvSpPr>
        <p:spPr/>
        <p:txBody>
          <a:bodyPr/>
          <a:lstStyle/>
          <a:p>
            <a:fld id="{0EDC658D-8E39-4FC2-8258-E75377A907BD}" type="slidenum">
              <a:rPr lang="en-GB" smtClean="0"/>
              <a:pPr/>
              <a:t>9</a:t>
            </a:fld>
            <a:endParaRPr lang="en-GB"/>
          </a:p>
        </p:txBody>
      </p:sp>
    </p:spTree>
    <p:extLst>
      <p:ext uri="{BB962C8B-B14F-4D97-AF65-F5344CB8AC3E}">
        <p14:creationId xmlns:p14="http://schemas.microsoft.com/office/powerpoint/2010/main" val="381866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347663"/>
            <a:ext cx="5005388" cy="3754437"/>
          </a:xfrm>
        </p:spPr>
      </p:sp>
      <p:sp>
        <p:nvSpPr>
          <p:cNvPr id="3" name="Notes Placeholder 2"/>
          <p:cNvSpPr>
            <a:spLocks noGrp="1"/>
          </p:cNvSpPr>
          <p:nvPr>
            <p:ph type="body" idx="1"/>
          </p:nvPr>
        </p:nvSpPr>
        <p:spPr>
          <a:xfrm>
            <a:off x="685801" y="4294801"/>
            <a:ext cx="5486400" cy="5445401"/>
          </a:xfrm>
        </p:spPr>
        <p:txBody>
          <a:bodyPr/>
          <a:lstStyle/>
          <a:p>
            <a:r>
              <a:rPr lang="en-GB" altLang="en-US" sz="1400">
                <a:latin typeface="Arial" panose="020B0604020202020204" pitchFamily="34" charset="0"/>
              </a:rPr>
              <a:t>Talk through slide</a:t>
            </a:r>
          </a:p>
          <a:p>
            <a:r>
              <a:rPr lang="en-GB" altLang="en-US" sz="1400">
                <a:latin typeface="Arial" panose="020B0604020202020204" pitchFamily="34" charset="0"/>
              </a:rPr>
              <a:t> </a:t>
            </a:r>
          </a:p>
          <a:p>
            <a:r>
              <a:rPr lang="en-GB" altLang="en-US" sz="1400">
                <a:solidFill>
                  <a:srgbClr val="FF0000"/>
                </a:solidFill>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FF0000"/>
              </a:solidFill>
            </a:endParaRPr>
          </a:p>
        </p:txBody>
      </p:sp>
      <p:sp>
        <p:nvSpPr>
          <p:cNvPr id="4" name="Slide Number Placeholder 3"/>
          <p:cNvSpPr>
            <a:spLocks noGrp="1"/>
          </p:cNvSpPr>
          <p:nvPr>
            <p:ph type="sldNum" sz="quarter" idx="10"/>
          </p:nvPr>
        </p:nvSpPr>
        <p:spPr/>
        <p:txBody>
          <a:bodyPr/>
          <a:lstStyle/>
          <a:p>
            <a:fld id="{0EDC658D-8E39-4FC2-8258-E75377A907BD}" type="slidenum">
              <a:rPr lang="en-GB" smtClean="0"/>
              <a:pPr/>
              <a:t>10</a:t>
            </a:fld>
            <a:endParaRPr lang="en-GB"/>
          </a:p>
        </p:txBody>
      </p:sp>
    </p:spTree>
    <p:extLst>
      <p:ext uri="{BB962C8B-B14F-4D97-AF65-F5344CB8AC3E}">
        <p14:creationId xmlns:p14="http://schemas.microsoft.com/office/powerpoint/2010/main" val="135690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7100" y="347663"/>
            <a:ext cx="5003800" cy="3754437"/>
          </a:xfrm>
        </p:spPr>
      </p:sp>
      <p:sp>
        <p:nvSpPr>
          <p:cNvPr id="3" name="Notes Placeholder 2"/>
          <p:cNvSpPr>
            <a:spLocks noGrp="1"/>
          </p:cNvSpPr>
          <p:nvPr>
            <p:ph type="body" idx="1"/>
          </p:nvPr>
        </p:nvSpPr>
        <p:spPr>
          <a:xfrm>
            <a:off x="685801" y="4294801"/>
            <a:ext cx="5486400" cy="5445401"/>
          </a:xfrm>
        </p:spPr>
        <p:txBody>
          <a:bodyPr/>
          <a:lstStyle/>
          <a:p>
            <a:r>
              <a:rPr lang="en-GB" altLang="en-US" sz="1400">
                <a:latin typeface="Arial" panose="020B0604020202020204" pitchFamily="34" charset="0"/>
              </a:rPr>
              <a:t>Talk through slide. As with all children there will be differences in how they progress through the stages.</a:t>
            </a:r>
          </a:p>
          <a:p>
            <a:endParaRPr lang="en-GB" altLang="en-US" sz="1400">
              <a:latin typeface="Arial" panose="020B0604020202020204" pitchFamily="34" charset="0"/>
            </a:endParaRPr>
          </a:p>
          <a:p>
            <a:endParaRPr lang="en-GB" altLang="en-US" sz="1400">
              <a:latin typeface="Arial" panose="020B0604020202020204" pitchFamily="34" charset="0"/>
            </a:endParaRPr>
          </a:p>
          <a:p>
            <a:endParaRPr lang="en-GB" altLang="en-US" sz="1400">
              <a:latin typeface="Arial" panose="020B0604020202020204" pitchFamily="34" charset="0"/>
            </a:endParaRPr>
          </a:p>
          <a:p>
            <a:r>
              <a:rPr lang="en-GB" altLang="en-US" sz="1400">
                <a:latin typeface="Arial" panose="020B0604020202020204" pitchFamily="34" charset="0"/>
              </a:rPr>
              <a:t> </a:t>
            </a:r>
          </a:p>
          <a:p>
            <a:r>
              <a:rPr lang="en-GB" altLang="en-US" sz="1400">
                <a:solidFill>
                  <a:srgbClr val="FF0000"/>
                </a:solidFill>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FF0000"/>
              </a:solidFill>
            </a:endParaRPr>
          </a:p>
        </p:txBody>
      </p:sp>
      <p:sp>
        <p:nvSpPr>
          <p:cNvPr id="4" name="Slide Number Placeholder 3"/>
          <p:cNvSpPr>
            <a:spLocks noGrp="1"/>
          </p:cNvSpPr>
          <p:nvPr>
            <p:ph type="sldNum" sz="quarter" idx="10"/>
          </p:nvPr>
        </p:nvSpPr>
        <p:spPr/>
        <p:txBody>
          <a:bodyPr/>
          <a:lstStyle/>
          <a:p>
            <a:fld id="{0EDC658D-8E39-4FC2-8258-E75377A907BD}" type="slidenum">
              <a:rPr lang="en-GB" smtClean="0"/>
              <a:pPr/>
              <a:t>11</a:t>
            </a:fld>
            <a:endParaRPr lang="en-GB"/>
          </a:p>
        </p:txBody>
      </p:sp>
    </p:spTree>
    <p:extLst>
      <p:ext uri="{BB962C8B-B14F-4D97-AF65-F5344CB8AC3E}">
        <p14:creationId xmlns:p14="http://schemas.microsoft.com/office/powerpoint/2010/main" val="58756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7100" y="298450"/>
            <a:ext cx="5003800" cy="3752850"/>
          </a:xfrm>
        </p:spPr>
      </p:sp>
      <p:sp>
        <p:nvSpPr>
          <p:cNvPr id="3" name="Notes Placeholder 2"/>
          <p:cNvSpPr>
            <a:spLocks noGrp="1"/>
          </p:cNvSpPr>
          <p:nvPr>
            <p:ph type="body" idx="1"/>
          </p:nvPr>
        </p:nvSpPr>
        <p:spPr>
          <a:xfrm>
            <a:off x="685799" y="4294800"/>
            <a:ext cx="5486400" cy="5474218"/>
          </a:xfrm>
        </p:spPr>
        <p:txBody>
          <a:bodyPr/>
          <a:lstStyle/>
          <a:p>
            <a:r>
              <a:rPr lang="en-GB" sz="1200" kern="1200" baseline="0">
                <a:solidFill>
                  <a:schemeClr val="tx1"/>
                </a:solidFill>
                <a:effectLst/>
                <a:latin typeface="+mn-lt"/>
                <a:ea typeface="+mn-ea"/>
                <a:cs typeface="+mn-cs"/>
              </a:rPr>
              <a:t>Example of activities</a:t>
            </a:r>
            <a:endParaRPr lang="en-GB" sz="1400">
              <a:solidFill>
                <a:srgbClr val="FF0000"/>
              </a:solidFill>
            </a:endParaRPr>
          </a:p>
        </p:txBody>
      </p:sp>
      <p:sp>
        <p:nvSpPr>
          <p:cNvPr id="4" name="Slide Number Placeholder 3"/>
          <p:cNvSpPr>
            <a:spLocks noGrp="1"/>
          </p:cNvSpPr>
          <p:nvPr>
            <p:ph type="sldNum" sz="quarter" idx="10"/>
          </p:nvPr>
        </p:nvSpPr>
        <p:spPr/>
        <p:txBody>
          <a:bodyPr/>
          <a:lstStyle/>
          <a:p>
            <a:fld id="{0EDC658D-8E39-4FC2-8258-E75377A907BD}" type="slidenum">
              <a:rPr lang="en-GB" smtClean="0"/>
              <a:pPr/>
              <a:t>24</a:t>
            </a:fld>
            <a:endParaRPr lang="en-GB"/>
          </a:p>
        </p:txBody>
      </p:sp>
    </p:spTree>
    <p:extLst>
      <p:ext uri="{BB962C8B-B14F-4D97-AF65-F5344CB8AC3E}">
        <p14:creationId xmlns:p14="http://schemas.microsoft.com/office/powerpoint/2010/main" val="322424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F98636-D885-4CA1-9C68-693C02DC297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304ECA9E-6540-4BCE-B3D5-91B2E550BD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03737E20-328F-43F8-966F-AC90881F5AF7}"/>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C4256ABB-F31C-482D-8E44-8FAD47D7B74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1CE732A6-9E69-4F44-A88A-E85B92CB0FFB}"/>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380746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8B976-CBBB-4348-BA2F-80B0DB522E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16B8B0A-A806-486A-BE50-6938039495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78DE127-2888-4038-93CC-9A35751710C6}"/>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75C0C773-83AE-47E6-9344-DDC67F6ECFD2}"/>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3997F069-BD91-411B-8687-8AD502F1EE44}"/>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320595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A7F733-060A-4708-981E-240A2ACAFF7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70DDE9B-8638-4574-B42E-ABA4B376431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A0B505C-28AD-410D-AAF8-B0351ED44896}"/>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A1DAB113-8E61-48B0-A1EF-4E3301956EC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4F7DD30A-8594-43CA-B0BD-0C0344003197}"/>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03785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024294-56C6-489B-9982-E4B9B2ACCD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E8BF0580-231C-4602-995D-835B28AA7FB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B8328CDD-4656-480A-BFE7-6C967617428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C4891FD7-63E1-4E1B-AC74-994AC99B7EF3}"/>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6A5D524F-3478-4BC3-992C-F8293C4AB7D9}"/>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AED2E712-6523-42E3-A445-CB6F57A04452}"/>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219717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7710BA-6358-41A1-89B5-933CA2A878EA}"/>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78822B75-F79F-4CA9-86E9-68DE5FB2672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406C0D6-8F5A-4AE2-AA8C-843E502D9E7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60D08081-26DE-4421-AB97-F204821412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A8D8474-63D2-4016-9418-292B7A4F794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7748440A-C8E9-4485-8AB5-DA792A49BD93}"/>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4F2967D7-1A8B-4B81-8506-B31C12519B5A}"/>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A5203F64-EDA2-495A-ACBD-8BA556E434E4}"/>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185131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68344A-67A1-4938-8F12-F0B113E593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CE98213C-8BAD-44E8-9A8C-1F48C2FAA202}"/>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6527273E-DD5F-473D-B55E-433F1CA9B100}"/>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9D21EAB1-819C-4910-99F0-15FBC429AEF4}"/>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558526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A94DA19-A7F5-4BE6-B891-8E38845CA936}"/>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592C597A-0A1D-4E1A-8E21-7389F8FE9153}"/>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1CC3A84A-68C7-4A0F-9EFD-4171BEA5DA3D}"/>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666594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A6AC65-BF35-4D32-9295-D6FF39BAA96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A1A4096-8C46-4906-8FEA-819F1170EDB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2F0CEBCD-C480-439C-9C56-E4D773EB52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BF6EE09B-9194-4C7C-A635-641A569D3AC8}"/>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2A072099-C317-4552-8287-ABD1AC5F2ED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05ACDA07-7FEC-4BF2-8CA8-3781C7FC3A80}"/>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078777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9BABE-0C9F-488B-B0FB-77E11D530EC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5B2DAE89-1B3C-415A-997A-1066A06E87C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 xmlns:a16="http://schemas.microsoft.com/office/drawing/2014/main" id="{BEDAF225-2D93-41CB-ACFE-F5AA00C34D5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AD8AD8BE-1B48-4FBD-80BF-2E6A6240BECF}"/>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535A2B2B-AACC-4AFC-9145-D6899F2F4E4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4046C166-AC79-4439-BD02-9DE7CF09B732}"/>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143385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C7F87D-E2D2-4437-A4FC-BEDB77F156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5AF982B0-DFF8-494C-BB32-6F061204F0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F4CE79CE-82CE-46E5-977D-B2ACB0FCF4E1}"/>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3455719E-FCE2-4800-828B-7E9DE457C75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00861909-A740-413C-8779-212190D79B92}"/>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81760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ADFC56E-B430-43C2-B080-91C05937653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DFCF92FB-2616-4752-9B2F-A6541990802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F565682-020D-4A91-9DE5-906E272DA906}"/>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75C0B6F6-AA89-41BF-976D-6A215C6EFFF3}"/>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A1A6719E-221C-4798-9BFD-17EC8C8A504D}"/>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31535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E42FFA2-19D9-4A94-84C0-B5322AAB0318}" type="datetimeFigureOut">
              <a:rPr lang="en-US" smtClean="0"/>
              <a:pPr/>
              <a:t>6/30/2020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E42FFA2-19D9-4A94-84C0-B5322AAB0318}" type="datetimeFigureOut">
              <a:rPr lang="en-US" smtClean="0"/>
              <a:pPr/>
              <a:t>6/30/2020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E42FFA2-19D9-4A94-84C0-B5322AAB0318}" type="datetimeFigureOut">
              <a:rPr lang="en-US" smtClean="0"/>
              <a:pPr/>
              <a:t>6/30/2020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42FFA2-19D9-4A94-84C0-B5322AAB0318}" type="datetimeFigureOut">
              <a:rPr lang="en-US" smtClean="0"/>
              <a:pPr/>
              <a:t>6/30/2020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42FFA2-19D9-4A94-84C0-B5322AAB0318}" type="datetimeFigureOut">
              <a:rPr lang="en-US" smtClean="0"/>
              <a:pPr/>
              <a:t>6/30/2020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42FFA2-19D9-4A94-84C0-B5322AAB0318}" type="datetimeFigureOut">
              <a:rPr lang="en-US" smtClean="0"/>
              <a:pPr/>
              <a:t>6/30/2020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2FFA2-19D9-4A94-84C0-B5322AAB0318}" type="datetimeFigureOut">
              <a:rPr lang="en-US" smtClean="0"/>
              <a:pPr/>
              <a:t>6/30/2020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58DEA-1EEE-4DD7-8B62-88B8730E104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866BF76-56D2-4194-A360-CA3BD48EC2D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5DA9217A-190D-4594-8A0C-357F7C1682B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E573216-BDDA-432B-95DE-44BA59FF5B1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5A1AD383-9D0A-4974-A28B-3911D4D908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EB6F2552-1264-4330-946A-4C010FBAA3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3251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hyperlink" Target="http://www.google.co.uk/url?sa=i&amp;rct=j&amp;q=&amp;esrc=s&amp;source=images&amp;cd=&amp;cad=rja&amp;uact=8&amp;ved=0ahUKEwini8zN0e3VAhWbF8AKHR_yA14QjRwIBw&amp;url=http://speechpeeps.com/2012/09/safari-phonological-awareness-activity.html&amp;psig=AFQjCNENgmGpd_V-NTWAZ8qTn-ojeuuyyw&amp;ust=1503587367559178"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highlandliteracy.com/emerging-literacy/phonological-awarenes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essexlocaloffer.org.uk/file/ultimate-guide-phonological-awarenes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image" Target="../media/image3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descr="Our purpose powerpoin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4" name="Title 1"/>
          <p:cNvSpPr>
            <a:spLocks noGrp="1"/>
          </p:cNvSpPr>
          <p:nvPr>
            <p:ph type="ctrTitle"/>
          </p:nvPr>
        </p:nvSpPr>
        <p:spPr>
          <a:xfrm>
            <a:off x="179512" y="2130425"/>
            <a:ext cx="8784976" cy="1470025"/>
          </a:xfrm>
        </p:spPr>
        <p:txBody>
          <a:bodyPr>
            <a:normAutofit fontScale="90000"/>
          </a:bodyPr>
          <a:lstStyle/>
          <a:p>
            <a:r>
              <a:rPr lang="en-GB" b="1" dirty="0" smtClean="0">
                <a:latin typeface="Comic Sans MS" panose="030F0702030302020204" pitchFamily="66" charset="0"/>
                <a:cs typeface="Arial" pitchFamily="34" charset="0"/>
              </a:rPr>
              <a:t/>
            </a:r>
            <a:br>
              <a:rPr lang="en-GB" b="1" dirty="0" smtClean="0">
                <a:latin typeface="Comic Sans MS" panose="030F0702030302020204" pitchFamily="66" charset="0"/>
                <a:cs typeface="Arial" pitchFamily="34" charset="0"/>
              </a:rPr>
            </a:br>
            <a:r>
              <a:rPr lang="en-GB" b="1" dirty="0" smtClean="0">
                <a:latin typeface="Comic Sans MS" panose="030F0702030302020204" pitchFamily="66" charset="0"/>
                <a:cs typeface="Arial" pitchFamily="34" charset="0"/>
              </a:rPr>
              <a:t>Phonological Awareness</a:t>
            </a:r>
            <a:br>
              <a:rPr lang="en-GB" b="1" dirty="0" smtClean="0">
                <a:latin typeface="Comic Sans MS" panose="030F0702030302020204" pitchFamily="66" charset="0"/>
                <a:cs typeface="Arial" pitchFamily="34" charset="0"/>
              </a:rPr>
            </a:br>
            <a:r>
              <a:rPr lang="en-GB" b="1" dirty="0" smtClean="0">
                <a:latin typeface="Comic Sans MS" panose="030F0702030302020204" pitchFamily="66" charset="0"/>
                <a:cs typeface="Arial" pitchFamily="34" charset="0"/>
              </a:rPr>
              <a:t> for Parents &amp; Carers</a:t>
            </a:r>
          </a:p>
        </p:txBody>
      </p:sp>
      <p:sp>
        <p:nvSpPr>
          <p:cNvPr id="3" name="Subtitle 2"/>
          <p:cNvSpPr>
            <a:spLocks noGrp="1"/>
          </p:cNvSpPr>
          <p:nvPr>
            <p:ph type="subTitle" idx="1"/>
          </p:nvPr>
        </p:nvSpPr>
        <p:spPr>
          <a:xfrm>
            <a:off x="1043608" y="4005064"/>
            <a:ext cx="7128792" cy="1752600"/>
          </a:xfrm>
        </p:spPr>
        <p:txBody>
          <a:bodyPr rtlCol="0">
            <a:normAutofit/>
          </a:bodyPr>
          <a:lstStyle/>
          <a:p>
            <a:pPr fontAlgn="auto">
              <a:spcAft>
                <a:spcPts val="0"/>
              </a:spcAft>
              <a:buFont typeface="Arial" pitchFamily="34" charset="0"/>
              <a:buNone/>
              <a:defRPr/>
            </a:pPr>
            <a:r>
              <a:rPr lang="en-GB" dirty="0" smtClean="0">
                <a:latin typeface="Comic Sans MS" panose="030F0702030302020204" pitchFamily="66" charset="0"/>
                <a:cs typeface="Arial" pitchFamily="34" charset="0"/>
              </a:rPr>
              <a:t>Scottish Attainment Challenge</a:t>
            </a:r>
          </a:p>
          <a:p>
            <a:pPr fontAlgn="auto">
              <a:spcAft>
                <a:spcPts val="0"/>
              </a:spcAft>
              <a:buFont typeface="Arial" pitchFamily="34" charset="0"/>
              <a:buNone/>
              <a:defRPr/>
            </a:pPr>
            <a:r>
              <a:rPr lang="en-GB" dirty="0" smtClean="0">
                <a:latin typeface="Comic Sans MS" panose="030F0702030302020204" pitchFamily="66" charset="0"/>
                <a:cs typeface="Arial" pitchFamily="34" charset="0"/>
              </a:rPr>
              <a:t>Speech &amp; Language Therapy </a:t>
            </a:r>
          </a:p>
          <a:p>
            <a:pPr fontAlgn="auto">
              <a:spcAft>
                <a:spcPts val="0"/>
              </a:spcAft>
              <a:buFont typeface="Arial" pitchFamily="34" charset="0"/>
              <a:buNone/>
              <a:defRPr/>
            </a:pPr>
            <a:r>
              <a:rPr lang="en-GB" dirty="0" smtClean="0">
                <a:latin typeface="Comic Sans MS" panose="030F0702030302020204" pitchFamily="66" charset="0"/>
                <a:cs typeface="Arial" pitchFamily="34" charset="0"/>
              </a:rPr>
              <a:t>in East Ayrshire  </a:t>
            </a:r>
          </a:p>
          <a:p>
            <a:pPr fontAlgn="auto">
              <a:spcAft>
                <a:spcPts val="0"/>
              </a:spcAft>
              <a:buFont typeface="Arial" pitchFamily="34" charset="0"/>
              <a:buNone/>
              <a:defRPr/>
            </a:pPr>
            <a:endParaRPr lang="en-GB" dirty="0" smtClean="0"/>
          </a:p>
        </p:txBody>
      </p:sp>
      <p:pic>
        <p:nvPicPr>
          <p:cNvPr id="5" name="Picture 4" descr="th9FRBN8W9.jpg"/>
          <p:cNvPicPr>
            <a:picLocks noChangeAspect="1"/>
          </p:cNvPicPr>
          <p:nvPr/>
        </p:nvPicPr>
        <p:blipFill>
          <a:blip r:embed="rId4" cstate="print"/>
          <a:stretch>
            <a:fillRect/>
          </a:stretch>
        </p:blipFill>
        <p:spPr>
          <a:xfrm>
            <a:off x="0" y="5666910"/>
            <a:ext cx="2101924" cy="1191090"/>
          </a:xfrm>
          <a:prstGeom prst="rect">
            <a:avLst/>
          </a:prstGeom>
        </p:spPr>
      </p:pic>
      <p:sp>
        <p:nvSpPr>
          <p:cNvPr id="2" name="Rectangle 1"/>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4" name="Rectangle 3"/>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9072" y="2907050"/>
            <a:ext cx="7728349" cy="2585323"/>
          </a:xfrm>
          <a:prstGeom prst="rect">
            <a:avLst/>
          </a:prstGeom>
          <a:noFill/>
        </p:spPr>
        <p:txBody>
          <a:bodyPr wrap="square" rtlCol="0">
            <a:spAutoFit/>
          </a:bodyPr>
          <a:lstStyle/>
          <a:p>
            <a:pPr algn="ctr"/>
            <a:r>
              <a:rPr lang="en-US" sz="4400">
                <a:latin typeface="Calibri"/>
                <a:cs typeface="Calibri"/>
              </a:rPr>
              <a:t>﻿</a:t>
            </a:r>
            <a:endParaRPr lang="en-US" sz="4800">
              <a:solidFill>
                <a:srgbClr val="0070C0"/>
              </a:solidFill>
              <a:latin typeface="Arial"/>
              <a:cs typeface="Arial"/>
            </a:endParaRPr>
          </a:p>
          <a:p>
            <a:endParaRPr lang="en-US" sz="4400" i="1">
              <a:solidFill>
                <a:srgbClr val="0070C0"/>
              </a:solidFill>
              <a:latin typeface="Arial"/>
              <a:cs typeface="Arial"/>
            </a:endParaRPr>
          </a:p>
          <a:p>
            <a:endParaRPr lang="en-US" i="1">
              <a:latin typeface="Calibri"/>
              <a:cs typeface="Calibri"/>
            </a:endParaRPr>
          </a:p>
          <a:p>
            <a:endParaRPr lang="en-US" sz="2000">
              <a:solidFill>
                <a:srgbClr val="92D050"/>
              </a:solidFill>
              <a:latin typeface="Arial"/>
              <a:cs typeface="Arial"/>
            </a:endParaRPr>
          </a:p>
          <a:p>
            <a:endParaRPr lang="en-US">
              <a:latin typeface="Calibri"/>
              <a:cs typeface="Calibri"/>
            </a:endParaRPr>
          </a:p>
          <a:p>
            <a:endParaRPr lang="en-US">
              <a:latin typeface="Calibri"/>
              <a:cs typeface="Calibri"/>
            </a:endParaRPr>
          </a:p>
        </p:txBody>
      </p:sp>
      <p:sp>
        <p:nvSpPr>
          <p:cNvPr id="3" name="AutoShape 2" descr="Image result for reader quot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p:cNvSpPr>
            <a:spLocks noGrp="1"/>
          </p:cNvSpPr>
          <p:nvPr>
            <p:ph type="title"/>
          </p:nvPr>
        </p:nvSpPr>
        <p:spPr>
          <a:xfrm>
            <a:off x="225631" y="0"/>
            <a:ext cx="8918369" cy="850162"/>
          </a:xfrm>
        </p:spPr>
        <p:txBody>
          <a:bodyPr>
            <a:normAutofit/>
          </a:bodyPr>
          <a:lstStyle/>
          <a:p>
            <a:r>
              <a:rPr lang="en-GB" sz="3200" dirty="0" smtClean="0">
                <a:latin typeface="Comic Sans MS" panose="030F0702030302020204" pitchFamily="66" charset="0"/>
              </a:rPr>
              <a:t>Ages </a:t>
            </a:r>
            <a:r>
              <a:rPr lang="en-GB" sz="3200" dirty="0">
                <a:latin typeface="Comic Sans MS" panose="030F0702030302020204" pitchFamily="66" charset="0"/>
              </a:rPr>
              <a:t>of Phonological Awareness </a:t>
            </a:r>
            <a:r>
              <a:rPr lang="en-GB" sz="3200" dirty="0" smtClean="0">
                <a:latin typeface="Comic Sans MS" panose="030F0702030302020204" pitchFamily="66" charset="0"/>
              </a:rPr>
              <a:t>development</a:t>
            </a:r>
            <a:endParaRPr lang="en-GB" sz="3200" dirty="0">
              <a:latin typeface="Comic Sans MS" panose="030F0702030302020204" pitchFamily="66"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87799120"/>
              </p:ext>
            </p:extLst>
          </p:nvPr>
        </p:nvGraphicFramePr>
        <p:xfrm>
          <a:off x="570015" y="1922435"/>
          <a:ext cx="8229600" cy="45545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a parents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80015" y="1225177"/>
            <a:ext cx="609600" cy="609600"/>
          </a:xfrm>
          <a:prstGeom prst="rect">
            <a:avLst/>
          </a:prstGeom>
        </p:spPr>
      </p:pic>
    </p:spTree>
    <p:extLst>
      <p:ext uri="{BB962C8B-B14F-4D97-AF65-F5344CB8AC3E}">
        <p14:creationId xmlns:p14="http://schemas.microsoft.com/office/powerpoint/2010/main" val="205499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9072" y="2907050"/>
            <a:ext cx="7728349" cy="2585323"/>
          </a:xfrm>
          <a:prstGeom prst="rect">
            <a:avLst/>
          </a:prstGeom>
          <a:noFill/>
        </p:spPr>
        <p:txBody>
          <a:bodyPr wrap="square" rtlCol="0">
            <a:spAutoFit/>
          </a:bodyPr>
          <a:lstStyle/>
          <a:p>
            <a:pPr algn="ctr"/>
            <a:r>
              <a:rPr lang="en-US" sz="4400">
                <a:latin typeface="Calibri"/>
                <a:cs typeface="Calibri"/>
              </a:rPr>
              <a:t>﻿</a:t>
            </a:r>
            <a:endParaRPr lang="en-US" sz="4800">
              <a:solidFill>
                <a:srgbClr val="0070C0"/>
              </a:solidFill>
              <a:latin typeface="Arial"/>
              <a:cs typeface="Arial"/>
            </a:endParaRPr>
          </a:p>
          <a:p>
            <a:endParaRPr lang="en-US" sz="4400" i="1">
              <a:solidFill>
                <a:srgbClr val="0070C0"/>
              </a:solidFill>
              <a:latin typeface="Arial"/>
              <a:cs typeface="Arial"/>
            </a:endParaRPr>
          </a:p>
          <a:p>
            <a:endParaRPr lang="en-US" i="1">
              <a:latin typeface="Calibri"/>
              <a:cs typeface="Calibri"/>
            </a:endParaRPr>
          </a:p>
          <a:p>
            <a:endParaRPr lang="en-US" sz="2000">
              <a:solidFill>
                <a:srgbClr val="92D050"/>
              </a:solidFill>
              <a:latin typeface="Arial"/>
              <a:cs typeface="Arial"/>
            </a:endParaRPr>
          </a:p>
          <a:p>
            <a:endParaRPr lang="en-US">
              <a:latin typeface="Calibri"/>
              <a:cs typeface="Calibri"/>
            </a:endParaRPr>
          </a:p>
          <a:p>
            <a:endParaRPr lang="en-US">
              <a:latin typeface="Calibri"/>
              <a:cs typeface="Calibri"/>
            </a:endParaRPr>
          </a:p>
        </p:txBody>
      </p:sp>
      <p:sp>
        <p:nvSpPr>
          <p:cNvPr id="3" name="AutoShape 2" descr="Image result for reader quot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p:cNvSpPr>
            <a:spLocks noGrp="1"/>
          </p:cNvSpPr>
          <p:nvPr>
            <p:ph type="title"/>
          </p:nvPr>
        </p:nvSpPr>
        <p:spPr>
          <a:xfrm>
            <a:off x="120650" y="0"/>
            <a:ext cx="9023350" cy="743999"/>
          </a:xfrm>
        </p:spPr>
        <p:txBody>
          <a:bodyPr>
            <a:normAutofit/>
          </a:bodyPr>
          <a:lstStyle/>
          <a:p>
            <a:r>
              <a:rPr lang="en-GB" sz="3200" dirty="0" smtClean="0">
                <a:latin typeface="Comic Sans MS" panose="030F0702030302020204" pitchFamily="66" charset="0"/>
              </a:rPr>
              <a:t>Ages </a:t>
            </a:r>
            <a:r>
              <a:rPr lang="en-GB" sz="3200" dirty="0">
                <a:latin typeface="Comic Sans MS" panose="030F0702030302020204" pitchFamily="66" charset="0"/>
              </a:rPr>
              <a:t>of Phonological Awareness </a:t>
            </a:r>
            <a:r>
              <a:rPr lang="en-GB" sz="3200" dirty="0" smtClean="0">
                <a:latin typeface="Comic Sans MS" panose="030F0702030302020204" pitchFamily="66" charset="0"/>
              </a:rPr>
              <a:t>development</a:t>
            </a:r>
            <a:endParaRPr lang="en-GB" sz="3200" dirty="0">
              <a:latin typeface="Comic Sans MS" panose="030F0702030302020204" pitchFamily="66"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710961901"/>
              </p:ext>
            </p:extLst>
          </p:nvPr>
        </p:nvGraphicFramePr>
        <p:xfrm>
          <a:off x="457200" y="1600200"/>
          <a:ext cx="8229600" cy="492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5443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784976" cy="1143000"/>
          </a:xfrm>
        </p:spPr>
        <p:txBody>
          <a:bodyPr>
            <a:normAutofit/>
          </a:bodyPr>
          <a:lstStyle/>
          <a:p>
            <a:r>
              <a:rPr lang="en-GB" sz="3600" dirty="0" smtClean="0">
                <a:latin typeface="Comic Sans MS" panose="030F0702030302020204" pitchFamily="66" charset="0"/>
              </a:rPr>
              <a:t>Quick check for Phonological Awareness</a:t>
            </a:r>
            <a:endParaRPr lang="en-GB" sz="3600" dirty="0">
              <a:latin typeface="Comic Sans MS" panose="030F0702030302020204" pitchFamily="66" charset="0"/>
            </a:endParaRPr>
          </a:p>
        </p:txBody>
      </p:sp>
      <p:sp>
        <p:nvSpPr>
          <p:cNvPr id="3" name="Content Placeholder 2"/>
          <p:cNvSpPr>
            <a:spLocks noGrp="1"/>
          </p:cNvSpPr>
          <p:nvPr>
            <p:ph idx="1"/>
          </p:nvPr>
        </p:nvSpPr>
        <p:spPr>
          <a:xfrm>
            <a:off x="323528" y="1340768"/>
            <a:ext cx="8640960" cy="5517232"/>
          </a:xfrm>
        </p:spPr>
        <p:txBody>
          <a:bodyPr>
            <a:normAutofit fontScale="77500" lnSpcReduction="20000"/>
          </a:bodyPr>
          <a:lstStyle/>
          <a:p>
            <a:pPr marL="0" indent="0" algn="ctr">
              <a:buNone/>
            </a:pPr>
            <a:r>
              <a:rPr lang="en-GB" b="1" dirty="0">
                <a:solidFill>
                  <a:srgbClr val="0070C0"/>
                </a:solidFill>
                <a:latin typeface="Comic Sans MS" panose="030F0702030302020204" pitchFamily="66" charset="0"/>
              </a:rPr>
              <a:t>Here are six skills </a:t>
            </a:r>
            <a:r>
              <a:rPr lang="en-GB" dirty="0">
                <a:latin typeface="Comic Sans MS" panose="030F0702030302020204" pitchFamily="66" charset="0"/>
              </a:rPr>
              <a:t>that indicate that your child </a:t>
            </a:r>
            <a:r>
              <a:rPr lang="en-GB" dirty="0" smtClean="0">
                <a:latin typeface="Comic Sans MS" panose="030F0702030302020204" pitchFamily="66" charset="0"/>
              </a:rPr>
              <a:t>has developed phonological awareness:</a:t>
            </a:r>
          </a:p>
          <a:p>
            <a:pPr marL="0" indent="0" algn="ctr">
              <a:buNone/>
            </a:pPr>
            <a:endParaRPr lang="en-GB" dirty="0" smtClean="0">
              <a:latin typeface="Comic Sans MS" panose="030F0702030302020204" pitchFamily="66" charset="0"/>
            </a:endParaRPr>
          </a:p>
          <a:p>
            <a:pPr marL="0" indent="0" algn="ctr">
              <a:buNone/>
            </a:pPr>
            <a:endParaRPr lang="en-GB" dirty="0">
              <a:latin typeface="Comic Sans MS" panose="030F0702030302020204" pitchFamily="66" charset="0"/>
            </a:endParaRPr>
          </a:p>
          <a:p>
            <a:pPr marL="514350" indent="-514350">
              <a:buFont typeface="+mj-lt"/>
              <a:buAutoNum type="arabicPeriod"/>
            </a:pPr>
            <a:r>
              <a:rPr lang="en-GB" dirty="0">
                <a:latin typeface="Comic Sans MS" panose="030F0702030302020204" pitchFamily="66" charset="0"/>
              </a:rPr>
              <a:t>Your child is able </a:t>
            </a:r>
            <a:r>
              <a:rPr lang="en-GB" dirty="0" smtClean="0">
                <a:latin typeface="Comic Sans MS" panose="030F0702030302020204" pitchFamily="66" charset="0"/>
              </a:rPr>
              <a:t>to</a:t>
            </a:r>
            <a:r>
              <a:rPr lang="en-GB" dirty="0">
                <a:latin typeface="Comic Sans MS" panose="030F0702030302020204" pitchFamily="66" charset="0"/>
              </a:rPr>
              <a:t> </a:t>
            </a:r>
            <a:r>
              <a:rPr lang="en-GB" b="1" dirty="0" smtClean="0">
                <a:solidFill>
                  <a:srgbClr val="0070C0"/>
                </a:solidFill>
                <a:latin typeface="Comic Sans MS" panose="030F0702030302020204" pitchFamily="66" charset="0"/>
              </a:rPr>
              <a:t>rhyme</a:t>
            </a:r>
            <a:r>
              <a:rPr lang="en-GB" dirty="0" smtClean="0">
                <a:latin typeface="Comic Sans MS" panose="030F0702030302020204" pitchFamily="66" charset="0"/>
              </a:rPr>
              <a:t>. If </a:t>
            </a:r>
            <a:r>
              <a:rPr lang="en-GB" dirty="0">
                <a:latin typeface="Comic Sans MS" panose="030F0702030302020204" pitchFamily="66" charset="0"/>
              </a:rPr>
              <a:t>you say the word </a:t>
            </a:r>
            <a:r>
              <a:rPr lang="en-GB" i="1" dirty="0">
                <a:latin typeface="Comic Sans MS" panose="030F0702030302020204" pitchFamily="66" charset="0"/>
              </a:rPr>
              <a:t>bat</a:t>
            </a:r>
            <a:r>
              <a:rPr lang="en-GB" dirty="0">
                <a:latin typeface="Comic Sans MS" panose="030F0702030302020204" pitchFamily="66" charset="0"/>
              </a:rPr>
              <a:t>, your child can respond with words that rhyme like </a:t>
            </a:r>
            <a:r>
              <a:rPr lang="en-GB" i="1" dirty="0">
                <a:latin typeface="Comic Sans MS" panose="030F0702030302020204" pitchFamily="66" charset="0"/>
              </a:rPr>
              <a:t>hat, sat, mat</a:t>
            </a:r>
            <a:r>
              <a:rPr lang="en-GB" dirty="0">
                <a:latin typeface="Comic Sans MS" panose="030F0702030302020204" pitchFamily="66" charset="0"/>
              </a:rPr>
              <a:t>, or </a:t>
            </a:r>
            <a:r>
              <a:rPr lang="en-GB" i="1" dirty="0" smtClean="0">
                <a:latin typeface="Comic Sans MS" panose="030F0702030302020204" pitchFamily="66" charset="0"/>
              </a:rPr>
              <a:t>cat</a:t>
            </a:r>
          </a:p>
          <a:p>
            <a:pPr marL="514350" indent="-514350">
              <a:buFont typeface="+mj-lt"/>
              <a:buAutoNum type="arabicPeriod"/>
            </a:pPr>
            <a:endParaRPr lang="en-GB" i="1" dirty="0" smtClean="0">
              <a:latin typeface="Comic Sans MS" panose="030F0702030302020204" pitchFamily="66" charset="0"/>
            </a:endParaRPr>
          </a:p>
          <a:p>
            <a:pPr marL="514350" indent="-514350">
              <a:buFont typeface="+mj-lt"/>
              <a:buAutoNum type="arabicPeriod"/>
            </a:pPr>
            <a:r>
              <a:rPr lang="en-GB" dirty="0">
                <a:latin typeface="Comic Sans MS" panose="030F0702030302020204" pitchFamily="66" charset="0"/>
              </a:rPr>
              <a:t>Your child understands </a:t>
            </a:r>
            <a:r>
              <a:rPr lang="en-GB" b="1" dirty="0">
                <a:solidFill>
                  <a:srgbClr val="0070C0"/>
                </a:solidFill>
                <a:latin typeface="Comic Sans MS" panose="030F0702030302020204" pitchFamily="66" charset="0"/>
              </a:rPr>
              <a:t>word boundaries</a:t>
            </a:r>
            <a:r>
              <a:rPr lang="en-GB" dirty="0">
                <a:latin typeface="Comic Sans MS" panose="030F0702030302020204" pitchFamily="66" charset="0"/>
              </a:rPr>
              <a:t>. If you say the sentence </a:t>
            </a:r>
            <a:r>
              <a:rPr lang="en-GB" i="1" dirty="0">
                <a:latin typeface="Comic Sans MS" panose="030F0702030302020204" pitchFamily="66" charset="0"/>
              </a:rPr>
              <a:t>Don’t let the cat out</a:t>
            </a:r>
            <a:r>
              <a:rPr lang="en-GB" dirty="0">
                <a:latin typeface="Comic Sans MS" panose="030F0702030302020204" pitchFamily="66" charset="0"/>
              </a:rPr>
              <a:t>, your child is able to separate the sentence into five individual </a:t>
            </a:r>
            <a:r>
              <a:rPr lang="en-GB" dirty="0" smtClean="0">
                <a:latin typeface="Comic Sans MS" panose="030F0702030302020204" pitchFamily="66" charset="0"/>
              </a:rPr>
              <a:t>words</a:t>
            </a:r>
          </a:p>
          <a:p>
            <a:pPr marL="514350" indent="-514350">
              <a:buFont typeface="+mj-lt"/>
              <a:buAutoNum type="arabicPeriod"/>
            </a:pPr>
            <a:endParaRPr lang="en-GB" dirty="0" smtClean="0">
              <a:latin typeface="Comic Sans MS" panose="030F0702030302020204" pitchFamily="66" charset="0"/>
            </a:endParaRPr>
          </a:p>
          <a:p>
            <a:pPr marL="514350" indent="-514350">
              <a:buFont typeface="+mj-lt"/>
              <a:buAutoNum type="arabicPeriod"/>
            </a:pPr>
            <a:r>
              <a:rPr lang="en-GB" dirty="0">
                <a:latin typeface="Comic Sans MS" panose="030F0702030302020204" pitchFamily="66" charset="0"/>
              </a:rPr>
              <a:t>Your child </a:t>
            </a:r>
            <a:r>
              <a:rPr lang="en-GB" dirty="0" smtClean="0">
                <a:latin typeface="Comic Sans MS" panose="030F0702030302020204" pitchFamily="66" charset="0"/>
              </a:rPr>
              <a:t>can</a:t>
            </a:r>
            <a:r>
              <a:rPr lang="en-GB" dirty="0">
                <a:latin typeface="Comic Sans MS" panose="030F0702030302020204" pitchFamily="66" charset="0"/>
              </a:rPr>
              <a:t> </a:t>
            </a:r>
            <a:r>
              <a:rPr lang="en-GB" b="1" dirty="0" smtClean="0">
                <a:solidFill>
                  <a:srgbClr val="0070C0"/>
                </a:solidFill>
                <a:latin typeface="Comic Sans MS" panose="030F0702030302020204" pitchFamily="66" charset="0"/>
              </a:rPr>
              <a:t>clap syllables</a:t>
            </a:r>
            <a:r>
              <a:rPr lang="en-GB" dirty="0" smtClean="0">
                <a:latin typeface="Comic Sans MS" panose="030F0702030302020204" pitchFamily="66" charset="0"/>
              </a:rPr>
              <a:t>. If </a:t>
            </a:r>
            <a:r>
              <a:rPr lang="en-GB" dirty="0">
                <a:latin typeface="Comic Sans MS" panose="030F0702030302020204" pitchFamily="66" charset="0"/>
              </a:rPr>
              <a:t>you say </a:t>
            </a:r>
            <a:r>
              <a:rPr lang="en-GB" i="1" dirty="0">
                <a:latin typeface="Comic Sans MS" panose="030F0702030302020204" pitchFamily="66" charset="0"/>
              </a:rPr>
              <a:t>dog</a:t>
            </a:r>
            <a:r>
              <a:rPr lang="en-GB" dirty="0">
                <a:latin typeface="Comic Sans MS" panose="030F0702030302020204" pitchFamily="66" charset="0"/>
              </a:rPr>
              <a:t>, your child knows to clap once. If you say </a:t>
            </a:r>
            <a:r>
              <a:rPr lang="en-GB" i="1" dirty="0">
                <a:latin typeface="Comic Sans MS" panose="030F0702030302020204" pitchFamily="66" charset="0"/>
              </a:rPr>
              <a:t>umbrella</a:t>
            </a:r>
            <a:r>
              <a:rPr lang="en-GB" dirty="0">
                <a:latin typeface="Comic Sans MS" panose="030F0702030302020204" pitchFamily="66" charset="0"/>
              </a:rPr>
              <a:t>, your child knows to clap three </a:t>
            </a:r>
            <a:r>
              <a:rPr lang="en-GB" dirty="0" smtClean="0">
                <a:latin typeface="Comic Sans MS" panose="030F0702030302020204" pitchFamily="66" charset="0"/>
              </a:rPr>
              <a:t>times</a:t>
            </a:r>
          </a:p>
          <a:p>
            <a:pPr marL="0" indent="0">
              <a:buNone/>
            </a:pPr>
            <a:endParaRPr lang="en-GB" dirty="0">
              <a:latin typeface="Comic Sans MS" panose="030F0702030302020204" pitchFamily="66" charset="0"/>
            </a:endParaRPr>
          </a:p>
          <a:p>
            <a:pPr marL="514350" indent="-514350">
              <a:buFont typeface="+mj-lt"/>
              <a:buAutoNum type="arabicPeriod"/>
            </a:pPr>
            <a:endParaRPr lang="en-GB" dirty="0">
              <a:latin typeface="Comic Sans MS" panose="030F0702030302020204" pitchFamily="66" charset="0"/>
            </a:endParaRPr>
          </a:p>
        </p:txBody>
      </p:sp>
    </p:spTree>
    <p:extLst>
      <p:ext uri="{BB962C8B-B14F-4D97-AF65-F5344CB8AC3E}">
        <p14:creationId xmlns:p14="http://schemas.microsoft.com/office/powerpoint/2010/main" val="1903358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97152"/>
          </a:xfrm>
        </p:spPr>
        <p:txBody>
          <a:bodyPr>
            <a:normAutofit fontScale="85000" lnSpcReduction="20000"/>
          </a:bodyPr>
          <a:lstStyle/>
          <a:p>
            <a:pPr marL="514350" indent="-514350">
              <a:buFont typeface="+mj-lt"/>
              <a:buAutoNum type="arabicPeriod" startAt="3"/>
            </a:pPr>
            <a:r>
              <a:rPr lang="en-GB" dirty="0">
                <a:latin typeface="Comic Sans MS" panose="030F0702030302020204" pitchFamily="66" charset="0"/>
              </a:rPr>
              <a:t>Your child </a:t>
            </a:r>
            <a:r>
              <a:rPr lang="en-GB" dirty="0" smtClean="0">
                <a:latin typeface="Comic Sans MS" panose="030F0702030302020204" pitchFamily="66" charset="0"/>
              </a:rPr>
              <a:t>can </a:t>
            </a:r>
            <a:r>
              <a:rPr lang="en-GB" b="1" dirty="0" smtClean="0">
                <a:solidFill>
                  <a:srgbClr val="0070C0"/>
                </a:solidFill>
                <a:latin typeface="Comic Sans MS" panose="030F0702030302020204" pitchFamily="66" charset="0"/>
              </a:rPr>
              <a:t>blend sounds </a:t>
            </a:r>
            <a:r>
              <a:rPr lang="en-GB" dirty="0" smtClean="0">
                <a:latin typeface="Comic Sans MS" panose="030F0702030302020204" pitchFamily="66" charset="0"/>
              </a:rPr>
              <a:t>to </a:t>
            </a:r>
            <a:r>
              <a:rPr lang="en-GB" dirty="0">
                <a:latin typeface="Comic Sans MS" panose="030F0702030302020204" pitchFamily="66" charset="0"/>
              </a:rPr>
              <a:t>make a word. If you say the sounds </a:t>
            </a:r>
            <a:r>
              <a:rPr lang="en-GB" i="1" dirty="0" err="1">
                <a:latin typeface="Comic Sans MS" panose="030F0702030302020204" pitchFamily="66" charset="0"/>
              </a:rPr>
              <a:t>sh</a:t>
            </a:r>
            <a:r>
              <a:rPr lang="en-GB" i="1" dirty="0">
                <a:latin typeface="Comic Sans MS" panose="030F0702030302020204" pitchFamily="66" charset="0"/>
              </a:rPr>
              <a:t>…</a:t>
            </a:r>
            <a:r>
              <a:rPr lang="en-GB" i="1" dirty="0" err="1">
                <a:latin typeface="Comic Sans MS" panose="030F0702030302020204" pitchFamily="66" charset="0"/>
              </a:rPr>
              <a:t>eep</a:t>
            </a:r>
            <a:r>
              <a:rPr lang="en-GB" dirty="0">
                <a:latin typeface="Comic Sans MS" panose="030F0702030302020204" pitchFamily="66" charset="0"/>
              </a:rPr>
              <a:t>, your child can respond and say the word </a:t>
            </a:r>
            <a:r>
              <a:rPr lang="en-GB" i="1" dirty="0" smtClean="0">
                <a:latin typeface="Comic Sans MS" panose="030F0702030302020204" pitchFamily="66" charset="0"/>
              </a:rPr>
              <a:t>sheep</a:t>
            </a:r>
          </a:p>
          <a:p>
            <a:pPr marL="514350" indent="-514350">
              <a:buFont typeface="+mj-lt"/>
              <a:buAutoNum type="arabicPeriod" startAt="3"/>
            </a:pPr>
            <a:endParaRPr lang="en-GB" i="1" dirty="0">
              <a:latin typeface="Comic Sans MS" panose="030F0702030302020204" pitchFamily="66" charset="0"/>
            </a:endParaRPr>
          </a:p>
          <a:p>
            <a:pPr marL="514350" indent="-514350">
              <a:buFont typeface="+mj-lt"/>
              <a:buAutoNum type="arabicPeriod" startAt="3"/>
            </a:pPr>
            <a:r>
              <a:rPr lang="en-GB" dirty="0">
                <a:latin typeface="Comic Sans MS" panose="030F0702030302020204" pitchFamily="66" charset="0"/>
              </a:rPr>
              <a:t>Your child can </a:t>
            </a:r>
            <a:r>
              <a:rPr lang="en-GB" b="1" dirty="0">
                <a:solidFill>
                  <a:srgbClr val="0070C0"/>
                </a:solidFill>
                <a:latin typeface="Comic Sans MS" panose="030F0702030302020204" pitchFamily="66" charset="0"/>
              </a:rPr>
              <a:t>identify the beginning sound</a:t>
            </a:r>
            <a:r>
              <a:rPr lang="en-GB" dirty="0">
                <a:latin typeface="Comic Sans MS" panose="030F0702030302020204" pitchFamily="66" charset="0"/>
              </a:rPr>
              <a:t> in a word. If you ask your child to say the first sound in </a:t>
            </a:r>
            <a:r>
              <a:rPr lang="en-GB" i="1" dirty="0">
                <a:latin typeface="Comic Sans MS" panose="030F0702030302020204" pitchFamily="66" charset="0"/>
              </a:rPr>
              <a:t>pig</a:t>
            </a:r>
            <a:r>
              <a:rPr lang="en-GB" dirty="0">
                <a:latin typeface="Comic Sans MS" panose="030F0702030302020204" pitchFamily="66" charset="0"/>
              </a:rPr>
              <a:t>, your child is able to respond with the sound </a:t>
            </a:r>
            <a:r>
              <a:rPr lang="en-GB" i="1" dirty="0">
                <a:latin typeface="Comic Sans MS" panose="030F0702030302020204" pitchFamily="66" charset="0"/>
              </a:rPr>
              <a:t>/p</a:t>
            </a:r>
            <a:r>
              <a:rPr lang="en-GB" i="1" dirty="0" smtClean="0">
                <a:latin typeface="Comic Sans MS" panose="030F0702030302020204" pitchFamily="66" charset="0"/>
              </a:rPr>
              <a:t>/</a:t>
            </a:r>
          </a:p>
          <a:p>
            <a:pPr marL="514350" indent="-514350">
              <a:buFont typeface="+mj-lt"/>
              <a:buAutoNum type="arabicPeriod" startAt="3"/>
            </a:pPr>
            <a:endParaRPr lang="en-GB" i="1" dirty="0">
              <a:latin typeface="Comic Sans MS" panose="030F0702030302020204" pitchFamily="66" charset="0"/>
            </a:endParaRPr>
          </a:p>
          <a:p>
            <a:pPr marL="514350" indent="-514350">
              <a:buFont typeface="+mj-lt"/>
              <a:buAutoNum type="arabicPeriod" startAt="3"/>
            </a:pPr>
            <a:r>
              <a:rPr lang="en-GB" dirty="0">
                <a:latin typeface="Comic Sans MS" panose="030F0702030302020204" pitchFamily="66" charset="0"/>
              </a:rPr>
              <a:t>Your child can </a:t>
            </a:r>
            <a:r>
              <a:rPr lang="en-GB" b="1" dirty="0">
                <a:solidFill>
                  <a:srgbClr val="0070C0"/>
                </a:solidFill>
                <a:latin typeface="Comic Sans MS" panose="030F0702030302020204" pitchFamily="66" charset="0"/>
              </a:rPr>
              <a:t>identify the ending sound </a:t>
            </a:r>
            <a:r>
              <a:rPr lang="en-GB" dirty="0">
                <a:latin typeface="Comic Sans MS" panose="030F0702030302020204" pitchFamily="66" charset="0"/>
              </a:rPr>
              <a:t>in a word. If you ask your child to say the last sound in the word </a:t>
            </a:r>
            <a:r>
              <a:rPr lang="en-GB" i="1" dirty="0">
                <a:latin typeface="Comic Sans MS" panose="030F0702030302020204" pitchFamily="66" charset="0"/>
              </a:rPr>
              <a:t>jam</a:t>
            </a:r>
            <a:r>
              <a:rPr lang="en-GB" dirty="0">
                <a:latin typeface="Comic Sans MS" panose="030F0702030302020204" pitchFamily="66" charset="0"/>
              </a:rPr>
              <a:t>, your child is able to respond with the sound </a:t>
            </a:r>
            <a:r>
              <a:rPr lang="en-GB" i="1" dirty="0">
                <a:latin typeface="Comic Sans MS" panose="030F0702030302020204" pitchFamily="66" charset="0"/>
              </a:rPr>
              <a:t>/m/</a:t>
            </a:r>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4" name="Title 1"/>
          <p:cNvSpPr>
            <a:spLocks noGrp="1"/>
          </p:cNvSpPr>
          <p:nvPr>
            <p:ph type="title"/>
          </p:nvPr>
        </p:nvSpPr>
        <p:spPr>
          <a:xfrm>
            <a:off x="457200" y="20074"/>
            <a:ext cx="8229600" cy="1143000"/>
          </a:xfrm>
        </p:spPr>
        <p:txBody>
          <a:bodyPr>
            <a:normAutofit fontScale="90000"/>
          </a:bodyPr>
          <a:lstStyle/>
          <a:p>
            <a:r>
              <a:rPr lang="en-GB" sz="3600" dirty="0" smtClean="0">
                <a:latin typeface="Comic Sans MS" panose="030F0702030302020204" pitchFamily="66" charset="0"/>
              </a:rPr>
              <a:t>Quick check for Phonological Awareness</a:t>
            </a:r>
            <a:endParaRPr lang="en-GB" sz="3600" dirty="0">
              <a:latin typeface="Comic Sans MS" panose="030F0702030302020204" pitchFamily="66" charset="0"/>
            </a:endParaRPr>
          </a:p>
        </p:txBody>
      </p:sp>
    </p:spTree>
    <p:extLst>
      <p:ext uri="{BB962C8B-B14F-4D97-AF65-F5344CB8AC3E}">
        <p14:creationId xmlns:p14="http://schemas.microsoft.com/office/powerpoint/2010/main" val="24487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52" y="627369"/>
            <a:ext cx="8795294" cy="1081838"/>
          </a:xfrm>
        </p:spPr>
        <p:txBody>
          <a:bodyPr>
            <a:noAutofit/>
          </a:bodyPr>
          <a:lstStyle/>
          <a:p>
            <a:r>
              <a:rPr lang="en-GB" sz="3600" b="1" dirty="0" smtClean="0">
                <a:solidFill>
                  <a:srgbClr val="0070C0"/>
                </a:solidFill>
                <a:latin typeface="Comic Sans MS" panose="030F0702030302020204" pitchFamily="66" charset="0"/>
              </a:rPr>
              <a:t>Don’t worry </a:t>
            </a:r>
            <a:r>
              <a:rPr lang="en-GB" sz="3600" dirty="0" smtClean="0">
                <a:latin typeface="Comic Sans MS" panose="030F0702030302020204" pitchFamily="66" charset="0"/>
              </a:rPr>
              <a:t>if your wee one hasn’t developed these skills quite yet! </a:t>
            </a:r>
            <a:br>
              <a:rPr lang="en-GB" sz="3600" dirty="0" smtClean="0">
                <a:latin typeface="Comic Sans MS" panose="030F0702030302020204" pitchFamily="66" charset="0"/>
              </a:rPr>
            </a:br>
            <a:r>
              <a:rPr lang="en-GB" sz="3600" dirty="0" smtClean="0">
                <a:latin typeface="Comic Sans MS" panose="030F0702030302020204" pitchFamily="66" charset="0"/>
              </a:rPr>
              <a:t/>
            </a:r>
            <a:br>
              <a:rPr lang="en-GB" sz="3600" dirty="0" smtClean="0">
                <a:latin typeface="Comic Sans MS" panose="030F0702030302020204" pitchFamily="66" charset="0"/>
              </a:rPr>
            </a:br>
            <a:r>
              <a:rPr lang="en-GB" sz="3200" dirty="0" smtClean="0">
                <a:latin typeface="Comic Sans MS" panose="030F0702030302020204" pitchFamily="66" charset="0"/>
              </a:rPr>
              <a:t>There are lots of fun ways to support them </a:t>
            </a:r>
            <a:endParaRPr lang="en-GB" sz="3200" dirty="0">
              <a:latin typeface="Comic Sans MS" panose="030F0702030302020204" pitchFamily="66" charset="0"/>
            </a:endParaRPr>
          </a:p>
        </p:txBody>
      </p:sp>
      <p:sp>
        <p:nvSpPr>
          <p:cNvPr id="3" name="Content Placeholder 2"/>
          <p:cNvSpPr>
            <a:spLocks noGrp="1"/>
          </p:cNvSpPr>
          <p:nvPr>
            <p:ph idx="1"/>
          </p:nvPr>
        </p:nvSpPr>
        <p:spPr>
          <a:xfrm>
            <a:off x="3707904" y="3165261"/>
            <a:ext cx="5266901" cy="4437112"/>
          </a:xfrm>
        </p:spPr>
        <p:txBody>
          <a:bodyPr>
            <a:normAutofit/>
          </a:bodyPr>
          <a:lstStyle/>
          <a:p>
            <a:pPr algn="ctr">
              <a:buNone/>
            </a:pPr>
            <a:r>
              <a:rPr lang="en-GB" altLang="en-US" sz="3600" dirty="0" smtClean="0">
                <a:latin typeface="Comic Sans MS" panose="030F0702030302020204" pitchFamily="66" charset="0"/>
              </a:rPr>
              <a:t>	Tasks and activities </a:t>
            </a:r>
            <a:r>
              <a:rPr lang="en-GB" altLang="en-US" sz="3600" dirty="0" smtClean="0">
                <a:latin typeface="Comic Sans MS" panose="030F0702030302020204" pitchFamily="66" charset="0"/>
              </a:rPr>
              <a:t>targeting phonological </a:t>
            </a:r>
            <a:r>
              <a:rPr lang="en-GB" altLang="en-US" sz="3600" dirty="0" smtClean="0">
                <a:latin typeface="Comic Sans MS" panose="030F0702030302020204" pitchFamily="66" charset="0"/>
              </a:rPr>
              <a:t>awareness </a:t>
            </a:r>
            <a:r>
              <a:rPr lang="en-GB" altLang="en-US" sz="3600" b="1" dirty="0" smtClean="0">
                <a:solidFill>
                  <a:srgbClr val="0070C0"/>
                </a:solidFill>
                <a:latin typeface="Comic Sans MS" panose="030F0702030302020204" pitchFamily="66" charset="0"/>
              </a:rPr>
              <a:t>lead to significantly improved reading </a:t>
            </a:r>
            <a:r>
              <a:rPr lang="en-GB" altLang="en-US" sz="3600" b="1" dirty="0" smtClean="0">
                <a:solidFill>
                  <a:srgbClr val="0070C0"/>
                </a:solidFill>
                <a:latin typeface="Comic Sans MS" panose="030F0702030302020204" pitchFamily="66" charset="0"/>
              </a:rPr>
              <a:t>skills</a:t>
            </a:r>
            <a:endParaRPr lang="en-GB" altLang="en-US" sz="3600" dirty="0" smtClean="0">
              <a:latin typeface="Comic Sans MS" panose="030F0702030302020204" pitchFamily="66" charset="0"/>
            </a:endParaRPr>
          </a:p>
          <a:p>
            <a:pPr>
              <a:buNone/>
            </a:pPr>
            <a:endParaRPr lang="en-GB" sz="3600" dirty="0">
              <a:latin typeface="Comic Sans MS" panose="030F0702030302020204" pitchFamily="66" charset="0"/>
            </a:endParaRPr>
          </a:p>
        </p:txBody>
      </p:sp>
      <p:pic>
        <p:nvPicPr>
          <p:cNvPr id="64514" name="Picture 2" descr="Image result for phonological awareness activities">
            <a:hlinkClick r:id="rId4"/>
          </p:cNvPr>
          <p:cNvPicPr>
            <a:picLocks noChangeAspect="1" noChangeArrowheads="1"/>
          </p:cNvPicPr>
          <p:nvPr/>
        </p:nvPicPr>
        <p:blipFill>
          <a:blip r:embed="rId5" cstate="print"/>
          <a:srcRect/>
          <a:stretch>
            <a:fillRect/>
          </a:stretch>
        </p:blipFill>
        <p:spPr bwMode="auto">
          <a:xfrm>
            <a:off x="179511" y="3221374"/>
            <a:ext cx="3899925" cy="2924945"/>
          </a:xfrm>
          <a:prstGeom prst="rect">
            <a:avLst/>
          </a:prstGeom>
          <a:noFill/>
        </p:spPr>
      </p:pic>
      <p:pic>
        <p:nvPicPr>
          <p:cNvPr id="4" name="PA 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824674" y="255566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latin typeface="Comic Sans MS" panose="030F0702030302020204" pitchFamily="66" charset="0"/>
              </a:rPr>
              <a:t>How can I help my wee one with their Phonological Awareness at home?</a:t>
            </a:r>
            <a:endParaRPr lang="en-GB" sz="3600" dirty="0">
              <a:latin typeface="Comic Sans MS" panose="030F0702030302020204" pitchFamily="66" charset="0"/>
            </a:endParaRPr>
          </a:p>
        </p:txBody>
      </p:sp>
      <p:sp>
        <p:nvSpPr>
          <p:cNvPr id="3" name="Content Placeholder 2"/>
          <p:cNvSpPr>
            <a:spLocks noGrp="1"/>
          </p:cNvSpPr>
          <p:nvPr>
            <p:ph idx="1"/>
          </p:nvPr>
        </p:nvSpPr>
        <p:spPr>
          <a:xfrm>
            <a:off x="3599938" y="1916832"/>
            <a:ext cx="5436558" cy="4525963"/>
          </a:xfrm>
        </p:spPr>
        <p:txBody>
          <a:bodyPr>
            <a:normAutofit/>
          </a:bodyPr>
          <a:lstStyle/>
          <a:p>
            <a:pPr marL="0" indent="0" algn="ctr">
              <a:buNone/>
            </a:pPr>
            <a:r>
              <a:rPr lang="en-GB" sz="2800" dirty="0">
                <a:latin typeface="Comic Sans MS" panose="030F0702030302020204" pitchFamily="66" charset="0"/>
              </a:rPr>
              <a:t>If your child hasn’t yet acquired the skills on the checklist above, you can help </a:t>
            </a:r>
            <a:r>
              <a:rPr lang="en-GB" sz="2800" dirty="0" smtClean="0">
                <a:latin typeface="Comic Sans MS" panose="030F0702030302020204" pitchFamily="66" charset="0"/>
              </a:rPr>
              <a:t>her develop </a:t>
            </a:r>
            <a:r>
              <a:rPr lang="en-GB" sz="2800" dirty="0">
                <a:latin typeface="Comic Sans MS" panose="030F0702030302020204" pitchFamily="66" charset="0"/>
              </a:rPr>
              <a:t>them through informal activities such as </a:t>
            </a:r>
            <a:r>
              <a:rPr lang="en-GB" sz="2800" b="1" dirty="0">
                <a:solidFill>
                  <a:srgbClr val="0070C0"/>
                </a:solidFill>
                <a:latin typeface="Comic Sans MS" panose="030F0702030302020204" pitchFamily="66" charset="0"/>
              </a:rPr>
              <a:t>listening to great books </a:t>
            </a:r>
            <a:r>
              <a:rPr lang="en-GB" sz="2800" dirty="0">
                <a:latin typeface="Comic Sans MS" panose="030F0702030302020204" pitchFamily="66" charset="0"/>
              </a:rPr>
              <a:t>and</a:t>
            </a:r>
            <a:r>
              <a:rPr lang="en-GB" sz="2800" b="1" dirty="0">
                <a:solidFill>
                  <a:srgbClr val="0070C0"/>
                </a:solidFill>
                <a:latin typeface="Comic Sans MS" panose="030F0702030302020204" pitchFamily="66" charset="0"/>
              </a:rPr>
              <a:t> playing oral language </a:t>
            </a:r>
            <a:r>
              <a:rPr lang="en-GB" sz="2800" b="1" dirty="0" smtClean="0">
                <a:solidFill>
                  <a:srgbClr val="0070C0"/>
                </a:solidFill>
                <a:latin typeface="Comic Sans MS" panose="030F0702030302020204" pitchFamily="66" charset="0"/>
              </a:rPr>
              <a:t>games</a:t>
            </a:r>
          </a:p>
          <a:p>
            <a:pPr marL="0" indent="0" algn="ctr">
              <a:buNone/>
            </a:pPr>
            <a:endParaRPr lang="en-GB" sz="2800" dirty="0">
              <a:latin typeface="Comic Sans MS" panose="030F0702030302020204" pitchFamily="66" charset="0"/>
            </a:endParaRPr>
          </a:p>
          <a:p>
            <a:pPr marL="0" indent="0" algn="ctr">
              <a:buNone/>
            </a:pPr>
            <a:r>
              <a:rPr lang="en-GB" sz="2800" dirty="0" smtClean="0">
                <a:latin typeface="Comic Sans MS" panose="030F0702030302020204" pitchFamily="66" charset="0"/>
              </a:rPr>
              <a:t> </a:t>
            </a:r>
            <a:r>
              <a:rPr lang="en-GB" sz="2700" b="1" dirty="0">
                <a:solidFill>
                  <a:srgbClr val="0070C0"/>
                </a:solidFill>
                <a:latin typeface="Comic Sans MS" panose="030F0702030302020204" pitchFamily="66" charset="0"/>
              </a:rPr>
              <a:t>Here are a few ideas for you!</a:t>
            </a:r>
            <a:endParaRPr lang="en-GB" sz="2700" b="1" dirty="0">
              <a:solidFill>
                <a:srgbClr val="0070C0"/>
              </a:solidFill>
              <a:latin typeface="Comic Sans MS" panose="030F0702030302020204" pitchFamily="66" charset="0"/>
            </a:endParaRPr>
          </a:p>
        </p:txBody>
      </p:sp>
      <p:pic>
        <p:nvPicPr>
          <p:cNvPr id="2050" name="Picture 2" descr="50+ Questions to Ask Your Kids to Get Them Talking - FamilyEduca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950"/>
          <a:stretch/>
        </p:blipFill>
        <p:spPr bwMode="auto">
          <a:xfrm>
            <a:off x="457200" y="2492896"/>
            <a:ext cx="3142738" cy="287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824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404664"/>
            <a:ext cx="8229600" cy="1143000"/>
          </a:xfrm>
        </p:spPr>
        <p:txBody>
          <a:bodyPr>
            <a:noAutofit/>
          </a:bodyPr>
          <a:lstStyle/>
          <a:p>
            <a:r>
              <a:rPr lang="en-GB" sz="3600" dirty="0">
                <a:latin typeface="Comic Sans MS" panose="030F0702030302020204" pitchFamily="66" charset="0"/>
              </a:rPr>
              <a:t>Read lots of great </a:t>
            </a:r>
            <a:r>
              <a:rPr lang="en-GB" sz="3600" dirty="0" smtClean="0">
                <a:latin typeface="Comic Sans MS" panose="030F0702030302020204" pitchFamily="66" charset="0"/>
              </a:rPr>
              <a:t/>
            </a:r>
            <a:br>
              <a:rPr lang="en-GB" sz="3600" dirty="0" smtClean="0">
                <a:latin typeface="Comic Sans MS" panose="030F0702030302020204" pitchFamily="66" charset="0"/>
              </a:rPr>
            </a:br>
            <a:r>
              <a:rPr lang="en-GB" sz="3600" dirty="0" smtClean="0">
                <a:latin typeface="Comic Sans MS" panose="030F0702030302020204" pitchFamily="66" charset="0"/>
              </a:rPr>
              <a:t>rhyming picture </a:t>
            </a:r>
            <a:r>
              <a:rPr lang="en-GB" sz="3600" dirty="0">
                <a:latin typeface="Comic Sans MS" panose="030F0702030302020204" pitchFamily="66" charset="0"/>
              </a:rPr>
              <a:t>books!</a:t>
            </a:r>
            <a:br>
              <a:rPr lang="en-GB" sz="3600" dirty="0">
                <a:latin typeface="Comic Sans MS" panose="030F0702030302020204" pitchFamily="66" charset="0"/>
              </a:rPr>
            </a:br>
            <a:endParaRPr lang="en-GB" sz="3600" dirty="0">
              <a:latin typeface="Comic Sans MS" panose="030F0702030302020204" pitchFamily="66" charset="0"/>
            </a:endParaRPr>
          </a:p>
        </p:txBody>
      </p:sp>
      <p:sp>
        <p:nvSpPr>
          <p:cNvPr id="3" name="Content Placeholder 2"/>
          <p:cNvSpPr>
            <a:spLocks noGrp="1"/>
          </p:cNvSpPr>
          <p:nvPr>
            <p:ph idx="1"/>
          </p:nvPr>
        </p:nvSpPr>
        <p:spPr>
          <a:xfrm>
            <a:off x="4355976" y="1700808"/>
            <a:ext cx="4680520" cy="5157193"/>
          </a:xfrm>
        </p:spPr>
        <p:txBody>
          <a:bodyPr>
            <a:normAutofit fontScale="77500" lnSpcReduction="20000"/>
          </a:bodyPr>
          <a:lstStyle/>
          <a:p>
            <a:r>
              <a:rPr lang="en-GB" dirty="0">
                <a:latin typeface="Comic Sans MS" panose="030F0702030302020204" pitchFamily="66" charset="0"/>
              </a:rPr>
              <a:t>Head to your local </a:t>
            </a:r>
            <a:r>
              <a:rPr lang="en-GB" dirty="0" smtClean="0">
                <a:latin typeface="Comic Sans MS" panose="030F0702030302020204" pitchFamily="66" charset="0"/>
              </a:rPr>
              <a:t>library</a:t>
            </a:r>
          </a:p>
          <a:p>
            <a:endParaRPr lang="en-GB" dirty="0" smtClean="0">
              <a:latin typeface="Comic Sans MS" panose="030F0702030302020204" pitchFamily="66" charset="0"/>
            </a:endParaRPr>
          </a:p>
          <a:p>
            <a:r>
              <a:rPr lang="en-GB" dirty="0" smtClean="0">
                <a:latin typeface="Comic Sans MS" panose="030F0702030302020204" pitchFamily="66" charset="0"/>
              </a:rPr>
              <a:t>Ask the librarian for some rhyming book suggestions </a:t>
            </a:r>
          </a:p>
          <a:p>
            <a:endParaRPr lang="en-GB" dirty="0" smtClean="0">
              <a:latin typeface="Comic Sans MS" panose="030F0702030302020204" pitchFamily="66" charset="0"/>
            </a:endParaRPr>
          </a:p>
          <a:p>
            <a:r>
              <a:rPr lang="en-GB" dirty="0">
                <a:latin typeface="Comic Sans MS" panose="030F0702030302020204" pitchFamily="66" charset="0"/>
              </a:rPr>
              <a:t> </a:t>
            </a:r>
            <a:r>
              <a:rPr lang="en-GB" dirty="0" smtClean="0">
                <a:latin typeface="Comic Sans MS" panose="030F0702030302020204" pitchFamily="66" charset="0"/>
              </a:rPr>
              <a:t>Snuggle up and read them together</a:t>
            </a:r>
          </a:p>
          <a:p>
            <a:endParaRPr lang="en-GB" dirty="0">
              <a:latin typeface="Comic Sans MS" panose="030F0702030302020204" pitchFamily="66" charset="0"/>
            </a:endParaRPr>
          </a:p>
          <a:p>
            <a:r>
              <a:rPr lang="en-GB" b="1" dirty="0" smtClean="0">
                <a:solidFill>
                  <a:srgbClr val="0070C0"/>
                </a:solidFill>
                <a:latin typeface="Comic Sans MS" panose="030F0702030302020204" pitchFamily="66" charset="0"/>
              </a:rPr>
              <a:t>Point out and talk about the rhyming words</a:t>
            </a:r>
          </a:p>
          <a:p>
            <a:endParaRPr lang="en-GB" dirty="0" smtClean="0">
              <a:latin typeface="Comic Sans MS" panose="030F0702030302020204" pitchFamily="66" charset="0"/>
            </a:endParaRPr>
          </a:p>
          <a:p>
            <a:pPr marL="0" indent="0">
              <a:buNone/>
            </a:pPr>
            <a:r>
              <a:rPr lang="en-GB" dirty="0">
                <a:latin typeface="Comic Sans MS" panose="030F0702030302020204" pitchFamily="66" charset="0"/>
              </a:rPr>
              <a:t> </a:t>
            </a:r>
            <a:r>
              <a:rPr lang="en-GB" dirty="0" smtClean="0">
                <a:latin typeface="Comic Sans MS" panose="030F0702030302020204" pitchFamily="66" charset="0"/>
              </a:rPr>
              <a:t>   e.g. “Listen… </a:t>
            </a:r>
            <a:r>
              <a:rPr lang="en-GB" i="1" dirty="0" smtClean="0">
                <a:latin typeface="Comic Sans MS" panose="030F0702030302020204" pitchFamily="66" charset="0"/>
              </a:rPr>
              <a:t>frog</a:t>
            </a:r>
            <a:r>
              <a:rPr lang="en-GB" dirty="0" smtClean="0">
                <a:latin typeface="Comic Sans MS" panose="030F0702030302020204" pitchFamily="66" charset="0"/>
              </a:rPr>
              <a:t> &amp; </a:t>
            </a:r>
            <a:r>
              <a:rPr lang="en-GB" i="1" dirty="0" smtClean="0">
                <a:latin typeface="Comic Sans MS" panose="030F0702030302020204" pitchFamily="66" charset="0"/>
              </a:rPr>
              <a:t>log</a:t>
            </a:r>
            <a:r>
              <a:rPr lang="en-GB" dirty="0" smtClean="0">
                <a:latin typeface="Comic Sans MS" panose="030F0702030302020204" pitchFamily="66" charset="0"/>
              </a:rPr>
              <a:t>…          	they sound the same… 	they rhyme” </a:t>
            </a:r>
          </a:p>
        </p:txBody>
      </p:sp>
      <p:pic>
        <p:nvPicPr>
          <p:cNvPr id="4098" name="Picture 2" descr="Parent and Child reading group at Wanstead Library (monthly) • Vision RC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36912"/>
            <a:ext cx="3916760" cy="261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35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43000"/>
          </a:xfrm>
        </p:spPr>
        <p:txBody>
          <a:bodyPr>
            <a:noAutofit/>
          </a:bodyPr>
          <a:lstStyle/>
          <a:p>
            <a:r>
              <a:rPr lang="en-GB" sz="3600" dirty="0" smtClean="0">
                <a:latin typeface="Comic Sans MS" panose="030F0702030302020204" pitchFamily="66" charset="0"/>
              </a:rPr>
              <a:t>Practise listening to &amp; </a:t>
            </a:r>
            <a:br>
              <a:rPr lang="en-GB" sz="3600" dirty="0" smtClean="0">
                <a:latin typeface="Comic Sans MS" panose="030F0702030302020204" pitchFamily="66" charset="0"/>
              </a:rPr>
            </a:br>
            <a:r>
              <a:rPr lang="en-GB" sz="3600" dirty="0" smtClean="0">
                <a:latin typeface="Comic Sans MS" panose="030F0702030302020204" pitchFamily="66" charset="0"/>
              </a:rPr>
              <a:t>talking about sounds</a:t>
            </a:r>
            <a:endParaRPr lang="en-GB" sz="3600" dirty="0">
              <a:latin typeface="Comic Sans MS" panose="030F0702030302020204" pitchFamily="66" charset="0"/>
            </a:endParaRPr>
          </a:p>
        </p:txBody>
      </p:sp>
      <p:sp>
        <p:nvSpPr>
          <p:cNvPr id="3" name="Content Placeholder 2"/>
          <p:cNvSpPr>
            <a:spLocks noGrp="1"/>
          </p:cNvSpPr>
          <p:nvPr>
            <p:ph idx="1"/>
          </p:nvPr>
        </p:nvSpPr>
        <p:spPr>
          <a:xfrm>
            <a:off x="4319464" y="1691611"/>
            <a:ext cx="4824536" cy="5184576"/>
          </a:xfrm>
        </p:spPr>
        <p:txBody>
          <a:bodyPr>
            <a:normAutofit fontScale="85000" lnSpcReduction="20000"/>
          </a:bodyPr>
          <a:lstStyle/>
          <a:p>
            <a:r>
              <a:rPr lang="en-GB" b="1" dirty="0">
                <a:solidFill>
                  <a:srgbClr val="0070C0"/>
                </a:solidFill>
                <a:latin typeface="Comic Sans MS" panose="030F0702030302020204" pitchFamily="66" charset="0"/>
              </a:rPr>
              <a:t>“I spy” </a:t>
            </a:r>
            <a:r>
              <a:rPr lang="en-GB" dirty="0">
                <a:latin typeface="Comic Sans MS" panose="030F0702030302020204" pitchFamily="66" charset="0"/>
              </a:rPr>
              <a:t>using sounds instead of letters </a:t>
            </a:r>
            <a:endParaRPr lang="en-GB" dirty="0" smtClean="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	e.g</a:t>
            </a:r>
            <a:r>
              <a:rPr lang="en-GB" dirty="0">
                <a:latin typeface="Comic Sans MS" panose="030F0702030302020204" pitchFamily="66" charset="0"/>
              </a:rPr>
              <a:t>. something that </a:t>
            </a:r>
            <a:r>
              <a:rPr lang="en-GB" dirty="0" smtClean="0">
                <a:latin typeface="Comic Sans MS" panose="030F0702030302020204" pitchFamily="66" charset="0"/>
              </a:rPr>
              <a:t>	begins </a:t>
            </a:r>
            <a:r>
              <a:rPr lang="en-GB" dirty="0">
                <a:latin typeface="Comic Sans MS" panose="030F0702030302020204" pitchFamily="66" charset="0"/>
              </a:rPr>
              <a:t>with the sound </a:t>
            </a:r>
            <a:r>
              <a:rPr lang="en-GB" dirty="0" smtClean="0">
                <a:latin typeface="Comic Sans MS" panose="030F0702030302020204" pitchFamily="66" charset="0"/>
              </a:rPr>
              <a:t>	/</a:t>
            </a:r>
            <a:r>
              <a:rPr lang="en-GB" dirty="0">
                <a:latin typeface="Comic Sans MS" panose="030F0702030302020204" pitchFamily="66" charset="0"/>
              </a:rPr>
              <a:t>f/ - </a:t>
            </a:r>
            <a:r>
              <a:rPr lang="en-GB" i="1" dirty="0">
                <a:latin typeface="Comic Sans MS" panose="030F0702030302020204" pitchFamily="66" charset="0"/>
              </a:rPr>
              <a:t>phone</a:t>
            </a:r>
            <a:r>
              <a:rPr lang="en-GB" dirty="0">
                <a:latin typeface="Comic Sans MS" panose="030F0702030302020204" pitchFamily="66" charset="0"/>
              </a:rPr>
              <a:t>, </a:t>
            </a:r>
            <a:r>
              <a:rPr lang="en-GB" i="1" dirty="0">
                <a:latin typeface="Comic Sans MS" panose="030F0702030302020204" pitchFamily="66" charset="0"/>
              </a:rPr>
              <a:t>fish</a:t>
            </a:r>
          </a:p>
          <a:p>
            <a:endParaRPr lang="en-GB" dirty="0">
              <a:latin typeface="Comic Sans MS" panose="030F0702030302020204" pitchFamily="66" charset="0"/>
            </a:endParaRPr>
          </a:p>
          <a:p>
            <a:r>
              <a:rPr lang="en-GB" dirty="0">
                <a:latin typeface="Comic Sans MS" panose="030F0702030302020204" pitchFamily="66" charset="0"/>
              </a:rPr>
              <a:t>Go on a </a:t>
            </a:r>
            <a:r>
              <a:rPr lang="en-GB" b="1" dirty="0">
                <a:solidFill>
                  <a:srgbClr val="0070C0"/>
                </a:solidFill>
                <a:latin typeface="Comic Sans MS" panose="030F0702030302020204" pitchFamily="66" charset="0"/>
              </a:rPr>
              <a:t>sound </a:t>
            </a:r>
            <a:r>
              <a:rPr lang="en-GB" b="1" dirty="0" smtClean="0">
                <a:solidFill>
                  <a:srgbClr val="0070C0"/>
                </a:solidFill>
                <a:latin typeface="Comic Sans MS" panose="030F0702030302020204" pitchFamily="66" charset="0"/>
              </a:rPr>
              <a:t>walk</a:t>
            </a:r>
            <a:r>
              <a:rPr lang="en-GB" dirty="0" smtClean="0">
                <a:latin typeface="Comic Sans MS" panose="030F0702030302020204" pitchFamily="66" charset="0"/>
              </a:rPr>
              <a:t>:  </a:t>
            </a:r>
          </a:p>
          <a:p>
            <a:endParaRPr lang="en-GB" dirty="0" smtClean="0">
              <a:latin typeface="Comic Sans MS" panose="030F0702030302020204" pitchFamily="66" charset="0"/>
            </a:endParaRPr>
          </a:p>
          <a:p>
            <a:pPr marL="0" indent="0">
              <a:buNone/>
            </a:pPr>
            <a:r>
              <a:rPr lang="en-GB" dirty="0" smtClean="0">
                <a:latin typeface="Comic Sans MS" panose="030F0702030302020204" pitchFamily="66" charset="0"/>
              </a:rPr>
              <a:t>What sounds can we hear?</a:t>
            </a:r>
          </a:p>
          <a:p>
            <a:pPr marL="0" indent="0">
              <a:buNone/>
            </a:pPr>
            <a:r>
              <a:rPr lang="en-GB" dirty="0" smtClean="0">
                <a:latin typeface="Comic Sans MS" panose="030F0702030302020204" pitchFamily="66" charset="0"/>
              </a:rPr>
              <a:t> </a:t>
            </a:r>
          </a:p>
          <a:p>
            <a:pPr marL="0" indent="0">
              <a:buNone/>
            </a:pPr>
            <a:r>
              <a:rPr lang="en-GB" dirty="0" smtClean="0">
                <a:latin typeface="Comic Sans MS" panose="030F0702030302020204" pitchFamily="66" charset="0"/>
              </a:rPr>
              <a:t>How </a:t>
            </a:r>
            <a:r>
              <a:rPr lang="en-GB" dirty="0">
                <a:latin typeface="Comic Sans MS" panose="030F0702030302020204" pitchFamily="66" charset="0"/>
              </a:rPr>
              <a:t>many things can </a:t>
            </a:r>
            <a:r>
              <a:rPr lang="en-GB" dirty="0" smtClean="0">
                <a:latin typeface="Comic Sans MS" panose="030F0702030302020204" pitchFamily="66" charset="0"/>
              </a:rPr>
              <a:t>you </a:t>
            </a:r>
            <a:r>
              <a:rPr lang="en-GB" dirty="0">
                <a:latin typeface="Comic Sans MS" panose="030F0702030302020204" pitchFamily="66" charset="0"/>
              </a:rPr>
              <a:t>find that begin </a:t>
            </a:r>
            <a:r>
              <a:rPr lang="en-GB" dirty="0" smtClean="0">
                <a:latin typeface="Comic Sans MS" panose="030F0702030302020204" pitchFamily="66" charset="0"/>
              </a:rPr>
              <a:t>with</a:t>
            </a:r>
            <a:r>
              <a:rPr lang="en-GB" dirty="0">
                <a:latin typeface="Comic Sans MS" panose="030F0702030302020204" pitchFamily="66" charset="0"/>
              </a:rPr>
              <a:t>...?</a:t>
            </a:r>
          </a:p>
          <a:p>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79512" y="2636912"/>
            <a:ext cx="3760435" cy="2820326"/>
          </a:xfrm>
          <a:prstGeom prst="rect">
            <a:avLst/>
          </a:prstGeom>
        </p:spPr>
      </p:pic>
    </p:spTree>
    <p:extLst>
      <p:ext uri="{BB962C8B-B14F-4D97-AF65-F5344CB8AC3E}">
        <p14:creationId xmlns:p14="http://schemas.microsoft.com/office/powerpoint/2010/main" val="22748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5936" y="1788840"/>
            <a:ext cx="5040560" cy="5069160"/>
          </a:xfrm>
        </p:spPr>
        <p:txBody>
          <a:bodyPr>
            <a:normAutofit fontScale="77500" lnSpcReduction="20000"/>
          </a:bodyPr>
          <a:lstStyle/>
          <a:p>
            <a:r>
              <a:rPr lang="en-GB" dirty="0">
                <a:latin typeface="Comic Sans MS" panose="030F0702030302020204" pitchFamily="66" charset="0"/>
              </a:rPr>
              <a:t>Use different situations </a:t>
            </a:r>
            <a:r>
              <a:rPr lang="en-GB" dirty="0" smtClean="0">
                <a:latin typeface="Comic Sans MS" panose="030F0702030302020204" pitchFamily="66" charset="0"/>
              </a:rPr>
              <a:t>at home and out and about, to </a:t>
            </a:r>
            <a:r>
              <a:rPr lang="en-GB" b="1" dirty="0">
                <a:solidFill>
                  <a:srgbClr val="0070C0"/>
                </a:solidFill>
                <a:latin typeface="Comic Sans MS" panose="030F0702030302020204" pitchFamily="66" charset="0"/>
              </a:rPr>
              <a:t>point out objects and pictures </a:t>
            </a:r>
            <a:r>
              <a:rPr lang="en-GB" dirty="0">
                <a:latin typeface="Comic Sans MS" panose="030F0702030302020204" pitchFamily="66" charset="0"/>
              </a:rPr>
              <a:t>which </a:t>
            </a:r>
            <a:r>
              <a:rPr lang="en-GB" dirty="0" smtClean="0">
                <a:latin typeface="Comic Sans MS" panose="030F0702030302020204" pitchFamily="66" charset="0"/>
              </a:rPr>
              <a:t>end with </a:t>
            </a:r>
            <a:r>
              <a:rPr lang="en-GB" dirty="0">
                <a:latin typeface="Comic Sans MS" panose="030F0702030302020204" pitchFamily="66" charset="0"/>
              </a:rPr>
              <a:t>the </a:t>
            </a:r>
            <a:r>
              <a:rPr lang="en-GB" dirty="0" smtClean="0">
                <a:latin typeface="Comic Sans MS" panose="030F0702030302020204" pitchFamily="66" charset="0"/>
              </a:rPr>
              <a:t>same specific sound </a:t>
            </a:r>
          </a:p>
          <a:p>
            <a:endParaRPr lang="en-GB" dirty="0" smtClean="0">
              <a:latin typeface="Comic Sans MS" panose="030F0702030302020204" pitchFamily="66" charset="0"/>
            </a:endParaRPr>
          </a:p>
          <a:p>
            <a:pPr marL="0" indent="0">
              <a:buNone/>
            </a:pPr>
            <a:r>
              <a:rPr lang="en-GB" i="1" dirty="0" smtClean="0">
                <a:latin typeface="Comic Sans MS" panose="030F0702030302020204" pitchFamily="66" charset="0"/>
              </a:rPr>
              <a:t>	e.g. </a:t>
            </a:r>
            <a:r>
              <a:rPr lang="en-GB" dirty="0" smtClean="0">
                <a:latin typeface="Comic Sans MS" panose="030F0702030302020204" pitchFamily="66" charset="0"/>
              </a:rPr>
              <a:t>“</a:t>
            </a:r>
            <a:r>
              <a:rPr lang="en-GB" i="1" dirty="0" smtClean="0">
                <a:latin typeface="Comic Sans MS" panose="030F0702030302020204" pitchFamily="66" charset="0"/>
              </a:rPr>
              <a:t>book</a:t>
            </a:r>
            <a:r>
              <a:rPr lang="en-GB" dirty="0" smtClean="0">
                <a:latin typeface="Comic Sans MS" panose="030F0702030302020204" pitchFamily="66" charset="0"/>
              </a:rPr>
              <a:t> &amp; </a:t>
            </a:r>
            <a:r>
              <a:rPr lang="en-GB" i="1" dirty="0" smtClean="0">
                <a:latin typeface="Comic Sans MS" panose="030F0702030302020204" pitchFamily="66" charset="0"/>
              </a:rPr>
              <a:t>cook</a:t>
            </a:r>
            <a:r>
              <a:rPr lang="en-GB" dirty="0" smtClean="0">
                <a:latin typeface="Comic Sans MS" panose="030F0702030302020204" pitchFamily="66" charset="0"/>
              </a:rPr>
              <a:t> have the 	same sound at the end, 	/k/. Can you hear it?”</a:t>
            </a:r>
            <a:endParaRPr lang="en-GB" dirty="0">
              <a:latin typeface="Comic Sans MS" panose="030F0702030302020204" pitchFamily="66" charset="0"/>
            </a:endParaRPr>
          </a:p>
          <a:p>
            <a:pPr>
              <a:buNone/>
            </a:pPr>
            <a:endParaRPr lang="en-GB" dirty="0">
              <a:latin typeface="Comic Sans MS" panose="030F0702030302020204" pitchFamily="66" charset="0"/>
            </a:endParaRPr>
          </a:p>
          <a:p>
            <a:r>
              <a:rPr lang="en-GB" b="1" dirty="0">
                <a:solidFill>
                  <a:srgbClr val="0070C0"/>
                </a:solidFill>
                <a:latin typeface="Comic Sans MS" panose="030F0702030302020204" pitchFamily="66" charset="0"/>
              </a:rPr>
              <a:t>B</a:t>
            </a:r>
            <a:r>
              <a:rPr lang="en-GB" b="1" dirty="0" smtClean="0">
                <a:solidFill>
                  <a:srgbClr val="0070C0"/>
                </a:solidFill>
                <a:latin typeface="Comic Sans MS" panose="030F0702030302020204" pitchFamily="66" charset="0"/>
              </a:rPr>
              <a:t>ooks</a:t>
            </a:r>
            <a:r>
              <a:rPr lang="en-GB" dirty="0">
                <a:latin typeface="Comic Sans MS" panose="030F0702030302020204" pitchFamily="66" charset="0"/>
              </a:rPr>
              <a:t>: </a:t>
            </a:r>
            <a:r>
              <a:rPr lang="en-GB" dirty="0" smtClean="0">
                <a:latin typeface="Comic Sans MS" panose="030F0702030302020204" pitchFamily="66" charset="0"/>
              </a:rPr>
              <a:t>point out and emphasise the beginning &amp; ending sounds in words when you are reading books together </a:t>
            </a:r>
            <a:endParaRPr lang="en-GB" dirty="0">
              <a:latin typeface="Comic Sans MS" panose="030F0702030302020204" pitchFamily="66" charset="0"/>
            </a:endParaRPr>
          </a:p>
        </p:txBody>
      </p:sp>
      <p:sp>
        <p:nvSpPr>
          <p:cNvPr id="4" name="Title 1"/>
          <p:cNvSpPr>
            <a:spLocks noGrp="1"/>
          </p:cNvSpPr>
          <p:nvPr>
            <p:ph type="title"/>
          </p:nvPr>
        </p:nvSpPr>
        <p:spPr/>
        <p:txBody>
          <a:bodyPr>
            <a:noAutofit/>
          </a:bodyPr>
          <a:lstStyle/>
          <a:p>
            <a:r>
              <a:rPr lang="en-GB" sz="3600" dirty="0" smtClean="0">
                <a:latin typeface="Comic Sans MS" panose="030F0702030302020204" pitchFamily="66" charset="0"/>
              </a:rPr>
              <a:t>Practise listening to &amp; </a:t>
            </a:r>
            <a:br>
              <a:rPr lang="en-GB" sz="3600" dirty="0" smtClean="0">
                <a:latin typeface="Comic Sans MS" panose="030F0702030302020204" pitchFamily="66" charset="0"/>
              </a:rPr>
            </a:br>
            <a:r>
              <a:rPr lang="en-GB" sz="3600" dirty="0" smtClean="0">
                <a:latin typeface="Comic Sans MS" panose="030F0702030302020204" pitchFamily="66" charset="0"/>
              </a:rPr>
              <a:t>talking about sounds</a:t>
            </a:r>
            <a:endParaRPr lang="en-GB" sz="3600" dirty="0">
              <a:latin typeface="Comic Sans MS" panose="030F0702030302020204" pitchFamily="66" charset="0"/>
            </a:endParaRPr>
          </a:p>
        </p:txBody>
      </p:sp>
      <p:pic>
        <p:nvPicPr>
          <p:cNvPr id="5" name="Picture 4"/>
          <p:cNvPicPr>
            <a:picLocks noChangeAspect="1"/>
          </p:cNvPicPr>
          <p:nvPr/>
        </p:nvPicPr>
        <p:blipFill rotWithShape="1">
          <a:blip r:embed="rId2"/>
          <a:srcRect l="4317" r="2149"/>
          <a:stretch/>
        </p:blipFill>
        <p:spPr>
          <a:xfrm>
            <a:off x="224674" y="2708920"/>
            <a:ext cx="3771262" cy="2687960"/>
          </a:xfrm>
          <a:prstGeom prst="rect">
            <a:avLst/>
          </a:prstGeom>
        </p:spPr>
      </p:pic>
    </p:spTree>
    <p:extLst>
      <p:ext uri="{BB962C8B-B14F-4D97-AF65-F5344CB8AC3E}">
        <p14:creationId xmlns:p14="http://schemas.microsoft.com/office/powerpoint/2010/main" val="2173103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7984" y="1160240"/>
            <a:ext cx="4536504" cy="5697760"/>
          </a:xfrm>
        </p:spPr>
        <p:txBody>
          <a:bodyPr>
            <a:noAutofit/>
          </a:bodyPr>
          <a:lstStyle/>
          <a:p>
            <a:r>
              <a:rPr lang="en-GB" sz="2100" dirty="0">
                <a:latin typeface="Comic Sans MS" panose="030F0702030302020204" pitchFamily="66" charset="0"/>
              </a:rPr>
              <a:t>Turn mealtime into practice </a:t>
            </a:r>
            <a:r>
              <a:rPr lang="en-GB" sz="2100" dirty="0" smtClean="0">
                <a:latin typeface="Comic Sans MS" panose="030F0702030302020204" pitchFamily="66" charset="0"/>
              </a:rPr>
              <a:t>time</a:t>
            </a:r>
          </a:p>
          <a:p>
            <a:pPr marL="0" indent="0">
              <a:buNone/>
            </a:pPr>
            <a:endParaRPr lang="en-GB" sz="2100" dirty="0">
              <a:latin typeface="Comic Sans MS" panose="030F0702030302020204" pitchFamily="66" charset="0"/>
            </a:endParaRPr>
          </a:p>
          <a:p>
            <a:pPr marL="0" indent="0">
              <a:buNone/>
            </a:pPr>
            <a:r>
              <a:rPr lang="en-GB" sz="2100" dirty="0">
                <a:latin typeface="Comic Sans MS" panose="030F0702030302020204" pitchFamily="66" charset="0"/>
              </a:rPr>
              <a:t>At mealtime, </a:t>
            </a:r>
            <a:r>
              <a:rPr lang="en-GB" sz="2100" b="1" dirty="0">
                <a:solidFill>
                  <a:srgbClr val="0070C0"/>
                </a:solidFill>
                <a:latin typeface="Comic Sans MS" panose="030F0702030302020204" pitchFamily="66" charset="0"/>
              </a:rPr>
              <a:t>use the food on your plate as inspiration for a syllable counting </a:t>
            </a:r>
            <a:r>
              <a:rPr lang="en-GB" sz="2100" b="1" dirty="0" smtClean="0">
                <a:solidFill>
                  <a:srgbClr val="0070C0"/>
                </a:solidFill>
                <a:latin typeface="Comic Sans MS" panose="030F0702030302020204" pitchFamily="66" charset="0"/>
              </a:rPr>
              <a:t>game</a:t>
            </a:r>
          </a:p>
          <a:p>
            <a:pPr marL="0" indent="0">
              <a:buNone/>
            </a:pPr>
            <a:endParaRPr lang="en-GB" sz="2100" dirty="0">
              <a:latin typeface="Comic Sans MS" panose="030F0702030302020204" pitchFamily="66" charset="0"/>
            </a:endParaRPr>
          </a:p>
          <a:p>
            <a:pPr marL="0" indent="0">
              <a:buNone/>
            </a:pPr>
            <a:r>
              <a:rPr lang="en-GB" sz="2100" dirty="0" smtClean="0">
                <a:latin typeface="Comic Sans MS" panose="030F0702030302020204" pitchFamily="66" charset="0"/>
              </a:rPr>
              <a:t>One </a:t>
            </a:r>
            <a:r>
              <a:rPr lang="en-GB" sz="2100" dirty="0">
                <a:latin typeface="Comic Sans MS" panose="030F0702030302020204" pitchFamily="66" charset="0"/>
              </a:rPr>
              <a:t>at a time, each family member announces what he is eating. As you say what you’re eating, playfully break up the words into </a:t>
            </a:r>
            <a:r>
              <a:rPr lang="en-GB" sz="2100" dirty="0" smtClean="0">
                <a:latin typeface="Comic Sans MS" panose="030F0702030302020204" pitchFamily="66" charset="0"/>
              </a:rPr>
              <a:t>chunks</a:t>
            </a:r>
          </a:p>
          <a:p>
            <a:pPr marL="0" indent="0">
              <a:buNone/>
            </a:pPr>
            <a:endParaRPr lang="en-GB" sz="2100" dirty="0">
              <a:latin typeface="Comic Sans MS" panose="030F0702030302020204" pitchFamily="66" charset="0"/>
            </a:endParaRPr>
          </a:p>
          <a:p>
            <a:pPr marL="0" indent="0">
              <a:buNone/>
            </a:pPr>
            <a:r>
              <a:rPr lang="en-GB" sz="2100" dirty="0" smtClean="0">
                <a:latin typeface="Comic Sans MS" panose="030F0702030302020204" pitchFamily="66" charset="0"/>
              </a:rPr>
              <a:t>e.g. “I’m </a:t>
            </a:r>
            <a:r>
              <a:rPr lang="en-GB" sz="2100" dirty="0">
                <a:latin typeface="Comic Sans MS" panose="030F0702030302020204" pitchFamily="66" charset="0"/>
              </a:rPr>
              <a:t>eating </a:t>
            </a:r>
            <a:r>
              <a:rPr lang="en-GB" sz="2100" dirty="0" smtClean="0">
                <a:latin typeface="Comic Sans MS" panose="030F0702030302020204" pitchFamily="66" charset="0"/>
              </a:rPr>
              <a:t>an a-</a:t>
            </a:r>
            <a:r>
              <a:rPr lang="en-GB" sz="2100" dirty="0" err="1" smtClean="0">
                <a:latin typeface="Comic Sans MS" panose="030F0702030302020204" pitchFamily="66" charset="0"/>
              </a:rPr>
              <a:t>pple</a:t>
            </a:r>
            <a:r>
              <a:rPr lang="en-GB" sz="2100" dirty="0" smtClean="0">
                <a:latin typeface="Comic Sans MS" panose="030F0702030302020204" pitchFamily="66" charset="0"/>
              </a:rPr>
              <a:t>!” </a:t>
            </a:r>
            <a:r>
              <a:rPr lang="en-GB" sz="2100" dirty="0">
                <a:latin typeface="Comic Sans MS" panose="030F0702030302020204" pitchFamily="66" charset="0"/>
              </a:rPr>
              <a:t>“Would you like some </a:t>
            </a:r>
            <a:r>
              <a:rPr lang="en-GB" sz="2100" i="1" dirty="0">
                <a:latin typeface="Comic Sans MS" panose="030F0702030302020204" pitchFamily="66" charset="0"/>
              </a:rPr>
              <a:t>spa-</a:t>
            </a:r>
            <a:r>
              <a:rPr lang="en-GB" sz="2100" i="1" dirty="0" err="1">
                <a:latin typeface="Comic Sans MS" panose="030F0702030302020204" pitchFamily="66" charset="0"/>
              </a:rPr>
              <a:t>ghet</a:t>
            </a:r>
            <a:r>
              <a:rPr lang="en-GB" sz="2100" i="1" dirty="0">
                <a:latin typeface="Comic Sans MS" panose="030F0702030302020204" pitchFamily="66" charset="0"/>
              </a:rPr>
              <a:t>-</a:t>
            </a:r>
            <a:r>
              <a:rPr lang="en-GB" sz="2100" i="1" dirty="0" err="1">
                <a:latin typeface="Comic Sans MS" panose="030F0702030302020204" pitchFamily="66" charset="0"/>
              </a:rPr>
              <a:t>ti</a:t>
            </a:r>
            <a:r>
              <a:rPr lang="en-GB" sz="2100" dirty="0">
                <a:latin typeface="Comic Sans MS" panose="030F0702030302020204" pitchFamily="66" charset="0"/>
              </a:rPr>
              <a:t>?” “Please pass the </a:t>
            </a:r>
            <a:r>
              <a:rPr lang="en-GB" sz="2100" i="1" dirty="0" err="1">
                <a:latin typeface="Comic Sans MS" panose="030F0702030302020204" pitchFamily="66" charset="0"/>
              </a:rPr>
              <a:t>sal</a:t>
            </a:r>
            <a:r>
              <a:rPr lang="en-GB" sz="2100" i="1" dirty="0">
                <a:latin typeface="Comic Sans MS" panose="030F0702030302020204" pitchFamily="66" charset="0"/>
              </a:rPr>
              <a:t>-ad.</a:t>
            </a:r>
            <a:r>
              <a:rPr lang="en-GB" sz="2100" dirty="0">
                <a:latin typeface="Comic Sans MS" panose="030F0702030302020204" pitchFamily="66" charset="0"/>
              </a:rPr>
              <a:t>“</a:t>
            </a:r>
            <a:endParaRPr lang="en-GB" sz="2100" dirty="0">
              <a:latin typeface="Comic Sans MS" panose="030F0702030302020204" pitchFamily="66" charset="0"/>
            </a:endParaRPr>
          </a:p>
        </p:txBody>
      </p:sp>
      <p:sp>
        <p:nvSpPr>
          <p:cNvPr id="4" name="Title 3"/>
          <p:cNvSpPr txBox="1">
            <a:spLocks noGrp="1"/>
          </p:cNvSpPr>
          <p:nvPr>
            <p:ph type="title"/>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179512" y="2276872"/>
            <a:ext cx="3923000" cy="2611597"/>
          </a:xfrm>
          <a:prstGeom prst="rect">
            <a:avLst/>
          </a:prstGeom>
        </p:spPr>
      </p:pic>
    </p:spTree>
    <p:extLst>
      <p:ext uri="{BB962C8B-B14F-4D97-AF65-F5344CB8AC3E}">
        <p14:creationId xmlns:p14="http://schemas.microsoft.com/office/powerpoint/2010/main" val="1080017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Voice Clips</a:t>
            </a:r>
            <a:endParaRPr lang="en-GB" dirty="0">
              <a:latin typeface="Comic Sans MS" panose="030F0702030302020204" pitchFamily="66" charset="0"/>
            </a:endParaRPr>
          </a:p>
        </p:txBody>
      </p:sp>
      <p:sp>
        <p:nvSpPr>
          <p:cNvPr id="3" name="Content Placeholder 2"/>
          <p:cNvSpPr>
            <a:spLocks noGrp="1"/>
          </p:cNvSpPr>
          <p:nvPr>
            <p:ph idx="1"/>
          </p:nvPr>
        </p:nvSpPr>
        <p:spPr>
          <a:xfrm>
            <a:off x="457200" y="2348880"/>
            <a:ext cx="8229600" cy="3777283"/>
          </a:xfrm>
        </p:spPr>
        <p:txBody>
          <a:bodyPr/>
          <a:lstStyle/>
          <a:p>
            <a:pPr marL="0" indent="0" algn="ctr">
              <a:buNone/>
            </a:pPr>
            <a:r>
              <a:rPr lang="en-GB" dirty="0" smtClean="0">
                <a:latin typeface="Comic Sans MS" panose="030F0702030302020204" pitchFamily="66" charset="0"/>
              </a:rPr>
              <a:t>Wherever you see this symbol…</a:t>
            </a:r>
          </a:p>
          <a:p>
            <a:pPr marL="0" indent="0" algn="ctr">
              <a:buNone/>
            </a:pPr>
            <a:endParaRPr lang="en-GB" dirty="0" smtClean="0">
              <a:latin typeface="Comic Sans MS" panose="030F0702030302020204" pitchFamily="66" charset="0"/>
            </a:endParaRPr>
          </a:p>
          <a:p>
            <a:pPr marL="0" indent="0" algn="ctr">
              <a:buNone/>
            </a:pPr>
            <a:endParaRPr lang="en-GB" dirty="0">
              <a:latin typeface="Comic Sans MS" panose="030F0702030302020204" pitchFamily="66" charset="0"/>
            </a:endParaRPr>
          </a:p>
          <a:p>
            <a:pPr marL="0" indent="0" algn="ctr">
              <a:buNone/>
            </a:pPr>
            <a:r>
              <a:rPr lang="en-GB" dirty="0" smtClean="0">
                <a:latin typeface="Comic Sans MS" panose="030F0702030302020204" pitchFamily="66" charset="0"/>
              </a:rPr>
              <a:t>… double-click or hover over and press play to hear more information </a:t>
            </a:r>
            <a:endParaRPr lang="en-GB" dirty="0">
              <a:latin typeface="Comic Sans MS" panose="030F0702030302020204" pitchFamily="66" charset="0"/>
            </a:endParaRPr>
          </a:p>
        </p:txBody>
      </p:sp>
      <p:pic>
        <p:nvPicPr>
          <p:cNvPr id="4" name="6B8E60A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427984" y="3212976"/>
            <a:ext cx="609600" cy="609600"/>
          </a:xfrm>
          <a:prstGeom prst="rect">
            <a:avLst/>
          </a:prstGeom>
        </p:spPr>
      </p:pic>
    </p:spTree>
    <p:extLst>
      <p:ext uri="{BB962C8B-B14F-4D97-AF65-F5344CB8AC3E}">
        <p14:creationId xmlns:p14="http://schemas.microsoft.com/office/powerpoint/2010/main" val="3111714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912" y="1484784"/>
            <a:ext cx="5184576" cy="5184576"/>
          </a:xfrm>
        </p:spPr>
        <p:txBody>
          <a:bodyPr>
            <a:normAutofit fontScale="85000" lnSpcReduction="20000"/>
          </a:bodyPr>
          <a:lstStyle/>
          <a:p>
            <a:r>
              <a:rPr lang="en-GB" b="1" dirty="0">
                <a:solidFill>
                  <a:srgbClr val="0070C0"/>
                </a:solidFill>
                <a:latin typeface="Comic Sans MS" panose="030F0702030302020204" pitchFamily="66" charset="0"/>
              </a:rPr>
              <a:t>Play “going to the zoo</a:t>
            </a:r>
            <a:r>
              <a:rPr lang="en-GB" b="1" dirty="0" smtClean="0">
                <a:solidFill>
                  <a:srgbClr val="0070C0"/>
                </a:solidFill>
                <a:latin typeface="Comic Sans MS" panose="030F0702030302020204" pitchFamily="66" charset="0"/>
              </a:rPr>
              <a:t>.”</a:t>
            </a:r>
          </a:p>
          <a:p>
            <a:endParaRPr lang="en-GB" dirty="0">
              <a:latin typeface="Comic Sans MS" panose="030F0702030302020204" pitchFamily="66" charset="0"/>
            </a:endParaRPr>
          </a:p>
          <a:p>
            <a:pPr marL="0" indent="0">
              <a:buNone/>
            </a:pPr>
            <a:r>
              <a:rPr lang="en-GB" dirty="0">
                <a:latin typeface="Comic Sans MS" panose="030F0702030302020204" pitchFamily="66" charset="0"/>
              </a:rPr>
              <a:t>Take turns calling out animal names and, if possible, the sounds they make. Then everyone can jump, beat, or clap to the </a:t>
            </a:r>
            <a:r>
              <a:rPr lang="en-GB" dirty="0" smtClean="0">
                <a:latin typeface="Comic Sans MS" panose="030F0702030302020204" pitchFamily="66" charset="0"/>
              </a:rPr>
              <a:t>syllables</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e.g. “I </a:t>
            </a:r>
            <a:r>
              <a:rPr lang="en-GB" dirty="0">
                <a:latin typeface="Comic Sans MS" panose="030F0702030302020204" pitchFamily="66" charset="0"/>
              </a:rPr>
              <a:t>went to the zoo, and I saw a </a:t>
            </a:r>
            <a:r>
              <a:rPr lang="en-GB" i="1" dirty="0" err="1">
                <a:latin typeface="Comic Sans MS" panose="030F0702030302020204" pitchFamily="66" charset="0"/>
              </a:rPr>
              <a:t>kan-ga-roo</a:t>
            </a:r>
            <a:r>
              <a:rPr lang="en-GB" dirty="0">
                <a:latin typeface="Comic Sans MS" panose="030F0702030302020204" pitchFamily="66" charset="0"/>
              </a:rPr>
              <a:t>.” “I went to the zoo, and I saw a </a:t>
            </a:r>
            <a:r>
              <a:rPr lang="en-GB" i="1" dirty="0" err="1">
                <a:latin typeface="Comic Sans MS" panose="030F0702030302020204" pitchFamily="66" charset="0"/>
              </a:rPr>
              <a:t>ze</a:t>
            </a:r>
            <a:r>
              <a:rPr lang="en-GB" i="1" dirty="0">
                <a:latin typeface="Comic Sans MS" panose="030F0702030302020204" pitchFamily="66" charset="0"/>
              </a:rPr>
              <a:t>-bra</a:t>
            </a:r>
            <a:r>
              <a:rPr lang="en-GB" dirty="0">
                <a:latin typeface="Comic Sans MS" panose="030F0702030302020204" pitchFamily="66" charset="0"/>
              </a:rPr>
              <a:t>!” “I went to the zoo, and I saw a </a:t>
            </a:r>
            <a:r>
              <a:rPr lang="en-GB" i="1" dirty="0">
                <a:latin typeface="Comic Sans MS" panose="030F0702030302020204" pitchFamily="66" charset="0"/>
              </a:rPr>
              <a:t>tur-key</a:t>
            </a:r>
            <a:r>
              <a:rPr lang="en-GB" dirty="0">
                <a:latin typeface="Comic Sans MS" panose="030F0702030302020204" pitchFamily="66" charset="0"/>
              </a:rPr>
              <a:t>, and the </a:t>
            </a:r>
            <a:r>
              <a:rPr lang="en-GB" i="1" dirty="0">
                <a:latin typeface="Comic Sans MS" panose="030F0702030302020204" pitchFamily="66" charset="0"/>
              </a:rPr>
              <a:t>tur-key</a:t>
            </a:r>
            <a:r>
              <a:rPr lang="en-GB" dirty="0">
                <a:latin typeface="Comic Sans MS" panose="030F0702030302020204" pitchFamily="66" charset="0"/>
              </a:rPr>
              <a:t> said, </a:t>
            </a:r>
            <a:r>
              <a:rPr lang="en-GB" i="1" dirty="0">
                <a:latin typeface="Comic Sans MS" panose="030F0702030302020204" pitchFamily="66" charset="0"/>
              </a:rPr>
              <a:t>gob-</a:t>
            </a:r>
            <a:r>
              <a:rPr lang="en-GB" i="1" dirty="0" err="1">
                <a:latin typeface="Comic Sans MS" panose="030F0702030302020204" pitchFamily="66" charset="0"/>
              </a:rPr>
              <a:t>ble</a:t>
            </a:r>
            <a:r>
              <a:rPr lang="en-GB" i="1" dirty="0">
                <a:latin typeface="Comic Sans MS" panose="030F0702030302020204" pitchFamily="66" charset="0"/>
              </a:rPr>
              <a:t>-gob-</a:t>
            </a:r>
            <a:r>
              <a:rPr lang="en-GB" i="1" dirty="0" err="1">
                <a:latin typeface="Comic Sans MS" panose="030F0702030302020204" pitchFamily="66" charset="0"/>
              </a:rPr>
              <a:t>ble</a:t>
            </a:r>
            <a:r>
              <a:rPr lang="en-GB" dirty="0">
                <a:latin typeface="Comic Sans MS" panose="030F0702030302020204" pitchFamily="66" charset="0"/>
              </a:rPr>
              <a:t>!”</a:t>
            </a:r>
            <a:endParaRPr lang="en-GB" dirty="0">
              <a:latin typeface="Comic Sans MS" panose="030F0702030302020204" pitchFamily="66" charset="0"/>
            </a:endParaRPr>
          </a:p>
        </p:txBody>
      </p:sp>
      <p:sp>
        <p:nvSpPr>
          <p:cNvPr id="5" name="Title 3"/>
          <p:cNvSpPr txBox="1">
            <a:spLocks noGrp="1"/>
          </p:cNvSpPr>
          <p:nvPr>
            <p:ph type="title"/>
          </p:nvPr>
        </p:nvSpPr>
        <p:spPr>
          <a:xfrm>
            <a:off x="467544" y="3414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6" name="Picture 5"/>
          <p:cNvPicPr>
            <a:picLocks noChangeAspect="1"/>
          </p:cNvPicPr>
          <p:nvPr/>
        </p:nvPicPr>
        <p:blipFill rotWithShape="1">
          <a:blip r:embed="rId2"/>
          <a:srcRect l="12462" r="10279"/>
          <a:stretch/>
        </p:blipFill>
        <p:spPr>
          <a:xfrm>
            <a:off x="251520" y="2087404"/>
            <a:ext cx="3312368" cy="2859753"/>
          </a:xfrm>
          <a:prstGeom prst="rect">
            <a:avLst/>
          </a:prstGeom>
        </p:spPr>
      </p:pic>
    </p:spTree>
    <p:extLst>
      <p:ext uri="{BB962C8B-B14F-4D97-AF65-F5344CB8AC3E}">
        <p14:creationId xmlns:p14="http://schemas.microsoft.com/office/powerpoint/2010/main" val="3639530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5896" y="1556792"/>
            <a:ext cx="5328592" cy="5400600"/>
          </a:xfrm>
        </p:spPr>
        <p:txBody>
          <a:bodyPr>
            <a:noAutofit/>
          </a:bodyPr>
          <a:lstStyle/>
          <a:p>
            <a:r>
              <a:rPr lang="en-GB" sz="2400" dirty="0">
                <a:latin typeface="Comic Sans MS" panose="030F0702030302020204" pitchFamily="66" charset="0"/>
              </a:rPr>
              <a:t>Sing </a:t>
            </a:r>
            <a:r>
              <a:rPr lang="en-GB" sz="2400" b="1" dirty="0">
                <a:solidFill>
                  <a:srgbClr val="0070C0"/>
                </a:solidFill>
                <a:latin typeface="Comic Sans MS" panose="030F0702030302020204" pitchFamily="66" charset="0"/>
              </a:rPr>
              <a:t>simple songs </a:t>
            </a:r>
            <a:r>
              <a:rPr lang="en-GB" sz="2400" b="1" dirty="0" smtClean="0">
                <a:solidFill>
                  <a:srgbClr val="0070C0"/>
                </a:solidFill>
                <a:latin typeface="Comic Sans MS" panose="030F0702030302020204" pitchFamily="66" charset="0"/>
              </a:rPr>
              <a:t>or nursery rhymes</a:t>
            </a:r>
            <a:r>
              <a:rPr lang="en-GB" sz="2400" dirty="0" smtClean="0">
                <a:latin typeface="Comic Sans MS" panose="030F0702030302020204" pitchFamily="66" charset="0"/>
              </a:rPr>
              <a:t> that </a:t>
            </a:r>
            <a:r>
              <a:rPr lang="en-GB" sz="2400" dirty="0">
                <a:latin typeface="Comic Sans MS" panose="030F0702030302020204" pitchFamily="66" charset="0"/>
              </a:rPr>
              <a:t>your child </a:t>
            </a:r>
            <a:r>
              <a:rPr lang="en-GB" sz="2400" dirty="0" smtClean="0">
                <a:latin typeface="Comic Sans MS" panose="030F0702030302020204" pitchFamily="66" charset="0"/>
              </a:rPr>
              <a:t>knows</a:t>
            </a:r>
          </a:p>
          <a:p>
            <a:endParaRPr lang="en-GB" sz="2400" dirty="0" smtClean="0">
              <a:latin typeface="Comic Sans MS" panose="030F0702030302020204" pitchFamily="66" charset="0"/>
            </a:endParaRPr>
          </a:p>
          <a:p>
            <a:pPr marL="0" indent="0">
              <a:buNone/>
            </a:pPr>
            <a:r>
              <a:rPr lang="en-GB" sz="2400" dirty="0">
                <a:latin typeface="Comic Sans MS" panose="030F0702030302020204" pitchFamily="66" charset="0"/>
              </a:rPr>
              <a:t> </a:t>
            </a:r>
            <a:r>
              <a:rPr lang="en-GB" sz="2400" dirty="0" smtClean="0">
                <a:latin typeface="Comic Sans MS" panose="030F0702030302020204" pitchFamily="66" charset="0"/>
              </a:rPr>
              <a:t>e.g. “Mary </a:t>
            </a:r>
            <a:r>
              <a:rPr lang="en-GB" sz="2400" dirty="0">
                <a:latin typeface="Comic Sans MS" panose="030F0702030302020204" pitchFamily="66" charset="0"/>
              </a:rPr>
              <a:t>Had a Little Lamb.” Clap out each beat in the song like this: “Mar – y – had – a – lit – </a:t>
            </a:r>
            <a:r>
              <a:rPr lang="en-GB" sz="2400" dirty="0" err="1">
                <a:latin typeface="Comic Sans MS" panose="030F0702030302020204" pitchFamily="66" charset="0"/>
              </a:rPr>
              <a:t>tle</a:t>
            </a:r>
            <a:r>
              <a:rPr lang="en-GB" sz="2400" dirty="0">
                <a:latin typeface="Comic Sans MS" panose="030F0702030302020204" pitchFamily="66" charset="0"/>
              </a:rPr>
              <a:t> – lamb – its – fleece – was – white – as – snow.” </a:t>
            </a:r>
            <a:endParaRPr lang="en-GB" sz="2400" dirty="0" smtClean="0">
              <a:latin typeface="Comic Sans MS" panose="030F0702030302020204" pitchFamily="66" charset="0"/>
            </a:endParaRPr>
          </a:p>
          <a:p>
            <a:pPr marL="0" indent="0">
              <a:buNone/>
            </a:pPr>
            <a:endParaRPr lang="en-GB" sz="2400" dirty="0" smtClean="0">
              <a:latin typeface="Comic Sans MS" panose="030F0702030302020204" pitchFamily="66" charset="0"/>
            </a:endParaRPr>
          </a:p>
          <a:p>
            <a:pPr marL="0" indent="0">
              <a:buNone/>
            </a:pPr>
            <a:r>
              <a:rPr lang="en-GB" sz="2400" dirty="0" smtClean="0">
                <a:latin typeface="Comic Sans MS" panose="030F0702030302020204" pitchFamily="66" charset="0"/>
              </a:rPr>
              <a:t>Or </a:t>
            </a:r>
            <a:r>
              <a:rPr lang="en-GB" sz="2400" dirty="0">
                <a:latin typeface="Comic Sans MS" panose="030F0702030302020204" pitchFamily="66" charset="0"/>
              </a:rPr>
              <a:t>you could try beating out the rhythm on a homemade drum (box and spoon, or </a:t>
            </a:r>
            <a:r>
              <a:rPr lang="en-GB" sz="2400" dirty="0" smtClean="0">
                <a:latin typeface="Comic Sans MS" panose="030F0702030302020204" pitchFamily="66" charset="0"/>
              </a:rPr>
              <a:t>a saucepan and </a:t>
            </a:r>
            <a:r>
              <a:rPr lang="en-GB" sz="2400" dirty="0">
                <a:latin typeface="Comic Sans MS" panose="030F0702030302020204" pitchFamily="66" charset="0"/>
              </a:rPr>
              <a:t>chopsticks</a:t>
            </a:r>
            <a:r>
              <a:rPr lang="en-GB" sz="2400" dirty="0" smtClean="0">
                <a:latin typeface="Comic Sans MS" panose="030F0702030302020204" pitchFamily="66" charset="0"/>
              </a:rPr>
              <a:t>)</a:t>
            </a:r>
          </a:p>
          <a:p>
            <a:pPr marL="0" indent="0">
              <a:buNone/>
            </a:pPr>
            <a:endParaRPr lang="en-GB" sz="2400" dirty="0">
              <a:latin typeface="Comic Sans MS" panose="030F0702030302020204" pitchFamily="66" charset="0"/>
            </a:endParaRPr>
          </a:p>
          <a:p>
            <a:pPr marL="0" indent="0">
              <a:buNone/>
            </a:pPr>
            <a:r>
              <a:rPr lang="en-GB" sz="2400" dirty="0" smtClean="0">
                <a:latin typeface="Comic Sans MS" panose="030F0702030302020204" pitchFamily="66" charset="0"/>
              </a:rPr>
              <a:t>Call </a:t>
            </a:r>
            <a:r>
              <a:rPr lang="en-GB" sz="2400" dirty="0">
                <a:latin typeface="Comic Sans MS" panose="030F0702030302020204" pitchFamily="66" charset="0"/>
              </a:rPr>
              <a:t>it music class, and work on it a little each </a:t>
            </a:r>
            <a:r>
              <a:rPr lang="en-GB" sz="2400" dirty="0" smtClean="0">
                <a:latin typeface="Comic Sans MS" panose="030F0702030302020204" pitchFamily="66" charset="0"/>
              </a:rPr>
              <a:t>day</a:t>
            </a:r>
            <a:endParaRPr lang="en-GB" sz="2400" dirty="0">
              <a:latin typeface="Comic Sans MS" panose="030F0702030302020204" pitchFamily="66" charset="0"/>
            </a:endParaRPr>
          </a:p>
        </p:txBody>
      </p:sp>
      <p:sp>
        <p:nvSpPr>
          <p:cNvPr id="4" name="Title 3"/>
          <p:cNvSpPr txBox="1">
            <a:spLocks noGrp="1"/>
          </p:cNvSpPr>
          <p:nvPr>
            <p:ph type="title"/>
          </p:nvPr>
        </p:nvSpPr>
        <p:spPr>
          <a:xfrm>
            <a:off x="457200" y="600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7" name="Picture 6"/>
          <p:cNvPicPr>
            <a:picLocks noChangeAspect="1"/>
          </p:cNvPicPr>
          <p:nvPr/>
        </p:nvPicPr>
        <p:blipFill rotWithShape="1">
          <a:blip r:embed="rId2"/>
          <a:srcRect l="15221" r="17051" b="9501"/>
          <a:stretch/>
        </p:blipFill>
        <p:spPr>
          <a:xfrm>
            <a:off x="397593" y="3933056"/>
            <a:ext cx="2664296" cy="2413620"/>
          </a:xfrm>
          <a:prstGeom prst="rect">
            <a:avLst/>
          </a:prstGeom>
        </p:spPr>
      </p:pic>
      <p:pic>
        <p:nvPicPr>
          <p:cNvPr id="8" name="Picture 7"/>
          <p:cNvPicPr>
            <a:picLocks noChangeAspect="1"/>
          </p:cNvPicPr>
          <p:nvPr/>
        </p:nvPicPr>
        <p:blipFill rotWithShape="1">
          <a:blip r:embed="rId3"/>
          <a:srcRect l="12200" r="13776"/>
          <a:stretch/>
        </p:blipFill>
        <p:spPr>
          <a:xfrm>
            <a:off x="397593" y="1394969"/>
            <a:ext cx="2545083" cy="2292125"/>
          </a:xfrm>
          <a:prstGeom prst="rect">
            <a:avLst/>
          </a:prstGeom>
        </p:spPr>
      </p:pic>
    </p:spTree>
    <p:extLst>
      <p:ext uri="{BB962C8B-B14F-4D97-AF65-F5344CB8AC3E}">
        <p14:creationId xmlns:p14="http://schemas.microsoft.com/office/powerpoint/2010/main" val="3319825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912" y="1628800"/>
            <a:ext cx="5184576" cy="4896544"/>
          </a:xfrm>
        </p:spPr>
        <p:txBody>
          <a:bodyPr>
            <a:normAutofit fontScale="85000" lnSpcReduction="20000"/>
          </a:bodyPr>
          <a:lstStyle/>
          <a:p>
            <a:r>
              <a:rPr lang="en-GB" dirty="0">
                <a:latin typeface="Comic Sans MS" panose="030F0702030302020204" pitchFamily="66" charset="0"/>
              </a:rPr>
              <a:t>Play a </a:t>
            </a:r>
            <a:r>
              <a:rPr lang="en-GB" b="1" dirty="0">
                <a:solidFill>
                  <a:srgbClr val="0070C0"/>
                </a:solidFill>
                <a:latin typeface="Comic Sans MS" panose="030F0702030302020204" pitchFamily="66" charset="0"/>
              </a:rPr>
              <a:t>robot game </a:t>
            </a:r>
            <a:r>
              <a:rPr lang="en-GB" dirty="0">
                <a:latin typeface="Comic Sans MS" panose="030F0702030302020204" pitchFamily="66" charset="0"/>
              </a:rPr>
              <a:t>with your </a:t>
            </a:r>
            <a:r>
              <a:rPr lang="en-GB" dirty="0" smtClean="0">
                <a:latin typeface="Comic Sans MS" panose="030F0702030302020204" pitchFamily="66" charset="0"/>
              </a:rPr>
              <a:t>child</a:t>
            </a:r>
          </a:p>
          <a:p>
            <a:endParaRPr lang="en-GB" dirty="0" smtClean="0">
              <a:latin typeface="Comic Sans MS" panose="030F0702030302020204" pitchFamily="66" charset="0"/>
            </a:endParaRPr>
          </a:p>
          <a:p>
            <a:pPr marL="0" indent="0">
              <a:buNone/>
            </a:pPr>
            <a:r>
              <a:rPr lang="en-GB" dirty="0" smtClean="0">
                <a:latin typeface="Comic Sans MS" panose="030F0702030302020204" pitchFamily="66" charset="0"/>
              </a:rPr>
              <a:t>Your </a:t>
            </a:r>
            <a:r>
              <a:rPr lang="en-GB" dirty="0">
                <a:latin typeface="Comic Sans MS" panose="030F0702030302020204" pitchFamily="66" charset="0"/>
              </a:rPr>
              <a:t>child gives you a word, and you say it in your best robotic voice, separating the </a:t>
            </a:r>
            <a:r>
              <a:rPr lang="en-GB" dirty="0" smtClean="0">
                <a:latin typeface="Comic Sans MS" panose="030F0702030302020204" pitchFamily="66" charset="0"/>
              </a:rPr>
              <a:t>syllables</a:t>
            </a:r>
          </a:p>
          <a:p>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Then </a:t>
            </a:r>
            <a:r>
              <a:rPr lang="en-GB" dirty="0">
                <a:latin typeface="Comic Sans MS" panose="030F0702030302020204" pitchFamily="66" charset="0"/>
              </a:rPr>
              <a:t>switch roles—you give your child a word to </a:t>
            </a:r>
            <a:r>
              <a:rPr lang="en-GB" dirty="0" smtClean="0">
                <a:latin typeface="Comic Sans MS" panose="030F0702030302020204" pitchFamily="66" charset="0"/>
              </a:rPr>
              <a:t>try</a:t>
            </a:r>
          </a:p>
          <a:p>
            <a:endParaRPr lang="en-GB" dirty="0">
              <a:latin typeface="Comic Sans MS" panose="030F0702030302020204" pitchFamily="66" charset="0"/>
            </a:endParaRPr>
          </a:p>
          <a:p>
            <a:pPr marL="0" indent="0">
              <a:buNone/>
            </a:pPr>
            <a:r>
              <a:rPr lang="en-GB" dirty="0" smtClean="0">
                <a:latin typeface="Comic Sans MS" panose="030F0702030302020204" pitchFamily="66" charset="0"/>
              </a:rPr>
              <a:t>Have </a:t>
            </a:r>
            <a:r>
              <a:rPr lang="en-GB" dirty="0">
                <a:latin typeface="Comic Sans MS" panose="030F0702030302020204" pitchFamily="66" charset="0"/>
              </a:rPr>
              <a:t>a contest to see who can sound the most like a robot!</a:t>
            </a:r>
            <a:endParaRPr lang="en-GB" dirty="0">
              <a:latin typeface="Comic Sans MS" panose="030F0702030302020204" pitchFamily="66" charset="0"/>
            </a:endParaRPr>
          </a:p>
        </p:txBody>
      </p:sp>
      <p:sp>
        <p:nvSpPr>
          <p:cNvPr id="4" name="Title 3"/>
          <p:cNvSpPr txBox="1">
            <a:spLocks noGrp="1"/>
          </p:cNvSpPr>
          <p:nvPr>
            <p:ph type="title"/>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5" name="Picture 4"/>
          <p:cNvPicPr>
            <a:picLocks noChangeAspect="1"/>
          </p:cNvPicPr>
          <p:nvPr/>
        </p:nvPicPr>
        <p:blipFill rotWithShape="1">
          <a:blip r:embed="rId2"/>
          <a:srcRect l="25431" r="25430"/>
          <a:stretch/>
        </p:blipFill>
        <p:spPr>
          <a:xfrm>
            <a:off x="467544" y="1259632"/>
            <a:ext cx="3208886" cy="4897635"/>
          </a:xfrm>
          <a:prstGeom prst="rect">
            <a:avLst/>
          </a:prstGeom>
        </p:spPr>
      </p:pic>
    </p:spTree>
    <p:extLst>
      <p:ext uri="{BB962C8B-B14F-4D97-AF65-F5344CB8AC3E}">
        <p14:creationId xmlns:p14="http://schemas.microsoft.com/office/powerpoint/2010/main" val="1280731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23528" y="116632"/>
            <a:ext cx="8424935" cy="82834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8" name="Picture 7"/>
          <p:cNvPicPr>
            <a:picLocks noChangeAspect="1"/>
          </p:cNvPicPr>
          <p:nvPr/>
        </p:nvPicPr>
        <p:blipFill>
          <a:blip r:embed="rId4" cstate="print"/>
          <a:stretch>
            <a:fillRect/>
          </a:stretch>
        </p:blipFill>
        <p:spPr>
          <a:xfrm>
            <a:off x="4067944" y="2382847"/>
            <a:ext cx="4463890" cy="2973241"/>
          </a:xfrm>
          <a:prstGeom prst="rect">
            <a:avLst/>
          </a:prstGeom>
        </p:spPr>
      </p:pic>
      <p:pic>
        <p:nvPicPr>
          <p:cNvPr id="9" name="Picture 8"/>
          <p:cNvPicPr>
            <a:picLocks noChangeAspect="1"/>
          </p:cNvPicPr>
          <p:nvPr/>
        </p:nvPicPr>
        <p:blipFill>
          <a:blip r:embed="rId5" cstate="print"/>
          <a:stretch>
            <a:fillRect/>
          </a:stretch>
        </p:blipFill>
        <p:spPr>
          <a:xfrm>
            <a:off x="611560" y="1700607"/>
            <a:ext cx="2889589" cy="4337720"/>
          </a:xfrm>
          <a:prstGeom prst="rect">
            <a:avLst/>
          </a:prstGeom>
        </p:spPr>
      </p:pic>
      <p:pic>
        <p:nvPicPr>
          <p:cNvPr id="2" name="PA 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995089" y="5733527"/>
            <a:ext cx="609600" cy="609600"/>
          </a:xfrm>
          <a:prstGeom prst="rect">
            <a:avLst/>
          </a:prstGeom>
        </p:spPr>
      </p:pic>
    </p:spTree>
    <p:extLst>
      <p:ext uri="{BB962C8B-B14F-4D97-AF65-F5344CB8AC3E}">
        <p14:creationId xmlns:p14="http://schemas.microsoft.com/office/powerpoint/2010/main" val="2984760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reader quot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p:cNvSpPr>
            <a:spLocks noGrp="1"/>
          </p:cNvSpPr>
          <p:nvPr>
            <p:ph type="title"/>
          </p:nvPr>
        </p:nvSpPr>
        <p:spPr>
          <a:xfrm>
            <a:off x="1142976" y="0"/>
            <a:ext cx="6937585" cy="828349"/>
          </a:xfrm>
        </p:spPr>
        <p:txBody>
          <a:bodyPr>
            <a:normAutofit fontScale="90000"/>
          </a:bodyPr>
          <a:lstStyle/>
          <a:p>
            <a:r>
              <a:rPr lang="en-GB" sz="3600" dirty="0" smtClean="0">
                <a:latin typeface="Comic Sans MS" panose="030F0702030302020204" pitchFamily="66" charset="0"/>
              </a:rPr>
              <a:t>Phonological </a:t>
            </a:r>
            <a:r>
              <a:rPr lang="en-GB" sz="3600" dirty="0">
                <a:latin typeface="Comic Sans MS" panose="030F0702030302020204" pitchFamily="66" charset="0"/>
              </a:rPr>
              <a:t>Awareness Activities</a:t>
            </a:r>
          </a:p>
        </p:txBody>
      </p:sp>
      <p:sp>
        <p:nvSpPr>
          <p:cNvPr id="5" name="Content Placeholder 4"/>
          <p:cNvSpPr>
            <a:spLocks noGrp="1"/>
          </p:cNvSpPr>
          <p:nvPr>
            <p:ph idx="1"/>
          </p:nvPr>
        </p:nvSpPr>
        <p:spPr>
          <a:xfrm>
            <a:off x="304419" y="4437112"/>
            <a:ext cx="8597007" cy="2232248"/>
          </a:xfrm>
        </p:spPr>
        <p:txBody>
          <a:bodyPr>
            <a:normAutofit lnSpcReduction="10000"/>
          </a:bodyPr>
          <a:lstStyle/>
          <a:p>
            <a:pPr algn="ctr">
              <a:buNone/>
            </a:pPr>
            <a:endParaRPr lang="en-GB" altLang="en-US" dirty="0" smtClean="0">
              <a:latin typeface="Comic Sans MS" panose="030F0702030302020204" pitchFamily="66" charset="0"/>
            </a:endParaRPr>
          </a:p>
          <a:p>
            <a:pPr algn="ctr">
              <a:buNone/>
            </a:pPr>
            <a:endParaRPr lang="en-GB" altLang="en-US" dirty="0" smtClean="0">
              <a:latin typeface="Comic Sans MS" panose="030F0702030302020204" pitchFamily="66" charset="0"/>
            </a:endParaRPr>
          </a:p>
          <a:p>
            <a:pPr algn="ctr">
              <a:buNone/>
            </a:pPr>
            <a:r>
              <a:rPr lang="en-GB" altLang="en-US" dirty="0" smtClean="0">
                <a:latin typeface="Comic Sans MS" panose="030F0702030302020204" pitchFamily="66" charset="0"/>
                <a:hlinkClick r:id="rId3"/>
              </a:rPr>
              <a:t>https://highlandliteracy.com/</a:t>
            </a:r>
          </a:p>
          <a:p>
            <a:pPr algn="ctr">
              <a:buNone/>
            </a:pPr>
            <a:r>
              <a:rPr lang="en-GB" altLang="en-US" dirty="0" smtClean="0">
                <a:latin typeface="Comic Sans MS" panose="030F0702030302020204" pitchFamily="66" charset="0"/>
                <a:hlinkClick r:id="rId3"/>
              </a:rPr>
              <a:t>emerging-literacy/phonological-awareness/</a:t>
            </a:r>
            <a:r>
              <a:rPr lang="en-GB" altLang="en-US" dirty="0" smtClean="0">
                <a:latin typeface="Comic Sans MS" panose="030F0702030302020204" pitchFamily="66" charset="0"/>
              </a:rPr>
              <a:t> </a:t>
            </a:r>
            <a:endParaRPr lang="en-GB" altLang="en-US" dirty="0">
              <a:latin typeface="Comic Sans MS" panose="030F0702030302020204" pitchFamily="66" charset="0"/>
            </a:endParaRPr>
          </a:p>
        </p:txBody>
      </p:sp>
      <p:sp>
        <p:nvSpPr>
          <p:cNvPr id="10" name="AutoShape 2" descr="Image result for early years syllable awareness"/>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4" descr="Image result for child  clapping cartoon"/>
          <p:cNvSpPr>
            <a:spLocks noChangeAspect="1" noChangeArrowheads="1"/>
          </p:cNvSpPr>
          <p:nvPr/>
        </p:nvSpPr>
        <p:spPr bwMode="auto">
          <a:xfrm>
            <a:off x="295473" y="2457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6" descr="Image result for child  clapping cartoon"/>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TextBox 22"/>
          <p:cNvSpPr txBox="1"/>
          <p:nvPr/>
        </p:nvSpPr>
        <p:spPr>
          <a:xfrm>
            <a:off x="6942503" y="5374448"/>
            <a:ext cx="369898" cy="646331"/>
          </a:xfrm>
          <a:prstGeom prst="rect">
            <a:avLst/>
          </a:prstGeom>
          <a:noFill/>
        </p:spPr>
        <p:txBody>
          <a:bodyPr wrap="square" rtlCol="0">
            <a:spAutoFit/>
          </a:bodyPr>
          <a:lstStyle/>
          <a:p>
            <a:endParaRPr lang="en-GB"/>
          </a:p>
          <a:p>
            <a:endParaRPr lang="en-GB"/>
          </a:p>
        </p:txBody>
      </p:sp>
      <p:pic>
        <p:nvPicPr>
          <p:cNvPr id="9" name="Picture 8"/>
          <p:cNvPicPr>
            <a:picLocks noChangeAspect="1"/>
          </p:cNvPicPr>
          <p:nvPr/>
        </p:nvPicPr>
        <p:blipFill>
          <a:blip r:embed="rId4" cstate="print"/>
          <a:stretch>
            <a:fillRect/>
          </a:stretch>
        </p:blipFill>
        <p:spPr>
          <a:xfrm>
            <a:off x="827584" y="1124744"/>
            <a:ext cx="2926632" cy="4064350"/>
          </a:xfrm>
          <a:prstGeom prst="rect">
            <a:avLst/>
          </a:prstGeom>
        </p:spPr>
      </p:pic>
      <p:sp>
        <p:nvSpPr>
          <p:cNvPr id="11" name="Rectangle 10"/>
          <p:cNvSpPr/>
          <p:nvPr/>
        </p:nvSpPr>
        <p:spPr>
          <a:xfrm>
            <a:off x="4773024" y="2618310"/>
            <a:ext cx="4030270" cy="1077218"/>
          </a:xfrm>
          <a:prstGeom prst="rect">
            <a:avLst/>
          </a:prstGeom>
        </p:spPr>
        <p:txBody>
          <a:bodyPr wrap="none">
            <a:spAutoFit/>
          </a:bodyPr>
          <a:lstStyle/>
          <a:p>
            <a:pPr algn="ctr"/>
            <a:r>
              <a:rPr lang="en-GB" altLang="en-US" sz="3200" dirty="0" smtClean="0">
                <a:latin typeface="Comic Sans MS" panose="030F0702030302020204" pitchFamily="66" charset="0"/>
              </a:rPr>
              <a:t>Videos</a:t>
            </a:r>
            <a:r>
              <a:rPr lang="en-GB" altLang="en-US" sz="3200" dirty="0">
                <a:latin typeface="Comic Sans MS" panose="030F0702030302020204" pitchFamily="66" charset="0"/>
              </a:rPr>
              <a:t>, information </a:t>
            </a:r>
            <a:endParaRPr lang="en-GB" altLang="en-US" sz="3200" dirty="0" smtClean="0">
              <a:latin typeface="Comic Sans MS" panose="030F0702030302020204" pitchFamily="66" charset="0"/>
            </a:endParaRPr>
          </a:p>
          <a:p>
            <a:pPr algn="ctr"/>
            <a:r>
              <a:rPr lang="en-GB" altLang="en-US" sz="3200" dirty="0" smtClean="0">
                <a:latin typeface="Comic Sans MS" panose="030F0702030302020204" pitchFamily="66" charset="0"/>
              </a:rPr>
              <a:t>and </a:t>
            </a:r>
            <a:r>
              <a:rPr lang="en-GB" altLang="en-US" sz="3200" dirty="0">
                <a:latin typeface="Comic Sans MS" panose="030F0702030302020204" pitchFamily="66" charset="0"/>
              </a:rPr>
              <a:t>activities</a:t>
            </a:r>
            <a:endParaRPr lang="en-GB" sz="3200" dirty="0">
              <a:latin typeface="Comic Sans MS" panose="030F0702030302020204" pitchFamily="66" charset="0"/>
            </a:endParaRPr>
          </a:p>
        </p:txBody>
      </p:sp>
    </p:spTree>
    <p:extLst>
      <p:ext uri="{BB962C8B-B14F-4D97-AF65-F5344CB8AC3E}">
        <p14:creationId xmlns:p14="http://schemas.microsoft.com/office/powerpoint/2010/main" val="14371580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89006"/>
            <a:ext cx="8363272" cy="1137158"/>
          </a:xfrm>
        </p:spPr>
        <p:txBody>
          <a:bodyPr>
            <a:normAutofit lnSpcReduction="10000"/>
          </a:bodyPr>
          <a:lstStyle/>
          <a:p>
            <a:pPr marL="0" indent="0" algn="ctr">
              <a:buNone/>
            </a:pPr>
            <a:r>
              <a:rPr lang="en-GB" dirty="0">
                <a:latin typeface="Comic Sans MS" panose="030F0702030302020204" pitchFamily="66" charset="0"/>
                <a:hlinkClick r:id="rId2"/>
              </a:rPr>
              <a:t>http://</a:t>
            </a:r>
            <a:r>
              <a:rPr lang="en-GB" dirty="0" smtClean="0">
                <a:latin typeface="Comic Sans MS" panose="030F0702030302020204" pitchFamily="66" charset="0"/>
                <a:hlinkClick r:id="rId2"/>
              </a:rPr>
              <a:t>www.essexlocaloffer.org.uk/file/</a:t>
            </a:r>
          </a:p>
          <a:p>
            <a:pPr marL="0" indent="0" algn="ctr">
              <a:buNone/>
            </a:pPr>
            <a:r>
              <a:rPr lang="en-GB" dirty="0" smtClean="0">
                <a:latin typeface="Comic Sans MS" panose="030F0702030302020204" pitchFamily="66" charset="0"/>
                <a:hlinkClick r:id="rId2"/>
              </a:rPr>
              <a:t>ultimate-guide-phonological-awareness/</a:t>
            </a:r>
            <a:endParaRPr lang="en-GB" dirty="0" smtClean="0">
              <a:latin typeface="Comic Sans MS" panose="030F0702030302020204" pitchFamily="66" charset="0"/>
            </a:endParaRPr>
          </a:p>
          <a:p>
            <a:pPr algn="ctr"/>
            <a:endParaRPr lang="en-GB" dirty="0">
              <a:latin typeface="Comic Sans MS" panose="030F0702030302020204" pitchFamily="66" charset="0"/>
            </a:endParaRPr>
          </a:p>
        </p:txBody>
      </p:sp>
      <p:sp>
        <p:nvSpPr>
          <p:cNvPr id="4" name="Title 3"/>
          <p:cNvSpPr>
            <a:spLocks noGrp="1"/>
          </p:cNvSpPr>
          <p:nvPr>
            <p:ph type="title"/>
          </p:nvPr>
        </p:nvSpPr>
        <p:spPr/>
        <p:txBody>
          <a:bodyPr/>
          <a:lstStyle/>
          <a:p>
            <a:r>
              <a:rPr lang="en-GB" sz="3600" dirty="0" smtClean="0">
                <a:latin typeface="Comic Sans MS" panose="030F0702030302020204" pitchFamily="66" charset="0"/>
              </a:rPr>
              <a:t>Phonological </a:t>
            </a:r>
            <a:r>
              <a:rPr lang="en-GB" sz="3600" dirty="0">
                <a:latin typeface="Comic Sans MS" panose="030F0702030302020204" pitchFamily="66" charset="0"/>
              </a:rPr>
              <a:t>Awareness Activities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132856"/>
            <a:ext cx="3200021" cy="1621344"/>
          </a:xfrm>
          <a:prstGeom prst="rect">
            <a:avLst/>
          </a:prstGeom>
        </p:spPr>
      </p:pic>
      <p:sp>
        <p:nvSpPr>
          <p:cNvPr id="6" name="Rectangle 5"/>
          <p:cNvSpPr/>
          <p:nvPr/>
        </p:nvSpPr>
        <p:spPr>
          <a:xfrm>
            <a:off x="4964521" y="2910934"/>
            <a:ext cx="3669594" cy="584775"/>
          </a:xfrm>
          <a:prstGeom prst="rect">
            <a:avLst/>
          </a:prstGeom>
        </p:spPr>
        <p:txBody>
          <a:bodyPr wrap="none">
            <a:spAutoFit/>
          </a:bodyPr>
          <a:lstStyle/>
          <a:p>
            <a:pPr algn="ctr"/>
            <a:r>
              <a:rPr lang="en-GB" sz="3200" dirty="0">
                <a:latin typeface="Comic Sans MS" panose="030F0702030302020204" pitchFamily="66" charset="0"/>
              </a:rPr>
              <a:t>Downloadable file </a:t>
            </a:r>
          </a:p>
        </p:txBody>
      </p:sp>
    </p:spTree>
    <p:extLst>
      <p:ext uri="{BB962C8B-B14F-4D97-AF65-F5344CB8AC3E}">
        <p14:creationId xmlns:p14="http://schemas.microsoft.com/office/powerpoint/2010/main" val="4034206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9AEAD82-52A7-4AE8-921E-2D3634649BA1}"/>
              </a:ext>
            </a:extLst>
          </p:cNvPr>
          <p:cNvPicPr>
            <a:picLocks noChangeAspect="1"/>
          </p:cNvPicPr>
          <p:nvPr/>
        </p:nvPicPr>
        <p:blipFill>
          <a:blip r:embed="rId4" cstate="print"/>
          <a:stretch>
            <a:fillRect/>
          </a:stretch>
        </p:blipFill>
        <p:spPr>
          <a:xfrm>
            <a:off x="-9137" y="857250"/>
            <a:ext cx="9144000" cy="5143500"/>
          </a:xfrm>
          <a:prstGeom prst="rect">
            <a:avLst/>
          </a:prstGeom>
        </p:spPr>
      </p:pic>
      <p:pic>
        <p:nvPicPr>
          <p:cNvPr id="4" name="Picture 3">
            <a:extLst>
              <a:ext uri="{FF2B5EF4-FFF2-40B4-BE49-F238E27FC236}">
                <a16:creationId xmlns="" xmlns:a16="http://schemas.microsoft.com/office/drawing/2014/main" id="{CC296478-ED87-44EC-89F7-58E198931581}"/>
              </a:ext>
            </a:extLst>
          </p:cNvPr>
          <p:cNvPicPr>
            <a:picLocks noChangeAspect="1"/>
          </p:cNvPicPr>
          <p:nvPr/>
        </p:nvPicPr>
        <p:blipFill>
          <a:blip r:embed="rId5" cstate="print"/>
          <a:stretch>
            <a:fillRect/>
          </a:stretch>
        </p:blipFill>
        <p:spPr>
          <a:xfrm>
            <a:off x="3363380" y="1448581"/>
            <a:ext cx="2772015" cy="3960839"/>
          </a:xfrm>
          <a:prstGeom prst="rect">
            <a:avLst/>
          </a:prstGeom>
        </p:spPr>
      </p:pic>
      <p:pic>
        <p:nvPicPr>
          <p:cNvPr id="5" name="Picture 4">
            <a:extLst>
              <a:ext uri="{FF2B5EF4-FFF2-40B4-BE49-F238E27FC236}">
                <a16:creationId xmlns="" xmlns:a16="http://schemas.microsoft.com/office/drawing/2014/main" id="{A03BDFED-CB94-457B-A8DD-0A1CC7EC27F8}"/>
              </a:ext>
            </a:extLst>
          </p:cNvPr>
          <p:cNvPicPr>
            <a:picLocks noChangeAspect="1"/>
          </p:cNvPicPr>
          <p:nvPr/>
        </p:nvPicPr>
        <p:blipFill>
          <a:blip r:embed="rId6" cstate="print"/>
          <a:stretch>
            <a:fillRect/>
          </a:stretch>
        </p:blipFill>
        <p:spPr>
          <a:xfrm>
            <a:off x="591365" y="1092991"/>
            <a:ext cx="2772015" cy="3960839"/>
          </a:xfrm>
          <a:prstGeom prst="rect">
            <a:avLst/>
          </a:prstGeom>
        </p:spPr>
      </p:pic>
      <p:pic>
        <p:nvPicPr>
          <p:cNvPr id="6" name="Picture 5">
            <a:extLst>
              <a:ext uri="{FF2B5EF4-FFF2-40B4-BE49-F238E27FC236}">
                <a16:creationId xmlns="" xmlns:a16="http://schemas.microsoft.com/office/drawing/2014/main" id="{08F28BF2-0861-490F-87CF-442FCADFB767}"/>
              </a:ext>
            </a:extLst>
          </p:cNvPr>
          <p:cNvPicPr>
            <a:picLocks noChangeAspect="1"/>
          </p:cNvPicPr>
          <p:nvPr/>
        </p:nvPicPr>
        <p:blipFill>
          <a:blip r:embed="rId7" cstate="print"/>
          <a:stretch>
            <a:fillRect/>
          </a:stretch>
        </p:blipFill>
        <p:spPr>
          <a:xfrm>
            <a:off x="6144532" y="930491"/>
            <a:ext cx="2999468" cy="4285839"/>
          </a:xfrm>
          <a:prstGeom prst="rect">
            <a:avLst/>
          </a:prstGeom>
        </p:spPr>
      </p:pic>
      <p:pic>
        <p:nvPicPr>
          <p:cNvPr id="7" name="PA Slide 2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44587" y="661186"/>
            <a:ext cx="609600" cy="609600"/>
          </a:xfrm>
          <a:prstGeom prst="rect">
            <a:avLst/>
          </a:prstGeom>
        </p:spPr>
      </p:pic>
    </p:spTree>
    <p:extLst>
      <p:ext uri="{BB962C8B-B14F-4D97-AF65-F5344CB8AC3E}">
        <p14:creationId xmlns:p14="http://schemas.microsoft.com/office/powerpoint/2010/main" val="173572119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457200" y="75805"/>
            <a:ext cx="8229600" cy="97965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latin typeface="Comic Sans MS" panose="030F0702030302020204" pitchFamily="66" charset="0"/>
              </a:rPr>
              <a:t>Have fun! </a:t>
            </a:r>
            <a:endParaRPr lang="en-GB" sz="4000" dirty="0">
              <a:latin typeface="Comic Sans MS" panose="030F0702030302020204" pitchFamily="66" charset="0"/>
            </a:endParaRPr>
          </a:p>
        </p:txBody>
      </p:sp>
      <p:sp>
        <p:nvSpPr>
          <p:cNvPr id="6" name="Content Placeholder 2"/>
          <p:cNvSpPr>
            <a:spLocks noGrp="1"/>
          </p:cNvSpPr>
          <p:nvPr/>
        </p:nvSpPr>
        <p:spPr>
          <a:xfrm>
            <a:off x="179512" y="1202745"/>
            <a:ext cx="8784976" cy="316508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dirty="0" smtClean="0">
                <a:latin typeface="Comic Sans MS" panose="030F0702030302020204" pitchFamily="66" charset="0"/>
              </a:rPr>
              <a:t>The most important thing is to make </a:t>
            </a:r>
          </a:p>
          <a:p>
            <a:pPr marL="0" indent="0" algn="ctr">
              <a:buNone/>
            </a:pPr>
            <a:r>
              <a:rPr lang="en-GB" dirty="0" smtClean="0">
                <a:latin typeface="Comic Sans MS" panose="030F0702030302020204" pitchFamily="66" charset="0"/>
              </a:rPr>
              <a:t>phonological awareness development fun! </a:t>
            </a:r>
          </a:p>
          <a:p>
            <a:pPr marL="0" indent="0" algn="ctr">
              <a:buNone/>
            </a:pPr>
            <a:endParaRPr lang="en-GB" dirty="0">
              <a:latin typeface="Comic Sans MS" panose="030F0702030302020204" pitchFamily="66" charset="0"/>
            </a:endParaRPr>
          </a:p>
          <a:p>
            <a:pPr marL="0" indent="0" algn="ctr">
              <a:buNone/>
            </a:pPr>
            <a:r>
              <a:rPr lang="en-GB" dirty="0" smtClean="0">
                <a:latin typeface="Comic Sans MS" panose="030F0702030302020204" pitchFamily="66" charset="0"/>
              </a:rPr>
              <a:t>Enjoy having special ‘talking times’ with your wee ones</a:t>
            </a:r>
          </a:p>
          <a:p>
            <a:pPr marL="0" indent="0" algn="ctr">
              <a:buNone/>
            </a:pPr>
            <a:endParaRPr lang="en-GB" dirty="0">
              <a:latin typeface="Comic Sans MS" panose="030F0702030302020204" pitchFamily="66" charset="0"/>
            </a:endParaRPr>
          </a:p>
          <a:p>
            <a:pPr marL="0" indent="0" algn="ctr">
              <a:buNone/>
            </a:pPr>
            <a:r>
              <a:rPr lang="en-GB" dirty="0" smtClean="0">
                <a:latin typeface="Comic Sans MS" panose="030F0702030302020204" pitchFamily="66" charset="0"/>
              </a:rPr>
              <a:t>Call us on the helpline for </a:t>
            </a:r>
            <a:r>
              <a:rPr lang="en-GB" dirty="0" smtClean="0">
                <a:latin typeface="Comic Sans MS" panose="030F0702030302020204" pitchFamily="66" charset="0"/>
              </a:rPr>
              <a:t>advice,</a:t>
            </a:r>
            <a:endParaRPr lang="en-GB" dirty="0" smtClean="0">
              <a:latin typeface="Comic Sans MS" panose="030F0702030302020204" pitchFamily="66" charset="0"/>
            </a:endParaRPr>
          </a:p>
          <a:p>
            <a:pPr marL="0" indent="0" algn="ctr">
              <a:buNone/>
            </a:pPr>
            <a:r>
              <a:rPr lang="en-GB" dirty="0" smtClean="0">
                <a:latin typeface="Comic Sans MS" panose="030F0702030302020204" pitchFamily="66" charset="0"/>
              </a:rPr>
              <a:t> or contact your wee one’s nursery/school </a:t>
            </a:r>
            <a:r>
              <a:rPr lang="en-GB" dirty="0" smtClean="0">
                <a:latin typeface="Comic Sans MS" panose="030F0702030302020204" pitchFamily="66" charset="0"/>
                <a:sym typeface="Wingdings" panose="05000000000000000000" pitchFamily="2" charset="2"/>
              </a:rPr>
              <a:t></a:t>
            </a:r>
            <a:endParaRPr lang="en-GB" dirty="0">
              <a:latin typeface="Comic Sans MS" panose="030F0702030302020204" pitchFamily="66" charset="0"/>
            </a:endParaRPr>
          </a:p>
        </p:txBody>
      </p:sp>
      <p:pic>
        <p:nvPicPr>
          <p:cNvPr id="7" name="Picture 6" descr="10 Family Card Games That Support Early Math Skills | Development and  Research in Early Math Edu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7" y="4367830"/>
            <a:ext cx="4035437" cy="241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615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1124744"/>
            <a:ext cx="3600400" cy="4536504"/>
          </a:xfrm>
        </p:spPr>
        <p:txBody>
          <a:bodyPr>
            <a:normAutofit/>
          </a:bodyPr>
          <a:lstStyle/>
          <a:p>
            <a:r>
              <a:rPr lang="en-GB" sz="4000" b="1" dirty="0" smtClean="0">
                <a:latin typeface="Comic Sans MS" panose="030F0702030302020204" pitchFamily="66" charset="0"/>
                <a:cs typeface="Arial" pitchFamily="34" charset="0"/>
              </a:rPr>
              <a:t>Speech &amp; Language Therapy</a:t>
            </a:r>
            <a:br>
              <a:rPr lang="en-GB" sz="4000" b="1" dirty="0" smtClean="0">
                <a:latin typeface="Comic Sans MS" panose="030F0702030302020204" pitchFamily="66" charset="0"/>
                <a:cs typeface="Arial" pitchFamily="34" charset="0"/>
              </a:rPr>
            </a:br>
            <a:r>
              <a:rPr lang="en-GB" sz="4000" b="1" dirty="0" smtClean="0">
                <a:latin typeface="Comic Sans MS" panose="030F0702030302020204" pitchFamily="66" charset="0"/>
                <a:cs typeface="Arial" pitchFamily="34" charset="0"/>
              </a:rPr>
              <a:t>Helpline</a:t>
            </a:r>
            <a:br>
              <a:rPr lang="en-GB" sz="4000" b="1" dirty="0" smtClean="0">
                <a:latin typeface="Comic Sans MS" panose="030F0702030302020204" pitchFamily="66" charset="0"/>
                <a:cs typeface="Arial" pitchFamily="34" charset="0"/>
              </a:rPr>
            </a:br>
            <a:r>
              <a:rPr lang="en-GB" sz="4000" b="1" dirty="0" smtClean="0">
                <a:latin typeface="Comic Sans MS" panose="030F0702030302020204" pitchFamily="66" charset="0"/>
                <a:cs typeface="Arial" pitchFamily="34" charset="0"/>
              </a:rPr>
              <a:t/>
            </a:r>
            <a:br>
              <a:rPr lang="en-GB" sz="4000" b="1" dirty="0" smtClean="0">
                <a:latin typeface="Comic Sans MS" panose="030F0702030302020204" pitchFamily="66" charset="0"/>
                <a:cs typeface="Arial" pitchFamily="34" charset="0"/>
              </a:rPr>
            </a:br>
            <a:r>
              <a:rPr lang="en-GB" sz="4000" b="1" dirty="0" smtClean="0">
                <a:latin typeface="Comic Sans MS" panose="030F0702030302020204" pitchFamily="66" charset="0"/>
                <a:cs typeface="Arial" pitchFamily="34" charset="0"/>
              </a:rPr>
              <a:t>07980919654</a:t>
            </a:r>
            <a:endParaRPr lang="en-GB" sz="4000" b="1" dirty="0">
              <a:latin typeface="Comic Sans MS" panose="030F0702030302020204" pitchFamily="66" charset="0"/>
              <a:cs typeface="Arial" pitchFamily="34" charset="0"/>
            </a:endParaRPr>
          </a:p>
        </p:txBody>
      </p:sp>
      <p:sp>
        <p:nvSpPr>
          <p:cNvPr id="35842" name="AutoShape 2" descr="Image result for speech and language therapy helpline east ayrsh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rotWithShape="1">
          <a:blip r:embed="rId2" cstate="print"/>
          <a:srcRect l="1309" r="1451" b="710"/>
          <a:stretch/>
        </p:blipFill>
        <p:spPr>
          <a:xfrm>
            <a:off x="827584" y="351922"/>
            <a:ext cx="4256273" cy="608214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827584" y="476672"/>
            <a:ext cx="7704856" cy="59131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D48D9584-D2FD-48CE-9E17-4E250B743B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6" descr="A picture containing person, table, man, sitting&#10;&#10;Description generated with very high confidence">
            <a:extLst>
              <a:ext uri="{FF2B5EF4-FFF2-40B4-BE49-F238E27FC236}">
                <a16:creationId xmlns:a16="http://schemas.microsoft.com/office/drawing/2014/main" xmlns="" id="{A34D1C3B-A74A-4958-A467-26D27229A45D}"/>
              </a:ext>
            </a:extLst>
          </p:cNvPr>
          <p:cNvPicPr>
            <a:picLocks noChangeAspect="1"/>
          </p:cNvPicPr>
          <p:nvPr/>
        </p:nvPicPr>
        <p:blipFill rotWithShape="1">
          <a:blip r:embed="rId4" cstate="print"/>
          <a:srcRect l="2519" r="1" b="1"/>
          <a:stretch/>
        </p:blipFill>
        <p:spPr>
          <a:xfrm>
            <a:off x="2682914" y="857257"/>
            <a:ext cx="3734478"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3" descr="A group of people looking at a computer&#10;&#10;Description generated with very high confidence">
            <a:extLst>
              <a:ext uri="{FF2B5EF4-FFF2-40B4-BE49-F238E27FC236}">
                <a16:creationId xmlns:a16="http://schemas.microsoft.com/office/drawing/2014/main" xmlns="" id="{42267C88-9D95-4E92-8665-2931495376A0}"/>
              </a:ext>
            </a:extLst>
          </p:cNvPr>
          <p:cNvPicPr>
            <a:picLocks noChangeAspect="1"/>
          </p:cNvPicPr>
          <p:nvPr/>
        </p:nvPicPr>
        <p:blipFill rotWithShape="1">
          <a:blip r:embed="rId5" cstate="print"/>
          <a:srcRect r="13932" b="-3"/>
          <a:stretch/>
        </p:blipFill>
        <p:spPr>
          <a:xfrm>
            <a:off x="5866893" y="3449575"/>
            <a:ext cx="3277108" cy="2551176"/>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4" name="Picture 4" descr="A picture containing sitting, person, indoor, book&#10;&#10;Description generated with very high confidence">
            <a:extLst>
              <a:ext uri="{FF2B5EF4-FFF2-40B4-BE49-F238E27FC236}">
                <a16:creationId xmlns:a16="http://schemas.microsoft.com/office/drawing/2014/main" xmlns="" id="{DC4F982B-1B5E-484A-9000-DAF783C1D046}"/>
              </a:ext>
            </a:extLst>
          </p:cNvPr>
          <p:cNvPicPr>
            <a:picLocks noChangeAspect="1"/>
          </p:cNvPicPr>
          <p:nvPr/>
        </p:nvPicPr>
        <p:blipFill rotWithShape="1">
          <a:blip r:embed="rId6" cstate="print"/>
          <a:srcRect r="3643" b="1"/>
          <a:stretch/>
        </p:blipFill>
        <p:spPr>
          <a:xfrm>
            <a:off x="2722696" y="344957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3" name="Freeform: Shape 12">
            <a:extLst>
              <a:ext uri="{FF2B5EF4-FFF2-40B4-BE49-F238E27FC236}">
                <a16:creationId xmlns:a16="http://schemas.microsoft.com/office/drawing/2014/main" xmlns="" id="{CA17DEF4-6C5D-41C6-8D93-5C7CFD7ADA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3297852" cy="51435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15" name="Freeform: Shape 14">
            <a:extLst>
              <a:ext uri="{FF2B5EF4-FFF2-40B4-BE49-F238E27FC236}">
                <a16:creationId xmlns:a16="http://schemas.microsoft.com/office/drawing/2014/main" xmlns="" id="{22BBC5A3-5C8C-4FB9-AEFF-8778D2C98D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3289878" cy="51435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xmlns="" id="{26C87F60-28C4-470F-A2D1-A7DC578AB6AC}"/>
              </a:ext>
            </a:extLst>
          </p:cNvPr>
          <p:cNvSpPr txBox="1"/>
          <p:nvPr/>
        </p:nvSpPr>
        <p:spPr>
          <a:xfrm>
            <a:off x="179512" y="1772816"/>
            <a:ext cx="2872539" cy="2394566"/>
          </a:xfrm>
          <a:prstGeom prst="rect">
            <a:avLst/>
          </a:prstGeom>
        </p:spPr>
        <p:txBody>
          <a:bodyPr rot="0" spcFirstLastPara="0" vertOverflow="overflow" horzOverflow="overflow" vert="horz" lIns="68580" tIns="34290" rIns="68580" bIns="34290" numCol="1" spcCol="0" rtlCol="0" fromWordArt="0" anchor="b" anchorCtr="0" forceAA="0" compatLnSpc="1">
            <a:prstTxWarp prst="textNoShape">
              <a:avLst/>
            </a:prstTxWarp>
            <a:normAutofit/>
          </a:bodyPr>
          <a:lstStyle/>
          <a:p>
            <a:pPr algn="ctr">
              <a:lnSpc>
                <a:spcPct val="90000"/>
              </a:lnSpc>
              <a:spcBef>
                <a:spcPct val="0"/>
              </a:spcBef>
              <a:spcAft>
                <a:spcPts val="450"/>
              </a:spcAft>
            </a:pPr>
            <a:r>
              <a:rPr lang="en-US" sz="2775" b="1" dirty="0" smtClean="0">
                <a:solidFill>
                  <a:srgbClr val="0070C0"/>
                </a:solidFill>
                <a:latin typeface="Comic Sans MS"/>
                <a:ea typeface="+mj-ea"/>
                <a:cs typeface="+mj-cs"/>
              </a:rPr>
              <a:t>How does Phonological Awareness develop?</a:t>
            </a:r>
            <a:endParaRPr lang="en-US" sz="1350" dirty="0">
              <a:solidFill>
                <a:srgbClr val="0070C0"/>
              </a:solidFill>
              <a:ea typeface="+mj-ea"/>
              <a:cs typeface="Calibri" panose="020F0502020204030204"/>
            </a:endParaRPr>
          </a:p>
        </p:txBody>
      </p:sp>
      <p:pic>
        <p:nvPicPr>
          <p:cNvPr id="5" name="Picture 5" descr="A picture containing photo, people, several, holding&#10;&#10;Description generated with very high confidence">
            <a:extLst>
              <a:ext uri="{FF2B5EF4-FFF2-40B4-BE49-F238E27FC236}">
                <a16:creationId xmlns:a16="http://schemas.microsoft.com/office/drawing/2014/main" xmlns="" id="{B2E1C4C7-47FF-450B-816F-EF1C7B5848E4}"/>
              </a:ext>
            </a:extLst>
          </p:cNvPr>
          <p:cNvPicPr>
            <a:picLocks noChangeAspect="1"/>
          </p:cNvPicPr>
          <p:nvPr/>
        </p:nvPicPr>
        <p:blipFill rotWithShape="1">
          <a:blip r:embed="rId7" cstate="print"/>
          <a:srcRect l="8935" r="11425" b="2"/>
          <a:stretch/>
        </p:blipFill>
        <p:spPr>
          <a:xfrm>
            <a:off x="5883906" y="857257"/>
            <a:ext cx="3260096" cy="2551169"/>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19" name="Rectangle 18">
            <a:extLst>
              <a:ext uri="{FF2B5EF4-FFF2-40B4-BE49-F238E27FC236}">
                <a16:creationId xmlns:a16="http://schemas.microsoft.com/office/drawing/2014/main" xmlns="" id="{39F4C545-E278-42ED-9B78-2EBA464444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4" y="4265676"/>
            <a:ext cx="2561225"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7" name="23F22FB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403648" y="4581128"/>
            <a:ext cx="609600" cy="609600"/>
          </a:xfrm>
          <a:prstGeom prst="rect">
            <a:avLst/>
          </a:prstGeom>
        </p:spPr>
      </p:pic>
    </p:spTree>
    <p:extLst>
      <p:ext uri="{BB962C8B-B14F-4D97-AF65-F5344CB8AC3E}">
        <p14:creationId xmlns:p14="http://schemas.microsoft.com/office/powerpoint/2010/main" val="3295391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07708" y="857250"/>
            <a:ext cx="7328585" cy="51435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4" descr="A picture containing bird&#10;&#10;Description generated with very high confidence">
            <a:extLst>
              <a:ext uri="{FF2B5EF4-FFF2-40B4-BE49-F238E27FC236}">
                <a16:creationId xmlns="" xmlns:a16="http://schemas.microsoft.com/office/drawing/2014/main" id="{5990245B-D2AD-49EF-AD50-C943199A1822}"/>
              </a:ext>
            </a:extLst>
          </p:cNvPr>
          <p:cNvPicPr>
            <a:picLocks noGrp="1" noChangeAspect="1"/>
          </p:cNvPicPr>
          <p:nvPr>
            <p:ph idx="1"/>
          </p:nvPr>
        </p:nvPicPr>
        <p:blipFill rotWithShape="1">
          <a:blip r:embed="rId2" cstate="print"/>
          <a:srcRect b="1368"/>
          <a:stretch/>
        </p:blipFill>
        <p:spPr>
          <a:xfrm>
            <a:off x="1095448" y="857257"/>
            <a:ext cx="6953105" cy="51434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579362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32" y="116632"/>
            <a:ext cx="8840564" cy="1143000"/>
          </a:xfrm>
        </p:spPr>
        <p:txBody>
          <a:bodyPr>
            <a:noAutofit/>
          </a:bodyPr>
          <a:lstStyle/>
          <a:p>
            <a:r>
              <a:rPr lang="en-GB" sz="3600" dirty="0" smtClean="0">
                <a:latin typeface="Comic Sans MS" pitchFamily="66" charset="0"/>
              </a:rPr>
              <a:t>Why is Phonological Awareness important for my child? </a:t>
            </a:r>
            <a:endParaRPr lang="en-GB" sz="3600" dirty="0">
              <a:latin typeface="Comic Sans MS" pitchFamily="66" charset="0"/>
            </a:endParaRPr>
          </a:p>
        </p:txBody>
      </p:sp>
      <p:pic>
        <p:nvPicPr>
          <p:cNvPr id="1026" name="Picture 2"/>
          <p:cNvPicPr>
            <a:picLocks noGrp="1" noChangeAspect="1" noChangeArrowheads="1"/>
          </p:cNvPicPr>
          <p:nvPr>
            <p:ph idx="1"/>
          </p:nvPr>
        </p:nvPicPr>
        <p:blipFill rotWithShape="1">
          <a:blip r:embed="rId4" cstate="print"/>
          <a:srcRect l="16667" b="4661"/>
          <a:stretch/>
        </p:blipFill>
        <p:spPr bwMode="auto">
          <a:xfrm>
            <a:off x="2555776" y="1628800"/>
            <a:ext cx="6120680" cy="4824536"/>
          </a:xfrm>
          <a:prstGeom prst="rect">
            <a:avLst/>
          </a:prstGeom>
          <a:noFill/>
          <a:ln w="9525">
            <a:noFill/>
            <a:miter lim="800000"/>
            <a:headEnd/>
            <a:tailEnd/>
          </a:ln>
        </p:spPr>
      </p:pic>
      <p:pic>
        <p:nvPicPr>
          <p:cNvPr id="3" name="Parents pa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92" y="373626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GB" sz="3600" dirty="0" smtClean="0">
                <a:latin typeface="Comic Sans MS" panose="030F0702030302020204" pitchFamily="66" charset="0"/>
              </a:rPr>
              <a:t>Why is Phonological Awareness </a:t>
            </a:r>
            <a:r>
              <a:rPr lang="en-GB" sz="3600" dirty="0" smtClean="0">
                <a:latin typeface="Comic Sans MS" panose="030F0702030302020204" pitchFamily="66" charset="0"/>
              </a:rPr>
              <a:t>important for my child?</a:t>
            </a:r>
            <a:endParaRPr lang="en-GB" sz="3600" dirty="0">
              <a:latin typeface="Comic Sans MS" panose="030F0702030302020204" pitchFamily="66" charset="0"/>
            </a:endParaRPr>
          </a:p>
        </p:txBody>
      </p:sp>
      <p:sp>
        <p:nvSpPr>
          <p:cNvPr id="3" name="Content Placeholder 2"/>
          <p:cNvSpPr>
            <a:spLocks noGrp="1"/>
          </p:cNvSpPr>
          <p:nvPr>
            <p:ph idx="1"/>
          </p:nvPr>
        </p:nvSpPr>
        <p:spPr>
          <a:xfrm>
            <a:off x="3657456" y="1684839"/>
            <a:ext cx="5184576" cy="5112568"/>
          </a:xfrm>
        </p:spPr>
        <p:txBody>
          <a:bodyPr>
            <a:normAutofit fontScale="85000" lnSpcReduction="20000"/>
          </a:bodyPr>
          <a:lstStyle/>
          <a:p>
            <a:pPr>
              <a:buNone/>
            </a:pPr>
            <a:r>
              <a:rPr lang="en-GB" altLang="en-US" dirty="0" smtClean="0">
                <a:latin typeface="Comic Sans MS" panose="030F0702030302020204" pitchFamily="66" charset="0"/>
              </a:rPr>
              <a:t>Phonological awareness is the </a:t>
            </a:r>
            <a:r>
              <a:rPr lang="en-GB" altLang="en-US" b="1" dirty="0" smtClean="0">
                <a:solidFill>
                  <a:srgbClr val="0070C0"/>
                </a:solidFill>
                <a:latin typeface="Comic Sans MS" panose="030F0702030302020204" pitchFamily="66" charset="0"/>
              </a:rPr>
              <a:t>first building block </a:t>
            </a:r>
            <a:r>
              <a:rPr lang="en-GB" altLang="en-US" dirty="0" smtClean="0">
                <a:latin typeface="Comic Sans MS" panose="030F0702030302020204" pitchFamily="66" charset="0"/>
              </a:rPr>
              <a:t>when beginning to read</a:t>
            </a:r>
          </a:p>
          <a:p>
            <a:pPr>
              <a:buNone/>
            </a:pPr>
            <a:endParaRPr lang="en-GB" altLang="en-US" dirty="0" smtClean="0">
              <a:latin typeface="Comic Sans MS" panose="030F0702030302020204" pitchFamily="66" charset="0"/>
            </a:endParaRPr>
          </a:p>
          <a:p>
            <a:pPr>
              <a:buNone/>
            </a:pPr>
            <a:r>
              <a:rPr lang="en-GB" altLang="en-US" dirty="0" smtClean="0">
                <a:latin typeface="Comic Sans MS" panose="030F0702030302020204" pitchFamily="66" charset="0"/>
              </a:rPr>
              <a:t>It is one of the </a:t>
            </a:r>
            <a:r>
              <a:rPr lang="en-GB" altLang="en-US" b="1" dirty="0" smtClean="0">
                <a:solidFill>
                  <a:srgbClr val="0070C0"/>
                </a:solidFill>
                <a:latin typeface="Comic Sans MS" panose="030F0702030302020204" pitchFamily="66" charset="0"/>
              </a:rPr>
              <a:t>5 components </a:t>
            </a:r>
            <a:r>
              <a:rPr lang="en-GB" altLang="en-US" dirty="0" smtClean="0">
                <a:latin typeface="Comic Sans MS" panose="030F0702030302020204" pitchFamily="66" charset="0"/>
              </a:rPr>
              <a:t>children need to support their growth in reading skills</a:t>
            </a:r>
          </a:p>
          <a:p>
            <a:pPr>
              <a:buNone/>
            </a:pPr>
            <a:endParaRPr lang="en-GB" altLang="en-US" dirty="0" smtClean="0">
              <a:latin typeface="Comic Sans MS" panose="030F0702030302020204" pitchFamily="66" charset="0"/>
            </a:endParaRPr>
          </a:p>
          <a:p>
            <a:pPr>
              <a:buNone/>
            </a:pPr>
            <a:r>
              <a:rPr lang="en-GB" altLang="en-US" dirty="0" smtClean="0">
                <a:latin typeface="Comic Sans MS" panose="030F0702030302020204" pitchFamily="66" charset="0"/>
              </a:rPr>
              <a:t>Children need to be taught to hear sounds in words and that words are made up of the smallest parts of sound, or phonemes</a:t>
            </a:r>
          </a:p>
          <a:p>
            <a:endParaRPr lang="en-GB" dirty="0">
              <a:latin typeface="Comic Sans MS" panose="030F0702030302020204" pitchFamily="66" charset="0"/>
            </a:endParaRPr>
          </a:p>
        </p:txBody>
      </p:sp>
      <p:grpSp>
        <p:nvGrpSpPr>
          <p:cNvPr id="12" name="Group 11"/>
          <p:cNvGrpSpPr/>
          <p:nvPr/>
        </p:nvGrpSpPr>
        <p:grpSpPr>
          <a:xfrm>
            <a:off x="1619672" y="1916832"/>
            <a:ext cx="455068" cy="3540830"/>
            <a:chOff x="4380470" y="2197947"/>
            <a:chExt cx="383060" cy="3252798"/>
          </a:xfrm>
        </p:grpSpPr>
        <p:sp>
          <p:nvSpPr>
            <p:cNvPr id="13" name="Down Arrow 12"/>
            <p:cNvSpPr/>
            <p:nvPr/>
          </p:nvSpPr>
          <p:spPr>
            <a:xfrm>
              <a:off x="4380470" y="2197947"/>
              <a:ext cx="383060" cy="506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4380470" y="3154582"/>
              <a:ext cx="383060" cy="506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4380470" y="4084580"/>
              <a:ext cx="383060" cy="506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a:off x="4380470" y="4944118"/>
              <a:ext cx="383060" cy="506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323528" y="1484784"/>
            <a:ext cx="3168352" cy="400110"/>
          </a:xfrm>
          <a:prstGeom prst="rect">
            <a:avLst/>
          </a:prstGeom>
          <a:noFill/>
        </p:spPr>
        <p:txBody>
          <a:bodyPr wrap="square" rtlCol="0">
            <a:spAutoFit/>
          </a:bodyPr>
          <a:lstStyle/>
          <a:p>
            <a:pPr algn="ctr"/>
            <a:r>
              <a:rPr lang="en-GB" sz="2000" b="1" dirty="0" smtClean="0">
                <a:latin typeface="Comic Sans MS" panose="030F0702030302020204" pitchFamily="66" charset="0"/>
              </a:rPr>
              <a:t>Phonological Awareness</a:t>
            </a:r>
            <a:endParaRPr lang="en-GB" sz="2000" b="1" dirty="0">
              <a:latin typeface="Comic Sans MS" panose="030F0702030302020204" pitchFamily="66" charset="0"/>
            </a:endParaRPr>
          </a:p>
        </p:txBody>
      </p:sp>
      <p:sp>
        <p:nvSpPr>
          <p:cNvPr id="18" name="TextBox 17"/>
          <p:cNvSpPr txBox="1"/>
          <p:nvPr/>
        </p:nvSpPr>
        <p:spPr>
          <a:xfrm>
            <a:off x="395536" y="2492896"/>
            <a:ext cx="3024336" cy="400110"/>
          </a:xfrm>
          <a:prstGeom prst="rect">
            <a:avLst/>
          </a:prstGeom>
          <a:noFill/>
        </p:spPr>
        <p:txBody>
          <a:bodyPr wrap="square" rtlCol="0">
            <a:spAutoFit/>
          </a:bodyPr>
          <a:lstStyle/>
          <a:p>
            <a:pPr algn="ctr"/>
            <a:r>
              <a:rPr lang="en-GB" sz="2000" b="1" dirty="0" smtClean="0">
                <a:latin typeface="Comic Sans MS" panose="030F0702030302020204" pitchFamily="66" charset="0"/>
              </a:rPr>
              <a:t>Phonics</a:t>
            </a:r>
            <a:endParaRPr lang="en-GB" sz="2000" b="1" dirty="0">
              <a:latin typeface="Comic Sans MS" panose="030F0702030302020204" pitchFamily="66" charset="0"/>
            </a:endParaRPr>
          </a:p>
        </p:txBody>
      </p:sp>
      <p:sp>
        <p:nvSpPr>
          <p:cNvPr id="19" name="TextBox 18"/>
          <p:cNvSpPr txBox="1"/>
          <p:nvPr/>
        </p:nvSpPr>
        <p:spPr>
          <a:xfrm>
            <a:off x="899592" y="3501008"/>
            <a:ext cx="2016224" cy="400110"/>
          </a:xfrm>
          <a:prstGeom prst="rect">
            <a:avLst/>
          </a:prstGeom>
          <a:noFill/>
        </p:spPr>
        <p:txBody>
          <a:bodyPr wrap="square" rtlCol="0">
            <a:spAutoFit/>
          </a:bodyPr>
          <a:lstStyle/>
          <a:p>
            <a:pPr algn="ctr"/>
            <a:r>
              <a:rPr lang="en-GB" sz="2000" b="1" dirty="0" smtClean="0">
                <a:latin typeface="Comic Sans MS" panose="030F0702030302020204" pitchFamily="66" charset="0"/>
              </a:rPr>
              <a:t>Fluency</a:t>
            </a:r>
            <a:endParaRPr lang="en-GB" sz="2000" b="1" dirty="0">
              <a:latin typeface="Comic Sans MS" panose="030F0702030302020204" pitchFamily="66" charset="0"/>
            </a:endParaRPr>
          </a:p>
        </p:txBody>
      </p:sp>
      <p:sp>
        <p:nvSpPr>
          <p:cNvPr id="20" name="TextBox 19"/>
          <p:cNvSpPr txBox="1"/>
          <p:nvPr/>
        </p:nvSpPr>
        <p:spPr>
          <a:xfrm>
            <a:off x="899592" y="4509120"/>
            <a:ext cx="1944216" cy="400110"/>
          </a:xfrm>
          <a:prstGeom prst="rect">
            <a:avLst/>
          </a:prstGeom>
          <a:noFill/>
        </p:spPr>
        <p:txBody>
          <a:bodyPr wrap="square" rtlCol="0">
            <a:spAutoFit/>
          </a:bodyPr>
          <a:lstStyle/>
          <a:p>
            <a:pPr algn="ctr"/>
            <a:r>
              <a:rPr lang="en-GB" sz="2000" b="1" dirty="0" smtClean="0">
                <a:latin typeface="Comic Sans MS" panose="030F0702030302020204" pitchFamily="66" charset="0"/>
              </a:rPr>
              <a:t>Vocabulary</a:t>
            </a:r>
            <a:endParaRPr lang="en-GB" sz="2000" b="1" dirty="0">
              <a:latin typeface="Comic Sans MS" panose="030F0702030302020204" pitchFamily="66" charset="0"/>
            </a:endParaRPr>
          </a:p>
        </p:txBody>
      </p:sp>
      <p:sp>
        <p:nvSpPr>
          <p:cNvPr id="21" name="TextBox 20"/>
          <p:cNvSpPr txBox="1"/>
          <p:nvPr/>
        </p:nvSpPr>
        <p:spPr>
          <a:xfrm>
            <a:off x="467544" y="5445224"/>
            <a:ext cx="2952328" cy="707886"/>
          </a:xfrm>
          <a:prstGeom prst="rect">
            <a:avLst/>
          </a:prstGeom>
          <a:noFill/>
        </p:spPr>
        <p:txBody>
          <a:bodyPr wrap="square" rtlCol="0">
            <a:spAutoFit/>
          </a:bodyPr>
          <a:lstStyle/>
          <a:p>
            <a:pPr algn="ctr"/>
            <a:r>
              <a:rPr lang="en-GB" sz="2000" b="1" dirty="0" smtClean="0">
                <a:latin typeface="Comic Sans MS" panose="030F0702030302020204" pitchFamily="66" charset="0"/>
              </a:rPr>
              <a:t>Comprehension Strategies</a:t>
            </a:r>
            <a:endParaRPr lang="en-GB" sz="2000" b="1" dirty="0">
              <a:latin typeface="Comic Sans MS" panose="030F0702030302020204" pitchFamily="66" charset="0"/>
            </a:endParaRPr>
          </a:p>
        </p:txBody>
      </p:sp>
      <p:pic>
        <p:nvPicPr>
          <p:cNvPr id="22" name="PA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164288" y="87518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8"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912" y="1268760"/>
            <a:ext cx="5364088" cy="5328592"/>
          </a:xfrm>
        </p:spPr>
        <p:txBody>
          <a:bodyPr>
            <a:normAutofit fontScale="85000" lnSpcReduction="20000"/>
          </a:bodyPr>
          <a:lstStyle/>
          <a:p>
            <a:pPr>
              <a:buNone/>
            </a:pPr>
            <a:r>
              <a:rPr lang="en-GB" b="1" dirty="0">
                <a:latin typeface="Comic Sans MS" panose="030F0702030302020204" pitchFamily="66" charset="0"/>
              </a:rPr>
              <a:t>At a </a:t>
            </a:r>
            <a:r>
              <a:rPr lang="en-GB" b="1" dirty="0" smtClean="0">
                <a:latin typeface="Comic Sans MS" panose="030F0702030302020204" pitchFamily="66" charset="0"/>
              </a:rPr>
              <a:t>Glance</a:t>
            </a:r>
          </a:p>
          <a:p>
            <a:pPr>
              <a:buNone/>
            </a:pPr>
            <a:endParaRPr lang="en-GB" b="1" dirty="0">
              <a:latin typeface="Comic Sans MS" panose="030F0702030302020204" pitchFamily="66" charset="0"/>
            </a:endParaRPr>
          </a:p>
          <a:p>
            <a:pPr>
              <a:buNone/>
            </a:pPr>
            <a:r>
              <a:rPr lang="en-GB" dirty="0">
                <a:latin typeface="Comic Sans MS" panose="030F0702030302020204" pitchFamily="66" charset="0"/>
              </a:rPr>
              <a:t>Phonological awareness is the </a:t>
            </a:r>
            <a:r>
              <a:rPr lang="en-GB" b="1" dirty="0">
                <a:solidFill>
                  <a:srgbClr val="0070C0"/>
                </a:solidFill>
                <a:latin typeface="Comic Sans MS" panose="030F0702030302020204" pitchFamily="66" charset="0"/>
              </a:rPr>
              <a:t>ability to </a:t>
            </a:r>
            <a:r>
              <a:rPr lang="en-GB" b="1" dirty="0" smtClean="0">
                <a:solidFill>
                  <a:srgbClr val="0070C0"/>
                </a:solidFill>
                <a:latin typeface="Comic Sans MS" panose="030F0702030302020204" pitchFamily="66" charset="0"/>
              </a:rPr>
              <a:t>recognise </a:t>
            </a:r>
            <a:r>
              <a:rPr lang="en-GB" b="1" dirty="0">
                <a:solidFill>
                  <a:srgbClr val="0070C0"/>
                </a:solidFill>
                <a:latin typeface="Comic Sans MS" panose="030F0702030302020204" pitchFamily="66" charset="0"/>
              </a:rPr>
              <a:t>and work with sounds </a:t>
            </a:r>
            <a:r>
              <a:rPr lang="en-GB" dirty="0">
                <a:latin typeface="Comic Sans MS" panose="030F0702030302020204" pitchFamily="66" charset="0"/>
              </a:rPr>
              <a:t>in spoken </a:t>
            </a:r>
            <a:r>
              <a:rPr lang="en-GB" dirty="0" smtClean="0">
                <a:latin typeface="Comic Sans MS" panose="030F0702030302020204" pitchFamily="66" charset="0"/>
              </a:rPr>
              <a:t>language</a:t>
            </a:r>
          </a:p>
          <a:p>
            <a:pPr>
              <a:buNone/>
            </a:pPr>
            <a:endParaRPr lang="en-GB" dirty="0">
              <a:latin typeface="Comic Sans MS" panose="030F0702030302020204" pitchFamily="66" charset="0"/>
            </a:endParaRPr>
          </a:p>
          <a:p>
            <a:pPr>
              <a:buNone/>
            </a:pPr>
            <a:r>
              <a:rPr lang="en-GB" dirty="0">
                <a:latin typeface="Comic Sans MS" panose="030F0702030302020204" pitchFamily="66" charset="0"/>
              </a:rPr>
              <a:t>Phonological awareness is the </a:t>
            </a:r>
            <a:r>
              <a:rPr lang="en-GB" b="1" dirty="0">
                <a:solidFill>
                  <a:srgbClr val="0070C0"/>
                </a:solidFill>
                <a:latin typeface="Comic Sans MS" panose="030F0702030302020204" pitchFamily="66" charset="0"/>
              </a:rPr>
              <a:t>foundation for learning to </a:t>
            </a:r>
            <a:r>
              <a:rPr lang="en-GB" b="1" dirty="0" smtClean="0">
                <a:solidFill>
                  <a:srgbClr val="0070C0"/>
                </a:solidFill>
                <a:latin typeface="Comic Sans MS" panose="030F0702030302020204" pitchFamily="66" charset="0"/>
              </a:rPr>
              <a:t>read</a:t>
            </a:r>
          </a:p>
          <a:p>
            <a:pPr>
              <a:buNone/>
            </a:pPr>
            <a:endParaRPr lang="en-GB" dirty="0">
              <a:latin typeface="Comic Sans MS" panose="030F0702030302020204" pitchFamily="66" charset="0"/>
            </a:endParaRPr>
          </a:p>
          <a:p>
            <a:pPr>
              <a:buNone/>
            </a:pPr>
            <a:r>
              <a:rPr lang="en-GB" dirty="0" smtClean="0">
                <a:latin typeface="Comic Sans MS" panose="030F0702030302020204" pitchFamily="66" charset="0"/>
              </a:rPr>
              <a:t>Some children pick </a:t>
            </a:r>
            <a:r>
              <a:rPr lang="en-GB" dirty="0">
                <a:latin typeface="Comic Sans MS" panose="030F0702030302020204" pitchFamily="66" charset="0"/>
              </a:rPr>
              <a:t>it up naturally but </a:t>
            </a:r>
            <a:r>
              <a:rPr lang="en-GB" b="1" dirty="0">
                <a:solidFill>
                  <a:srgbClr val="0070C0"/>
                </a:solidFill>
                <a:latin typeface="Comic Sans MS" panose="030F0702030302020204" pitchFamily="66" charset="0"/>
              </a:rPr>
              <a:t>others </a:t>
            </a:r>
            <a:r>
              <a:rPr lang="en-GB" b="1" dirty="0" smtClean="0">
                <a:solidFill>
                  <a:srgbClr val="0070C0"/>
                </a:solidFill>
                <a:latin typeface="Comic Sans MS" panose="030F0702030302020204" pitchFamily="66" charset="0"/>
              </a:rPr>
              <a:t>need to </a:t>
            </a:r>
            <a:r>
              <a:rPr lang="en-GB" b="1" dirty="0">
                <a:solidFill>
                  <a:srgbClr val="0070C0"/>
                </a:solidFill>
                <a:latin typeface="Comic Sans MS" panose="030F0702030302020204" pitchFamily="66" charset="0"/>
              </a:rPr>
              <a:t>be </a:t>
            </a:r>
            <a:r>
              <a:rPr lang="en-GB" b="1" dirty="0" smtClean="0">
                <a:solidFill>
                  <a:srgbClr val="0070C0"/>
                </a:solidFill>
                <a:latin typeface="Comic Sans MS" panose="030F0702030302020204" pitchFamily="66" charset="0"/>
              </a:rPr>
              <a:t>taught</a:t>
            </a:r>
            <a:endParaRPr lang="en-GB" b="1" dirty="0">
              <a:solidFill>
                <a:srgbClr val="0070C0"/>
              </a:solidFill>
              <a:latin typeface="Comic Sans MS" panose="030F0702030302020204" pitchFamily="66" charset="0"/>
            </a:endParaRPr>
          </a:p>
        </p:txBody>
      </p:sp>
      <p:sp>
        <p:nvSpPr>
          <p:cNvPr id="4" name="Title 3"/>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effectLst/>
                <a:uLnTx/>
                <a:uFillTx/>
                <a:latin typeface="Comic Sans MS" panose="030F0702030302020204" pitchFamily="66" charset="0"/>
                <a:ea typeface="+mj-ea"/>
                <a:cs typeface="+mj-cs"/>
              </a:rPr>
              <a:t>    Phonological Awareness</a:t>
            </a:r>
            <a:endParaRPr kumimoji="0" lang="en-GB" sz="3600" b="0" i="0" u="none" strike="noStrike" kern="1200" cap="none" spc="0" normalizeH="0" baseline="0" noProof="0" dirty="0">
              <a:ln>
                <a:noFill/>
              </a:ln>
              <a:effectLst/>
              <a:uLnTx/>
              <a:uFillTx/>
              <a:latin typeface="Comic Sans MS" panose="030F0702030302020204" pitchFamily="66" charset="0"/>
              <a:ea typeface="+mj-ea"/>
              <a:cs typeface="+mj-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2348880"/>
            <a:ext cx="3192881" cy="2103447"/>
          </a:xfrm>
          <a:prstGeom prst="rect">
            <a:avLst/>
          </a:prstGeom>
        </p:spPr>
      </p:pic>
      <p:pic>
        <p:nvPicPr>
          <p:cNvPr id="2" name="PA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687176" y="501550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Comic Sans MS"/>
              </a:rPr>
              <a:t>What is Phonological Awareness?</a:t>
            </a:r>
            <a:br>
              <a:rPr lang="en-GB" dirty="0">
                <a:latin typeface="Comic Sans MS"/>
              </a:rPr>
            </a:br>
            <a:endParaRPr lang="en-GB" dirty="0"/>
          </a:p>
        </p:txBody>
      </p:sp>
      <p:sp>
        <p:nvSpPr>
          <p:cNvPr id="3" name="Content Placeholder 2"/>
          <p:cNvSpPr>
            <a:spLocks noGrp="1"/>
          </p:cNvSpPr>
          <p:nvPr>
            <p:ph idx="1"/>
          </p:nvPr>
        </p:nvSpPr>
        <p:spPr>
          <a:xfrm>
            <a:off x="457200" y="1417638"/>
            <a:ext cx="8229600" cy="5251722"/>
          </a:xfrm>
        </p:spPr>
        <p:txBody>
          <a:bodyPr>
            <a:normAutofit fontScale="70000" lnSpcReduction="20000"/>
          </a:bodyPr>
          <a:lstStyle/>
          <a:p>
            <a:r>
              <a:rPr lang="en-GB" dirty="0">
                <a:solidFill>
                  <a:srgbClr val="002060"/>
                </a:solidFill>
                <a:latin typeface="Comic Sans MS"/>
              </a:rPr>
              <a:t>In most children, an awareness of the phonological structure of speech generally develops gradually over the pre-school year</a:t>
            </a:r>
          </a:p>
          <a:p>
            <a:endParaRPr lang="en-GB" dirty="0">
              <a:solidFill>
                <a:srgbClr val="002060"/>
              </a:solidFill>
              <a:latin typeface="Comic Sans MS" panose="030F0702030302020204" pitchFamily="66" charset="0"/>
            </a:endParaRPr>
          </a:p>
          <a:p>
            <a:endParaRPr lang="en-GB" dirty="0">
              <a:solidFill>
                <a:srgbClr val="002060"/>
              </a:solidFill>
              <a:latin typeface="Comic Sans MS" panose="030F0702030302020204" pitchFamily="66" charset="0"/>
            </a:endParaRPr>
          </a:p>
          <a:p>
            <a:r>
              <a:rPr lang="en-GB" dirty="0" smtClean="0">
                <a:solidFill>
                  <a:srgbClr val="0070C0"/>
                </a:solidFill>
                <a:latin typeface="Comic Sans MS"/>
              </a:rPr>
              <a:t>Books </a:t>
            </a:r>
            <a:r>
              <a:rPr lang="en-GB" dirty="0">
                <a:solidFill>
                  <a:srgbClr val="0070C0"/>
                </a:solidFill>
                <a:latin typeface="Comic Sans MS"/>
              </a:rPr>
              <a:t>based on rhyming and alliteration are fantastic for developing phonological awareness </a:t>
            </a:r>
            <a:r>
              <a:rPr lang="en-GB" dirty="0" smtClean="0">
                <a:solidFill>
                  <a:srgbClr val="0070C0"/>
                </a:solidFill>
                <a:latin typeface="Comic Sans MS"/>
              </a:rPr>
              <a:t>for babies, toddler and pre-schoolers</a:t>
            </a:r>
            <a:endParaRPr lang="en-GB" dirty="0">
              <a:solidFill>
                <a:srgbClr val="0070C0"/>
              </a:solidFill>
              <a:latin typeface="Comic Sans MS" panose="030F0702030302020204" pitchFamily="66" charset="0"/>
            </a:endParaRPr>
          </a:p>
          <a:p>
            <a:endParaRPr lang="en-GB" dirty="0" smtClean="0">
              <a:solidFill>
                <a:srgbClr val="7030A0"/>
              </a:solidFill>
              <a:latin typeface="Comic Sans MS" panose="030F0702030302020204" pitchFamily="66" charset="0"/>
            </a:endParaRPr>
          </a:p>
          <a:p>
            <a:endParaRPr lang="en-GB" dirty="0">
              <a:solidFill>
                <a:srgbClr val="7030A0"/>
              </a:solidFill>
              <a:latin typeface="Comic Sans MS" panose="030F0702030302020204" pitchFamily="66" charset="0"/>
            </a:endParaRPr>
          </a:p>
          <a:p>
            <a:r>
              <a:rPr lang="en-GB" dirty="0">
                <a:solidFill>
                  <a:srgbClr val="002060"/>
                </a:solidFill>
                <a:latin typeface="Comic Sans MS"/>
              </a:rPr>
              <a:t>By late pre-school, if taught, many children can </a:t>
            </a:r>
            <a:r>
              <a:rPr lang="en-GB" dirty="0" smtClean="0">
                <a:solidFill>
                  <a:srgbClr val="002060"/>
                </a:solidFill>
                <a:latin typeface="Comic Sans MS"/>
              </a:rPr>
              <a:t>hear all the different phonemes </a:t>
            </a:r>
            <a:r>
              <a:rPr lang="en-GB" dirty="0">
                <a:solidFill>
                  <a:srgbClr val="002060"/>
                </a:solidFill>
                <a:latin typeface="Comic Sans MS"/>
              </a:rPr>
              <a:t>(sounds) in words</a:t>
            </a:r>
          </a:p>
          <a:p>
            <a:endParaRPr lang="en-GB" dirty="0">
              <a:solidFill>
                <a:srgbClr val="002060"/>
              </a:solidFill>
              <a:latin typeface="Comic Sans MS" panose="030F0702030302020204" pitchFamily="66" charset="0"/>
            </a:endParaRPr>
          </a:p>
          <a:p>
            <a:endParaRPr lang="en-GB" dirty="0">
              <a:solidFill>
                <a:srgbClr val="002060"/>
              </a:solidFill>
              <a:latin typeface="Comic Sans MS" panose="030F0702030302020204" pitchFamily="66" charset="0"/>
            </a:endParaRPr>
          </a:p>
          <a:p>
            <a:r>
              <a:rPr lang="en-GB" dirty="0" smtClean="0">
                <a:solidFill>
                  <a:srgbClr val="0070C0"/>
                </a:solidFill>
                <a:latin typeface="Comic Sans MS"/>
              </a:rPr>
              <a:t>Phonological </a:t>
            </a:r>
            <a:r>
              <a:rPr lang="en-GB" dirty="0">
                <a:solidFill>
                  <a:srgbClr val="0070C0"/>
                </a:solidFill>
                <a:latin typeface="Comic Sans MS"/>
              </a:rPr>
              <a:t>awareness is </a:t>
            </a:r>
            <a:r>
              <a:rPr lang="en-GB" dirty="0" smtClean="0">
                <a:solidFill>
                  <a:srgbClr val="0070C0"/>
                </a:solidFill>
                <a:latin typeface="Comic Sans MS"/>
              </a:rPr>
              <a:t>required before a wee one can begin matching </a:t>
            </a:r>
            <a:r>
              <a:rPr lang="en-GB" dirty="0">
                <a:solidFill>
                  <a:srgbClr val="0070C0"/>
                </a:solidFill>
                <a:latin typeface="Comic Sans MS"/>
              </a:rPr>
              <a:t>letters to sounds (phonics)</a:t>
            </a:r>
          </a:p>
          <a:p>
            <a:endParaRPr lang="en-GB" dirty="0">
              <a:solidFill>
                <a:srgbClr val="0070C0"/>
              </a:solidFill>
              <a:latin typeface="Comic Sans MS" panose="030F0702030302020204" pitchFamily="66" charset="0"/>
            </a:endParaRPr>
          </a:p>
          <a:p>
            <a:endParaRPr lang="en-GB" dirty="0">
              <a:solidFill>
                <a:srgbClr val="7030A0"/>
              </a:solidFill>
              <a:latin typeface="Comic Sans MS" panose="030F0702030302020204" pitchFamily="66" charset="0"/>
            </a:endParaRPr>
          </a:p>
          <a:p>
            <a:endParaRPr lang="en-GB" dirty="0"/>
          </a:p>
        </p:txBody>
      </p:sp>
    </p:spTree>
    <p:extLst>
      <p:ext uri="{BB962C8B-B14F-4D97-AF65-F5344CB8AC3E}">
        <p14:creationId xmlns:p14="http://schemas.microsoft.com/office/powerpoint/2010/main" val="323573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912" y="1268760"/>
            <a:ext cx="5364088" cy="5589240"/>
          </a:xfrm>
        </p:spPr>
        <p:txBody>
          <a:bodyPr>
            <a:normAutofit/>
          </a:bodyPr>
          <a:lstStyle/>
          <a:p>
            <a:pPr>
              <a:buNone/>
            </a:pPr>
            <a:endParaRPr lang="en-GB" b="1" dirty="0" smtClean="0">
              <a:latin typeface="Comic Sans MS" panose="030F0702030302020204" pitchFamily="66" charset="0"/>
            </a:endParaRPr>
          </a:p>
          <a:p>
            <a:pPr>
              <a:buNone/>
            </a:pPr>
            <a:r>
              <a:rPr lang="en-GB" dirty="0" smtClean="0">
                <a:latin typeface="Comic Sans MS" panose="030F0702030302020204" pitchFamily="66" charset="0"/>
              </a:rPr>
              <a:t>To summarise:</a:t>
            </a:r>
          </a:p>
          <a:p>
            <a:pPr>
              <a:buNone/>
            </a:pPr>
            <a:endParaRPr lang="en-GB" dirty="0" smtClean="0">
              <a:latin typeface="Comic Sans MS" panose="030F0702030302020204" pitchFamily="66" charset="0"/>
            </a:endParaRPr>
          </a:p>
          <a:p>
            <a:pPr>
              <a:buNone/>
            </a:pPr>
            <a:r>
              <a:rPr lang="en-GB" dirty="0" smtClean="0">
                <a:latin typeface="Comic Sans MS" panose="030F0702030302020204" pitchFamily="66" charset="0"/>
              </a:rPr>
              <a:t>When a child has good phonological awareness skills, they know that </a:t>
            </a:r>
            <a:r>
              <a:rPr lang="en-GB" b="1" dirty="0" smtClean="0">
                <a:solidFill>
                  <a:srgbClr val="0070C0"/>
                </a:solidFill>
                <a:latin typeface="Comic Sans MS" panose="030F0702030302020204" pitchFamily="66" charset="0"/>
              </a:rPr>
              <a:t>sounds are the building blocks of words</a:t>
            </a:r>
            <a:endParaRPr lang="en-GB" b="1" dirty="0">
              <a:solidFill>
                <a:srgbClr val="0070C0"/>
              </a:solidFill>
              <a:latin typeface="Comic Sans MS" panose="030F0702030302020204" pitchFamily="66" charset="0"/>
            </a:endParaRPr>
          </a:p>
        </p:txBody>
      </p:sp>
      <p:sp>
        <p:nvSpPr>
          <p:cNvPr id="4" name="Title 3"/>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effectLst/>
                <a:uLnTx/>
                <a:uFillTx/>
                <a:latin typeface="Comic Sans MS" panose="030F0702030302020204" pitchFamily="66" charset="0"/>
                <a:ea typeface="+mj-ea"/>
                <a:cs typeface="+mj-cs"/>
              </a:rPr>
              <a:t>    Phonological Awareness</a:t>
            </a:r>
            <a:endParaRPr kumimoji="0" lang="en-GB" sz="3600" b="0" i="0" u="none" strike="noStrike" kern="1200" cap="none" spc="0" normalizeH="0" baseline="0" noProof="0" dirty="0">
              <a:ln>
                <a:noFill/>
              </a:ln>
              <a:effectLst/>
              <a:uLnTx/>
              <a:uFillTx/>
              <a:latin typeface="Comic Sans MS" panose="030F0702030302020204" pitchFamily="66" charset="0"/>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636912"/>
            <a:ext cx="3192881" cy="210344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857250"/>
            <a:ext cx="4211156"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11">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4"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411214"/>
            <a:ext cx="3750329" cy="405072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5" descr="A young boy wearing a white shirt&#10;&#10;Description generated with high confidence">
            <a:extLst>
              <a:ext uri="{FF2B5EF4-FFF2-40B4-BE49-F238E27FC236}">
                <a16:creationId xmlns="" xmlns:a16="http://schemas.microsoft.com/office/drawing/2014/main" id="{102DB1FA-722A-47E9-A3F6-E885FC777DAC}"/>
              </a:ext>
            </a:extLst>
          </p:cNvPr>
          <p:cNvPicPr>
            <a:picLocks noChangeAspect="1"/>
          </p:cNvPicPr>
          <p:nvPr/>
        </p:nvPicPr>
        <p:blipFill rotWithShape="1">
          <a:blip r:embed="rId6" cstate="print">
            <a:alphaModFix/>
          </a:blip>
          <a:srcRect l="21363" r="14861" b="-2"/>
          <a:stretch/>
        </p:blipFill>
        <p:spPr>
          <a:xfrm>
            <a:off x="15" y="1537673"/>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TextBox 1">
            <a:extLst>
              <a:ext uri="{FF2B5EF4-FFF2-40B4-BE49-F238E27FC236}">
                <a16:creationId xmlns="" xmlns:a16="http://schemas.microsoft.com/office/drawing/2014/main" id="{B02AB565-D8F1-4439-B2CE-513AD80CCD61}"/>
              </a:ext>
            </a:extLst>
          </p:cNvPr>
          <p:cNvSpPr txBox="1"/>
          <p:nvPr/>
        </p:nvSpPr>
        <p:spPr>
          <a:xfrm>
            <a:off x="4067944" y="260648"/>
            <a:ext cx="4793887" cy="6192689"/>
          </a:xfrm>
          <a:prstGeom prst="rect">
            <a:avLst/>
          </a:prstGeom>
        </p:spPr>
        <p:txBody>
          <a:bodyPr vert="horz" lIns="68580" tIns="34290" rIns="68580" bIns="34290" rtlCol="0" anchor="ctr">
            <a:normAutofit/>
          </a:bodyPr>
          <a:lstStyle/>
          <a:p>
            <a:pPr algn="ctr">
              <a:lnSpc>
                <a:spcPct val="90000"/>
              </a:lnSpc>
              <a:spcAft>
                <a:spcPts val="450"/>
              </a:spcAft>
            </a:pPr>
            <a:r>
              <a:rPr lang="en-US" altLang="en-US" sz="2800" b="1" dirty="0">
                <a:solidFill>
                  <a:srgbClr val="0070C0"/>
                </a:solidFill>
                <a:latin typeface="Comic Sans MS"/>
              </a:rPr>
              <a:t>Children </a:t>
            </a:r>
            <a:r>
              <a:rPr lang="en-US" altLang="en-US" sz="2800" b="1" dirty="0" smtClean="0">
                <a:solidFill>
                  <a:srgbClr val="0070C0"/>
                </a:solidFill>
                <a:latin typeface="Comic Sans MS"/>
              </a:rPr>
              <a:t>with secure </a:t>
            </a:r>
          </a:p>
          <a:p>
            <a:pPr algn="ctr">
              <a:lnSpc>
                <a:spcPct val="90000"/>
              </a:lnSpc>
              <a:spcAft>
                <a:spcPts val="450"/>
              </a:spcAft>
            </a:pPr>
            <a:r>
              <a:rPr lang="en-US" altLang="en-US" sz="2800" b="1" dirty="0" smtClean="0">
                <a:solidFill>
                  <a:srgbClr val="0070C0"/>
                </a:solidFill>
                <a:latin typeface="Comic Sans MS"/>
              </a:rPr>
              <a:t>phonological </a:t>
            </a:r>
            <a:r>
              <a:rPr lang="en-US" altLang="en-US" sz="2800" b="1" dirty="0">
                <a:solidFill>
                  <a:srgbClr val="0070C0"/>
                </a:solidFill>
                <a:latin typeface="Comic Sans MS"/>
              </a:rPr>
              <a:t>awareness can:</a:t>
            </a:r>
            <a:endParaRPr lang="en-US" sz="2800" dirty="0">
              <a:cs typeface="Calibri"/>
            </a:endParaRPr>
          </a:p>
          <a:p>
            <a:pPr indent="-171450">
              <a:lnSpc>
                <a:spcPct val="90000"/>
              </a:lnSpc>
              <a:spcAft>
                <a:spcPts val="450"/>
              </a:spcAft>
              <a:buFont typeface="Arial" panose="020B0604020202020204" pitchFamily="34" charset="0"/>
              <a:buChar char="•"/>
            </a:pPr>
            <a:endParaRPr lang="en-US" altLang="en-US" sz="2000" b="1" dirty="0">
              <a:solidFill>
                <a:srgbClr val="000000"/>
              </a:solidFill>
              <a:latin typeface="Comic Sans MS"/>
            </a:endParaRPr>
          </a:p>
          <a:p>
            <a:pPr marL="600075" lvl="1" indent="-171450">
              <a:lnSpc>
                <a:spcPct val="90000"/>
              </a:lnSpc>
              <a:spcAft>
                <a:spcPts val="450"/>
              </a:spcAft>
              <a:buFont typeface="Arial" panose="020B0604020202020204" pitchFamily="34" charset="0"/>
              <a:buChar char="•"/>
            </a:pPr>
            <a:r>
              <a:rPr lang="en-US" altLang="en-US" sz="2000" b="1" dirty="0">
                <a:solidFill>
                  <a:srgbClr val="000000"/>
                </a:solidFill>
                <a:latin typeface="Comic Sans MS"/>
              </a:rPr>
              <a:t>identify and make oral rhymes</a:t>
            </a:r>
          </a:p>
          <a:p>
            <a:pPr lvl="1" indent="-171450">
              <a:lnSpc>
                <a:spcPct val="90000"/>
              </a:lnSpc>
              <a:spcAft>
                <a:spcPts val="450"/>
              </a:spcAft>
              <a:buFont typeface="Arial" panose="020B0604020202020204" pitchFamily="34" charset="0"/>
              <a:buChar char="•"/>
            </a:pPr>
            <a:endParaRPr lang="en-US" altLang="en-US" sz="2000" b="1" dirty="0">
              <a:solidFill>
                <a:srgbClr val="000000"/>
              </a:solidFill>
              <a:latin typeface="Comic Sans MS"/>
            </a:endParaRPr>
          </a:p>
          <a:p>
            <a:pPr marL="600075" lvl="1" indent="-171450">
              <a:lnSpc>
                <a:spcPct val="90000"/>
              </a:lnSpc>
              <a:spcAft>
                <a:spcPts val="450"/>
              </a:spcAft>
              <a:buFont typeface="Arial" panose="020B0604020202020204" pitchFamily="34" charset="0"/>
              <a:buChar char="•"/>
            </a:pPr>
            <a:r>
              <a:rPr lang="en-US" altLang="en-US" sz="2000" b="1" dirty="0">
                <a:solidFill>
                  <a:srgbClr val="000000"/>
                </a:solidFill>
                <a:latin typeface="Comic Sans MS"/>
              </a:rPr>
              <a:t>clap out the number of syllables in a word</a:t>
            </a:r>
          </a:p>
          <a:p>
            <a:pPr lvl="1" indent="-171450">
              <a:lnSpc>
                <a:spcPct val="90000"/>
              </a:lnSpc>
              <a:spcAft>
                <a:spcPts val="450"/>
              </a:spcAft>
              <a:buFont typeface="Arial" panose="020B0604020202020204" pitchFamily="34" charset="0"/>
              <a:buChar char="•"/>
            </a:pPr>
            <a:endParaRPr lang="en-US" altLang="en-US" sz="2000" b="1" dirty="0">
              <a:solidFill>
                <a:srgbClr val="000000"/>
              </a:solidFill>
              <a:latin typeface="Comic Sans MS"/>
            </a:endParaRPr>
          </a:p>
          <a:p>
            <a:pPr marL="600075" lvl="1" indent="-171450">
              <a:lnSpc>
                <a:spcPct val="90000"/>
              </a:lnSpc>
              <a:spcAft>
                <a:spcPts val="450"/>
              </a:spcAft>
              <a:buFont typeface="Arial" panose="020B0604020202020204" pitchFamily="34" charset="0"/>
              <a:buChar char="•"/>
            </a:pPr>
            <a:r>
              <a:rPr lang="en-US" altLang="en-US" sz="2000" b="1" dirty="0" err="1">
                <a:solidFill>
                  <a:srgbClr val="000000"/>
                </a:solidFill>
                <a:latin typeface="Comic Sans MS"/>
              </a:rPr>
              <a:t>recognise</a:t>
            </a:r>
            <a:r>
              <a:rPr lang="en-US" altLang="en-US" sz="2000" b="1" dirty="0">
                <a:solidFill>
                  <a:srgbClr val="000000"/>
                </a:solidFill>
                <a:latin typeface="Comic Sans MS"/>
              </a:rPr>
              <a:t> words with the same initial sounds &amp; same final sounds</a:t>
            </a:r>
          </a:p>
          <a:p>
            <a:pPr marL="600075" lvl="1" indent="-171450">
              <a:lnSpc>
                <a:spcPct val="90000"/>
              </a:lnSpc>
              <a:spcAft>
                <a:spcPts val="450"/>
              </a:spcAft>
              <a:buFont typeface="Arial" panose="020B0604020202020204" pitchFamily="34" charset="0"/>
              <a:buChar char="•"/>
            </a:pPr>
            <a:endParaRPr lang="en-US" altLang="en-US" sz="2000" b="1" dirty="0">
              <a:solidFill>
                <a:srgbClr val="000000"/>
              </a:solidFill>
              <a:latin typeface="Comic Sans MS"/>
            </a:endParaRPr>
          </a:p>
          <a:p>
            <a:pPr marL="600075" lvl="1" indent="-171450">
              <a:lnSpc>
                <a:spcPct val="90000"/>
              </a:lnSpc>
              <a:spcAft>
                <a:spcPts val="450"/>
              </a:spcAft>
              <a:buFont typeface="Arial" panose="020B0604020202020204" pitchFamily="34" charset="0"/>
              <a:buChar char="•"/>
            </a:pPr>
            <a:r>
              <a:rPr lang="en-US" altLang="en-US" sz="2000" b="1" dirty="0">
                <a:solidFill>
                  <a:srgbClr val="000000"/>
                </a:solidFill>
                <a:latin typeface="Comic Sans MS"/>
              </a:rPr>
              <a:t>Segment and blend phonemes to break &amp; make words </a:t>
            </a:r>
          </a:p>
        </p:txBody>
      </p:sp>
      <p:sp>
        <p:nvSpPr>
          <p:cNvPr id="3" name="AutoShape 2" descr="Image result for reader quotes"/>
          <p:cNvSpPr>
            <a:spLocks noChangeAspect="1" noChangeArrowheads="1"/>
          </p:cNvSpPr>
          <p:nvPr/>
        </p:nvSpPr>
        <p:spPr bwMode="auto">
          <a:xfrm>
            <a:off x="1119188"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4" name="PA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89789" y="5588395"/>
            <a:ext cx="609600" cy="609600"/>
          </a:xfrm>
          <a:prstGeom prst="rect">
            <a:avLst/>
          </a:prstGeom>
        </p:spPr>
      </p:pic>
    </p:spTree>
    <p:extLst>
      <p:ext uri="{BB962C8B-B14F-4D97-AF65-F5344CB8AC3E}">
        <p14:creationId xmlns:p14="http://schemas.microsoft.com/office/powerpoint/2010/main" val="302805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4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1405</TotalTime>
  <Words>1052</Words>
  <Application>Microsoft Office PowerPoint</Application>
  <PresentationFormat>On-screen Show (4:3)</PresentationFormat>
  <Paragraphs>206</Paragraphs>
  <Slides>30</Slides>
  <Notes>8</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Comic Sans MS</vt:lpstr>
      <vt:lpstr>Times New Roman</vt:lpstr>
      <vt:lpstr>Wingdings</vt:lpstr>
      <vt:lpstr>Office Theme</vt:lpstr>
      <vt:lpstr>1_Office Theme</vt:lpstr>
      <vt:lpstr> Phonological Awareness  for Parents &amp; Carers</vt:lpstr>
      <vt:lpstr>Voice Clips</vt:lpstr>
      <vt:lpstr>PowerPoint Presentation</vt:lpstr>
      <vt:lpstr>Why is Phonological Awareness important for my child? </vt:lpstr>
      <vt:lpstr>Why is Phonological Awareness important for my child?</vt:lpstr>
      <vt:lpstr>PowerPoint Presentation</vt:lpstr>
      <vt:lpstr>What is Phonological Awareness? </vt:lpstr>
      <vt:lpstr>PowerPoint Presentation</vt:lpstr>
      <vt:lpstr>PowerPoint Presentation</vt:lpstr>
      <vt:lpstr>Ages of Phonological Awareness development</vt:lpstr>
      <vt:lpstr>Ages of Phonological Awareness development</vt:lpstr>
      <vt:lpstr>Quick check for Phonological Awareness</vt:lpstr>
      <vt:lpstr>Quick check for Phonological Awareness</vt:lpstr>
      <vt:lpstr>Don’t worry if your wee one hasn’t developed these skills quite yet!   There are lots of fun ways to support them </vt:lpstr>
      <vt:lpstr>How can I help my wee one with their Phonological Awareness at home?</vt:lpstr>
      <vt:lpstr>Read lots of great  rhyming picture books! </vt:lpstr>
      <vt:lpstr>Practise listening to &amp;  talking about sounds</vt:lpstr>
      <vt:lpstr>Practise listening to &amp;  talking about sounds</vt:lpstr>
      <vt:lpstr>Syllables</vt:lpstr>
      <vt:lpstr>Syllables</vt:lpstr>
      <vt:lpstr>Syllables</vt:lpstr>
      <vt:lpstr>Syllables</vt:lpstr>
      <vt:lpstr>PowerPoint Presentation</vt:lpstr>
      <vt:lpstr>Phonological Awareness Activities</vt:lpstr>
      <vt:lpstr>Phonological Awareness Activities</vt:lpstr>
      <vt:lpstr>PowerPoint Presentation</vt:lpstr>
      <vt:lpstr>PowerPoint Presentation</vt:lpstr>
      <vt:lpstr>Speech &amp; Language Therapy Helpline  07980919654</vt:lpstr>
      <vt:lpstr>PowerPoint Presentation</vt:lpstr>
      <vt:lpstr>PowerPoint Presentation</vt:lpstr>
    </vt:vector>
  </TitlesOfParts>
  <Company>nhsaa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Speech Language &amp; Communication   Phonological Awareness</dc:title>
  <dc:creator>cturtle</dc:creator>
  <cp:lastModifiedBy>Turtle, Caroline</cp:lastModifiedBy>
  <cp:revision>249</cp:revision>
  <dcterms:created xsi:type="dcterms:W3CDTF">2017-08-16T12:55:47Z</dcterms:created>
  <dcterms:modified xsi:type="dcterms:W3CDTF">2020-06-30T15:07:17Z</dcterms:modified>
</cp:coreProperties>
</file>