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wmf" ContentType="image/x-wmf"/>
  <Default Extension="m4a" ContentType="audio/mp4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Default Extension="emf" ContentType="image/x-emf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Default Extension="vml" ContentType="application/vnd.openxmlformats-officedocument.vmlDrawing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303" r:id="rId2"/>
    <p:sldId id="304" r:id="rId3"/>
    <p:sldId id="351" r:id="rId4"/>
    <p:sldId id="352" r:id="rId5"/>
    <p:sldId id="361" r:id="rId6"/>
    <p:sldId id="360" r:id="rId7"/>
    <p:sldId id="381" r:id="rId8"/>
    <p:sldId id="390" r:id="rId9"/>
    <p:sldId id="389" r:id="rId10"/>
    <p:sldId id="391" r:id="rId11"/>
    <p:sldId id="382" r:id="rId12"/>
    <p:sldId id="316" r:id="rId13"/>
    <p:sldId id="383" r:id="rId14"/>
    <p:sldId id="385" r:id="rId15"/>
    <p:sldId id="387" r:id="rId16"/>
    <p:sldId id="384" r:id="rId17"/>
    <p:sldId id="386" r:id="rId18"/>
    <p:sldId id="399" r:id="rId19"/>
    <p:sldId id="388" r:id="rId20"/>
    <p:sldId id="392" r:id="rId21"/>
    <p:sldId id="393" r:id="rId22"/>
    <p:sldId id="371" r:id="rId23"/>
    <p:sldId id="315" r:id="rId24"/>
    <p:sldId id="325" r:id="rId25"/>
    <p:sldId id="328" r:id="rId26"/>
    <p:sldId id="398" r:id="rId27"/>
    <p:sldId id="329" r:id="rId28"/>
    <p:sldId id="330" r:id="rId29"/>
    <p:sldId id="331" r:id="rId30"/>
    <p:sldId id="332" r:id="rId31"/>
    <p:sldId id="397" r:id="rId32"/>
    <p:sldId id="333" r:id="rId33"/>
    <p:sldId id="395" r:id="rId34"/>
    <p:sldId id="396" r:id="rId35"/>
    <p:sldId id="337" r:id="rId36"/>
    <p:sldId id="338" r:id="rId37"/>
    <p:sldId id="339" r:id="rId38"/>
    <p:sldId id="340" r:id="rId39"/>
    <p:sldId id="349" r:id="rId40"/>
    <p:sldId id="400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urtle, Caroline" initials="TC" lastIdx="1" clrIdx="0">
    <p:extLst>
      <p:ext uri="{19B8F6BF-5375-455C-9EA6-DF929625EA0E}">
        <p15:presenceInfo xmlns:p15="http://schemas.microsoft.com/office/powerpoint/2012/main" xmlns="" userId="S-1-5-21-1612722676-1896685572-1234779376-3785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927" autoAdjust="0"/>
  </p:normalViewPr>
  <p:slideViewPr>
    <p:cSldViewPr>
      <p:cViewPr>
        <p:scale>
          <a:sx n="60" d="100"/>
          <a:sy n="60" d="100"/>
        </p:scale>
        <p:origin x="-144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733FD7-D6B1-4930-B9D7-9CF317E49092}" type="datetimeFigureOut">
              <a:rPr lang="en-US" smtClean="0"/>
              <a:pPr/>
              <a:t>6/25/2020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59179E-74FC-4033-84F3-A24C3007325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208564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FE6724-30B2-4E1D-A787-D5DA7455D993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9059960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9179E-74FC-4033-84F3-A24C30073252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3857811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9179E-74FC-4033-84F3-A24C30073252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1813275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i="0" baseline="0" dirty="0" smtClean="0"/>
          </a:p>
          <a:p>
            <a:endParaRPr lang="en-GB" i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9179E-74FC-4033-84F3-A24C30073252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2013897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9179E-74FC-4033-84F3-A24C30073252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1506637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9179E-74FC-4033-84F3-A24C30073252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4612750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9179E-74FC-4033-84F3-A24C30073252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8115377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2010A-B277-44BE-9FAA-981A01013A64}" type="slidenum">
              <a:rPr lang="en-GB" smtClean="0"/>
              <a:pPr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9532531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9179E-74FC-4033-84F3-A24C30073252}" type="slidenum">
              <a:rPr lang="en-GB" smtClean="0"/>
              <a:pPr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8333577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2010A-B277-44BE-9FAA-981A01013A64}" type="slidenum">
              <a:rPr lang="en-GB" smtClean="0"/>
              <a:pPr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5968115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2010A-B277-44BE-9FAA-981A01013A64}" type="slidenum">
              <a:rPr lang="en-GB" smtClean="0"/>
              <a:pPr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6194109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9179E-74FC-4033-84F3-A24C30073252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0608419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</a:pPr>
            <a:endParaRPr lang="en-GB" dirty="0" smtClean="0"/>
          </a:p>
          <a:p>
            <a:pPr>
              <a:buFontTx/>
              <a:buChar char="•"/>
            </a:pP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9179E-74FC-4033-84F3-A24C30073252}" type="slidenum">
              <a:rPr lang="en-GB" smtClean="0"/>
              <a:pPr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9791357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94299C-52D9-4B8C-8440-31E8386B62F8}" type="slidenum">
              <a:rPr lang="en-GB" smtClean="0"/>
              <a:pPr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1302756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FE6724-30B2-4E1D-A787-D5DA7455D993}" type="slidenum">
              <a:rPr lang="en-GB" smtClean="0"/>
              <a:pPr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7736703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FE6724-30B2-4E1D-A787-D5DA7455D993}" type="slidenum">
              <a:rPr lang="en-GB" smtClean="0"/>
              <a:pPr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7377532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FE6724-30B2-4E1D-A787-D5DA7455D993}" type="slidenum">
              <a:rPr lang="en-GB" smtClean="0"/>
              <a:pPr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8136803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FE6724-30B2-4E1D-A787-D5DA7455D993}" type="slidenum">
              <a:rPr lang="en-GB" smtClean="0"/>
              <a:pPr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789089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b="0" i="0" baseline="0" dirty="0" smtClean="0"/>
          </a:p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94299C-52D9-4B8C-8440-31E8386B62F8}" type="slidenum">
              <a:rPr lang="en-GB" smtClean="0"/>
              <a:pPr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6438400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9179E-74FC-4033-84F3-A24C30073252}" type="slidenum">
              <a:rPr lang="en-GB" smtClean="0"/>
              <a:pPr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1759449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9179E-74FC-4033-84F3-A24C30073252}" type="slidenum">
              <a:rPr lang="en-GB" smtClean="0"/>
              <a:pPr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2011654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2010A-B277-44BE-9FAA-981A01013A64}" type="slidenum">
              <a:rPr lang="en-GB" smtClean="0"/>
              <a:pPr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0008727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9179E-74FC-4033-84F3-A24C30073252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88802676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2010A-B277-44BE-9FAA-981A01013A64}" type="slidenum">
              <a:rPr lang="en-GB" smtClean="0"/>
              <a:pPr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26160520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2010A-B277-44BE-9FAA-981A01013A64}" type="slidenum">
              <a:rPr lang="en-GB" smtClean="0"/>
              <a:pPr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7566672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7100" y="346507"/>
            <a:ext cx="5003800" cy="342881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C658D-8E39-4FC2-8258-E75377A907BD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0563502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9179E-74FC-4033-84F3-A24C30073252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7844144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9179E-74FC-4033-84F3-A24C30073252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7327242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dirty="0">
              <a:latin typeface="Arial" panose="020B0604020202020204" pitchFamily="34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418A48C-9BEF-4370-A250-E5F98E1415A3}" type="slidenum">
              <a:rPr lang="en-US" altLang="en-US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23106932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9179E-74FC-4033-84F3-A24C30073252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2763221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9179E-74FC-4033-84F3-A24C30073252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256563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11FE2-1850-4717-AF5C-65EFE2F122A1}" type="datetimeFigureOut">
              <a:rPr lang="en-US" smtClean="0"/>
              <a:pPr/>
              <a:t>6/25/2020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E05E7-9A20-45DC-9221-C59E02ABE4E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11FE2-1850-4717-AF5C-65EFE2F122A1}" type="datetimeFigureOut">
              <a:rPr lang="en-US" smtClean="0"/>
              <a:pPr/>
              <a:t>6/25/2020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E05E7-9A20-45DC-9221-C59E02ABE4E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11FE2-1850-4717-AF5C-65EFE2F122A1}" type="datetimeFigureOut">
              <a:rPr lang="en-US" smtClean="0"/>
              <a:pPr/>
              <a:t>6/25/2020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E05E7-9A20-45DC-9221-C59E02ABE4E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11FE2-1850-4717-AF5C-65EFE2F122A1}" type="datetimeFigureOut">
              <a:rPr lang="en-US" smtClean="0"/>
              <a:pPr/>
              <a:t>6/25/2020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E05E7-9A20-45DC-9221-C59E02ABE4E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11FE2-1850-4717-AF5C-65EFE2F122A1}" type="datetimeFigureOut">
              <a:rPr lang="en-US" smtClean="0"/>
              <a:pPr/>
              <a:t>6/25/2020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E05E7-9A20-45DC-9221-C59E02ABE4E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11FE2-1850-4717-AF5C-65EFE2F122A1}" type="datetimeFigureOut">
              <a:rPr lang="en-US" smtClean="0"/>
              <a:pPr/>
              <a:t>6/25/2020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E05E7-9A20-45DC-9221-C59E02ABE4E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11FE2-1850-4717-AF5C-65EFE2F122A1}" type="datetimeFigureOut">
              <a:rPr lang="en-US" smtClean="0"/>
              <a:pPr/>
              <a:t>6/25/2020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E05E7-9A20-45DC-9221-C59E02ABE4E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11FE2-1850-4717-AF5C-65EFE2F122A1}" type="datetimeFigureOut">
              <a:rPr lang="en-US" smtClean="0"/>
              <a:pPr/>
              <a:t>6/25/2020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E05E7-9A20-45DC-9221-C59E02ABE4E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11FE2-1850-4717-AF5C-65EFE2F122A1}" type="datetimeFigureOut">
              <a:rPr lang="en-US" smtClean="0"/>
              <a:pPr/>
              <a:t>6/25/2020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E05E7-9A20-45DC-9221-C59E02ABE4E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11FE2-1850-4717-AF5C-65EFE2F122A1}" type="datetimeFigureOut">
              <a:rPr lang="en-US" smtClean="0"/>
              <a:pPr/>
              <a:t>6/25/2020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E05E7-9A20-45DC-9221-C59E02ABE4E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11FE2-1850-4717-AF5C-65EFE2F122A1}" type="datetimeFigureOut">
              <a:rPr lang="en-US" smtClean="0"/>
              <a:pPr/>
              <a:t>6/25/2020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E05E7-9A20-45DC-9221-C59E02ABE4E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B11FE2-1850-4717-AF5C-65EFE2F122A1}" type="datetimeFigureOut">
              <a:rPr lang="en-US" smtClean="0"/>
              <a:pPr/>
              <a:t>6/25/2020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CE05E7-9A20-45DC-9221-C59E02ABE4E0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6.m4a"/><Relationship Id="rId6" Type="http://schemas.openxmlformats.org/officeDocument/2006/relationships/image" Target="../media/image2.png"/><Relationship Id="rId5" Type="http://schemas.microsoft.com/office/2007/relationships/media" Target="../media/media6.m4a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uk/url?sa=i&amp;rct=j&amp;q=&amp;esrc=s&amp;source=images&amp;cd=&amp;cad=rja&amp;uact=8&amp;ved=2ahUKEwi1_e3QlJfcAhWLWxQKHezTCnAQjRx6BAgBEAU&amp;url=http://mommyspeechtherapy.com/?p=2158&amp;psig=AOvVaw3XUoCjoYM39ErqjkHIN1xH&amp;ust=1531402376823603" TargetMode="Externa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7.m4a"/><Relationship Id="rId6" Type="http://schemas.openxmlformats.org/officeDocument/2006/relationships/image" Target="../media/image2.png"/><Relationship Id="rId5" Type="http://schemas.microsoft.com/office/2007/relationships/media" Target="../media/media7.m4a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uk/url?sa=i&amp;rct=j&amp;q=&amp;esrc=s&amp;source=images&amp;cd=&amp;cad=rja&amp;uact=8&amp;ved=2ahUKEwi1_e3QlJfcAhWLWxQKHezTCnAQjRx6BAgBEAU&amp;url=http://mommyspeechtherapy.com/?p=2158&amp;psig=AOvVaw3XUoCjoYM39ErqjkHIN1xH&amp;ust=1531402376823603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uk/url?sa=i&amp;rct=j&amp;q=&amp;esrc=s&amp;source=images&amp;cd=&amp;cad=rja&amp;uact=8&amp;ved=2ahUKEwi1_e3QlJfcAhWLWxQKHezTCnAQjRx6BAgBEAU&amp;url=http://mommyspeechtherapy.com/?p=2158&amp;psig=AOvVaw3XUoCjoYM39ErqjkHIN1xH&amp;ust=1531402376823603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uk/url?sa=i&amp;rct=j&amp;q=&amp;esrc=s&amp;source=images&amp;cd=&amp;cad=rja&amp;uact=8&amp;ved=2ahUKEwi1_e3QlJfcAhWLWxQKHezTCnAQjRx6BAgBEAU&amp;url=http://mommyspeechtherapy.com/?p=2158&amp;psig=AOvVaw3XUoCjoYM39ErqjkHIN1xH&amp;ust=1531402376823603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media" Target="../media/media8.m4a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8.m4a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Relationship Id="rId9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9.m4a"/><Relationship Id="rId6" Type="http://schemas.openxmlformats.org/officeDocument/2006/relationships/image" Target="../media/image2.png"/><Relationship Id="rId5" Type="http://schemas.microsoft.com/office/2007/relationships/media" Target="../media/media9.m4a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0.m4a"/><Relationship Id="rId6" Type="http://schemas.openxmlformats.org/officeDocument/2006/relationships/image" Target="../media/image2.png"/><Relationship Id="rId5" Type="http://schemas.microsoft.com/office/2007/relationships/media" Target="../media/media10.m4a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1.m4a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1.m4a"/><Relationship Id="rId6" Type="http://schemas.openxmlformats.org/officeDocument/2006/relationships/image" Target="../media/image18.png"/><Relationship Id="rId5" Type="http://schemas.openxmlformats.org/officeDocument/2006/relationships/image" Target="../media/image2.png"/><Relationship Id="rId4" Type="http://schemas.microsoft.com/office/2007/relationships/media" Target="../media/media11.m4a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2.m4a"/><Relationship Id="rId6" Type="http://schemas.openxmlformats.org/officeDocument/2006/relationships/image" Target="../media/image19.png"/><Relationship Id="rId5" Type="http://schemas.openxmlformats.org/officeDocument/2006/relationships/image" Target="../media/image2.png"/><Relationship Id="rId4" Type="http://schemas.microsoft.com/office/2007/relationships/media" Target="../media/media12.m4a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3.m4a"/><Relationship Id="rId6" Type="http://schemas.microsoft.com/office/2007/relationships/media" Target="../media/media13.m4a"/><Relationship Id="rId5" Type="http://schemas.openxmlformats.org/officeDocument/2006/relationships/image" Target="../media/image20.jpeg"/><Relationship Id="rId4" Type="http://schemas.openxmlformats.org/officeDocument/2006/relationships/hyperlink" Target="https://www.google.co.uk/url?sa=i&amp;rct=j&amp;q=&amp;esrc=s&amp;source=images&amp;cd=&amp;cad=rja&amp;uact=8&amp;ved=2ahUKEwjxv9mtlJfcAhWLshQKHZvtDXsQjRx6BAgBEAU&amp;url=https://www.atozkidsstuff.com/rhymes.html&amp;psig=AOvVaw15yktQu4ZXOV-XDPuZdeIC&amp;ust=1531402280126756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uk/url?sa=i&amp;rct=j&amp;q=&amp;esrc=s&amp;source=images&amp;cd=&amp;cad=rja&amp;uact=8&amp;ved=2ahUKEwjErOOolpfcAhWE16QKHVo1DKIQjRx6BAgBEAU&amp;url=http://www.aussiedeafkids.org.au/good-modelling-for-speech-and-language.html&amp;psig=AOvVaw1bMHdxLxaE0BmkDXwTXBr6&amp;ust=1531402843423641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4.m4a"/><Relationship Id="rId6" Type="http://schemas.openxmlformats.org/officeDocument/2006/relationships/image" Target="../media/image2.png"/><Relationship Id="rId5" Type="http://schemas.microsoft.com/office/2007/relationships/media" Target="../media/media14.m4a"/><Relationship Id="rId4" Type="http://schemas.openxmlformats.org/officeDocument/2006/relationships/image" Target="../media/image23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.uk/url?sa=i&amp;rct=j&amp;q=&amp;esrc=s&amp;source=images&amp;cd=&amp;cad=rja&amp;uact=8&amp;ved=0ahUKEwiFltz6zdnWAhUCC8AKHf7wAL8QjRwIBw&amp;url=https://www.linkedin.com/pulse/i-bet-you-dont-understand-your-medical-billi-jordan-shlain-md&amp;psig=AOvVaw2cP3Xb1fcUmdPZYSJxdQzn&amp;ust=1507296820806995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www.google.co.uk/url?sa=i&amp;rct=j&amp;q=&amp;esrc=s&amp;source=images&amp;cd=&amp;cad=rja&amp;uact=8&amp;ved=2ahUKEwjpoJHEmJfcAhVIyaQKHRoICL4QjRx6BAgBEAU&amp;url=https://www.kutasoftware.com/activities.html&amp;psig=AOvVaw1_nMI2hOSiJfq3NOsOoY0e&amp;ust=1531403371958366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can.org/" TargetMode="External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wchc.nhs.uk/services/childrens-speech-language-therapy/self-care-resources-and-support/" TargetMode="External"/><Relationship Id="rId5" Type="http://schemas.openxmlformats.org/officeDocument/2006/relationships/hyperlink" Target="https://mommyspeechtherapy.com/" TargetMode="External"/><Relationship Id="rId4" Type="http://schemas.openxmlformats.org/officeDocument/2006/relationships/hyperlink" Target="http://www.talkingpoint.org/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5.m4a"/><Relationship Id="rId5" Type="http://schemas.openxmlformats.org/officeDocument/2006/relationships/image" Target="../media/image2.png"/><Relationship Id="rId4" Type="http://schemas.microsoft.com/office/2007/relationships/media" Target="../media/media15.m4a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6.m4a"/><Relationship Id="rId6" Type="http://schemas.openxmlformats.org/officeDocument/2006/relationships/image" Target="../media/image2.png"/><Relationship Id="rId5" Type="http://schemas.microsoft.com/office/2007/relationships/media" Target="../media/media16.m4a"/><Relationship Id="rId4" Type="http://schemas.openxmlformats.org/officeDocument/2006/relationships/image" Target="../media/image35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hyperlink" Target="http://www.google.co.uk/url?sa=i&amp;rct=j&amp;q=&amp;esrc=s&amp;source=images&amp;cd=&amp;cad=rja&amp;uact=8&amp;ved=0ahUKEwiZ4ZGb69jTAhVMJ8AKHSBiCFoQjRwIBw&amp;url=http://www.clipartbest.com/twitter-and-facebook-logo&amp;psig=AFQjCNGpGOa_OTDtYJeYVhqH9gce0I1HZA&amp;ust=1494076600677307" TargetMode="External"/><Relationship Id="rId7" Type="http://schemas.openxmlformats.org/officeDocument/2006/relationships/hyperlink" Target="https://www.google.co.uk/url?sa=i&amp;rct=j&amp;q=&amp;esrc=s&amp;source=images&amp;cd=&amp;cad=rja&amp;uact=8&amp;ved=0ahUKEwjl07yM69jTAhVKIsAKHQZ9ADcQjRwIBw&amp;url=https://en.wikipedia.org/wiki/File:Twitter_bird_logo_2012.svg&amp;psig=AFQjCNEISUSGHkeyIbuKiXHLNkdk-n8h3g&amp;ust=1494076565436740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hyperlink" Target="https://www.nhsaaa.net/allied-health-professionals-ahps/speech-and-language-therapy/speech-and-language-therapy-for-children-and-young-people/" TargetMode="External"/><Relationship Id="rId11" Type="http://schemas.openxmlformats.org/officeDocument/2006/relationships/image" Target="../media/image40.jpeg"/><Relationship Id="rId5" Type="http://schemas.openxmlformats.org/officeDocument/2006/relationships/hyperlink" Target="http://www.nhsayrshireandarran.com/" TargetMode="External"/><Relationship Id="rId10" Type="http://schemas.openxmlformats.org/officeDocument/2006/relationships/image" Target="../media/image39.png"/><Relationship Id="rId4" Type="http://schemas.openxmlformats.org/officeDocument/2006/relationships/image" Target="../media/image37.jpeg"/><Relationship Id="rId9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2.m4a"/><Relationship Id="rId6" Type="http://schemas.openxmlformats.org/officeDocument/2006/relationships/image" Target="../media/image2.png"/><Relationship Id="rId5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3.m4a"/><Relationship Id="rId6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hyperlink" Target="http://www.google.co.uk/url?sa=i&amp;rct=j&amp;q=&amp;esrc=s&amp;source=images&amp;cd=&amp;cad=rja&amp;uact=8&amp;ved=0ahUKEwiEm_zx7a7WAhVgGsAKHTkUAPYQjRwIBw&amp;url=http://www.marionboe.com/barrackville/page/school-services/mrssatanek&amp;psig=AFQjCNEpkMRABJzbU3FiYOI1UcPcoNrmog&amp;ust=1505828309237241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4.m4a"/><Relationship Id="rId6" Type="http://schemas.openxmlformats.org/officeDocument/2006/relationships/image" Target="../media/image2.png"/><Relationship Id="rId5" Type="http://schemas.microsoft.com/office/2007/relationships/media" Target="../media/media4.m4a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5.m4a"/><Relationship Id="rId6" Type="http://schemas.openxmlformats.org/officeDocument/2006/relationships/image" Target="../media/image2.png"/><Relationship Id="rId5" Type="http://schemas.microsoft.com/office/2007/relationships/media" Target="../media/media5.m4a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 descr="Our purpose powerpoint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Title 1"/>
          <p:cNvSpPr>
            <a:spLocks noGrp="1"/>
          </p:cNvSpPr>
          <p:nvPr>
            <p:ph type="ctrTitle"/>
          </p:nvPr>
        </p:nvSpPr>
        <p:spPr>
          <a:xfrm>
            <a:off x="467544" y="1556792"/>
            <a:ext cx="8317432" cy="1470025"/>
          </a:xfrm>
        </p:spPr>
        <p:txBody>
          <a:bodyPr>
            <a:normAutofit fontScale="90000"/>
          </a:bodyPr>
          <a:lstStyle/>
          <a:p>
            <a:r>
              <a:rPr lang="en-GB" b="1" dirty="0" smtClean="0">
                <a:latin typeface="Comic Sans MS" panose="030F0702030302020204" pitchFamily="66" charset="0"/>
                <a:cs typeface="Arial" pitchFamily="34" charset="0"/>
              </a:rPr>
              <a:t/>
            </a:r>
            <a:br>
              <a:rPr lang="en-GB" b="1" dirty="0" smtClean="0">
                <a:latin typeface="Comic Sans MS" panose="030F0702030302020204" pitchFamily="66" charset="0"/>
                <a:cs typeface="Arial" pitchFamily="34" charset="0"/>
              </a:rPr>
            </a:br>
            <a:r>
              <a:rPr lang="en-GB" b="1" dirty="0" smtClean="0">
                <a:latin typeface="Comic Sans MS" panose="030F0702030302020204" pitchFamily="66" charset="0"/>
                <a:cs typeface="Arial" pitchFamily="34" charset="0"/>
              </a:rPr>
              <a:t/>
            </a:r>
            <a:br>
              <a:rPr lang="en-GB" b="1" dirty="0" smtClean="0">
                <a:latin typeface="Comic Sans MS" panose="030F0702030302020204" pitchFamily="66" charset="0"/>
                <a:cs typeface="Arial" pitchFamily="34" charset="0"/>
              </a:rPr>
            </a:br>
            <a:r>
              <a:rPr lang="en-GB" b="1" dirty="0" smtClean="0">
                <a:latin typeface="Comic Sans MS" panose="030F0702030302020204" pitchFamily="66" charset="0"/>
                <a:cs typeface="Arial" pitchFamily="34" charset="0"/>
              </a:rPr>
              <a:t>Speech Sound Development</a:t>
            </a:r>
            <a:br>
              <a:rPr lang="en-GB" b="1" dirty="0" smtClean="0">
                <a:latin typeface="Comic Sans MS" panose="030F0702030302020204" pitchFamily="66" charset="0"/>
                <a:cs typeface="Arial" pitchFamily="34" charset="0"/>
              </a:rPr>
            </a:br>
            <a:r>
              <a:rPr lang="en-GB" b="1" dirty="0" smtClean="0">
                <a:latin typeface="Comic Sans MS" panose="030F0702030302020204" pitchFamily="66" charset="0"/>
                <a:cs typeface="Arial" pitchFamily="34" charset="0"/>
              </a:rPr>
              <a:t>for Parents &amp; Carers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5616" y="3789040"/>
            <a:ext cx="7128792" cy="17526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GB" dirty="0" smtClean="0">
                <a:latin typeface="Comic Sans MS" panose="030F0702030302020204" pitchFamily="66" charset="0"/>
                <a:cs typeface="Arial" pitchFamily="34" charset="0"/>
              </a:rPr>
              <a:t>Speech &amp; Language Therapy Department, NHS Ayrshire &amp; Arran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GB" dirty="0" smtClean="0"/>
          </a:p>
        </p:txBody>
      </p:sp>
      <p:sp>
        <p:nvSpPr>
          <p:cNvPr id="2" name="Rectangle 1"/>
          <p:cNvSpPr/>
          <p:nvPr/>
        </p:nvSpPr>
        <p:spPr>
          <a:xfrm>
            <a:off x="4450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4450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1403648" y="0"/>
            <a:ext cx="6282047" cy="82809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altLang="en-US" sz="3600" dirty="0">
                <a:latin typeface="Comic Sans MS" panose="030F0702030302020204" pitchFamily="66" charset="0"/>
              </a:rPr>
              <a:t>Development of s</a:t>
            </a:r>
            <a:r>
              <a:rPr lang="en-GB" altLang="en-US" sz="3600" dirty="0" smtClean="0">
                <a:latin typeface="Comic Sans MS" panose="030F0702030302020204" pitchFamily="66" charset="0"/>
              </a:rPr>
              <a:t>peech </a:t>
            </a:r>
            <a:r>
              <a:rPr lang="en-GB" altLang="en-US" sz="3600" dirty="0">
                <a:latin typeface="Comic Sans MS" panose="030F0702030302020204" pitchFamily="66" charset="0"/>
              </a:rPr>
              <a:t>s</a:t>
            </a:r>
            <a:r>
              <a:rPr lang="en-GB" altLang="en-US" sz="3600" dirty="0" smtClean="0">
                <a:latin typeface="Comic Sans MS" panose="030F0702030302020204" pitchFamily="66" charset="0"/>
              </a:rPr>
              <a:t>ounds</a:t>
            </a:r>
            <a:endParaRPr lang="en-GB" altLang="en-US" sz="3600" dirty="0">
              <a:latin typeface="Comic Sans MS" panose="030F0702030302020204" pitchFamily="66" charset="0"/>
            </a:endParaRP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628650" y="2008328"/>
            <a:ext cx="7886700" cy="4351338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endParaRPr lang="en-GB" altLang="en-US" dirty="0"/>
          </a:p>
          <a:p>
            <a:pPr eaLnBrk="1" hangingPunct="1"/>
            <a:endParaRPr lang="en-GB" alt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88023865"/>
              </p:ext>
            </p:extLst>
          </p:nvPr>
        </p:nvGraphicFramePr>
        <p:xfrm>
          <a:off x="683568" y="836710"/>
          <a:ext cx="7920880" cy="58326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6007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96080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938586">
                <a:tc>
                  <a:txBody>
                    <a:bodyPr/>
                    <a:lstStyle/>
                    <a:p>
                      <a:pPr algn="l"/>
                      <a:r>
                        <a:rPr lang="en-GB" sz="22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Sound</a:t>
                      </a: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2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Age sound should be in place</a:t>
                      </a:r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43785">
                <a:tc>
                  <a:txBody>
                    <a:bodyPr/>
                    <a:lstStyle/>
                    <a:p>
                      <a:r>
                        <a:rPr lang="en-GB" sz="1800">
                          <a:latin typeface="Comic Sans MS" panose="030F0702030302020204" pitchFamily="66" charset="0"/>
                        </a:rPr>
                        <a:t>Vowel</a:t>
                      </a:r>
                      <a:r>
                        <a:rPr lang="en-GB" sz="1800" baseline="0">
                          <a:latin typeface="Comic Sans MS" panose="030F0702030302020204" pitchFamily="66" charset="0"/>
                        </a:rPr>
                        <a:t> sounds</a:t>
                      </a:r>
                      <a:endParaRPr lang="en-GB" sz="1800">
                        <a:latin typeface="Comic Sans MS" panose="030F0702030302020204" pitchFamily="66" charset="0"/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latin typeface="Comic Sans MS" panose="030F0702030302020204" pitchFamily="66" charset="0"/>
                        </a:rPr>
                        <a:t>3 years </a:t>
                      </a:r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437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Times New Roman" pitchFamily="18" charset="0"/>
                          <a:cs typeface="Arial" charset="0"/>
                        </a:rPr>
                        <a:t>p  b  m  n  t  d  w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latin typeface="Comic Sans MS" panose="030F0702030302020204" pitchFamily="66" charset="0"/>
                        </a:rPr>
                        <a:t>3 years</a:t>
                      </a:r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437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Times New Roman" pitchFamily="18" charset="0"/>
                          <a:cs typeface="Arial" charset="0"/>
                        </a:rPr>
                        <a:t>k  g  f  h  y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Comic Sans MS" panose="030F0702030302020204" pitchFamily="66" charset="0"/>
                        </a:rPr>
                        <a:t>4 years</a:t>
                      </a:r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437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sp</a:t>
                      </a:r>
                      <a:r>
                        <a:rPr lang="en-GB" sz="1800" b="0" kern="1200" baseline="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 </a:t>
                      </a:r>
                      <a:r>
                        <a:rPr lang="en-GB" sz="1800" b="0" kern="120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st</a:t>
                      </a:r>
                      <a:r>
                        <a:rPr lang="en-GB" sz="1800" b="0" kern="1200" baseline="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 </a:t>
                      </a:r>
                      <a:r>
                        <a:rPr lang="en-GB" sz="1800" b="0" kern="120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sm</a:t>
                      </a:r>
                      <a:r>
                        <a:rPr lang="en-GB" sz="1800" b="0" kern="1200" baseline="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 </a:t>
                      </a:r>
                      <a:r>
                        <a:rPr lang="en-GB" sz="1800" b="0" kern="120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sl</a:t>
                      </a:r>
                      <a:r>
                        <a:rPr lang="en-GB" sz="1800" b="0" kern="1200" baseline="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 </a:t>
                      </a:r>
                      <a:r>
                        <a:rPr lang="en-GB" sz="1800" b="0" kern="120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sk</a:t>
                      </a: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latin typeface="Comic Sans MS" panose="030F0702030302020204" pitchFamily="66" charset="0"/>
                        </a:rPr>
                        <a:t>5 years</a:t>
                      </a:r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437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Times New Roman" pitchFamily="18" charset="0"/>
                          <a:cs typeface="Arial" charset="0"/>
                        </a:rPr>
                        <a:t>ng  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latin typeface="Comic Sans MS" panose="030F0702030302020204" pitchFamily="66" charset="0"/>
                        </a:rPr>
                        <a:t>5 years</a:t>
                      </a:r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437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Times New Roman" pitchFamily="18" charset="0"/>
                          <a:cs typeface="Arial" charset="0"/>
                        </a:rPr>
                        <a:t>l</a:t>
                      </a: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latin typeface="Comic Sans MS" panose="030F0702030302020204" pitchFamily="66" charset="0"/>
                        </a:rPr>
                        <a:t>6 years</a:t>
                      </a:r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43785">
                <a:tc>
                  <a:txBody>
                    <a:bodyPr/>
                    <a:lstStyle/>
                    <a:p>
                      <a:r>
                        <a:rPr lang="en-GB" sz="18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sh</a:t>
                      </a:r>
                      <a:r>
                        <a:rPr lang="en-GB" sz="1800" baseline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 ch  j  z  v </a:t>
                      </a:r>
                      <a:endParaRPr lang="en-GB" sz="18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latin typeface="Comic Sans MS" panose="030F0702030302020204" pitchFamily="66" charset="0"/>
                        </a:rPr>
                        <a:t>6 years</a:t>
                      </a:r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43785">
                <a:tc>
                  <a:txBody>
                    <a:bodyPr/>
                    <a:lstStyle/>
                    <a:p>
                      <a:r>
                        <a:rPr lang="en-GB" sz="1800">
                          <a:latin typeface="Comic Sans MS" panose="030F0702030302020204" pitchFamily="66" charset="0"/>
                        </a:rPr>
                        <a:t>r</a:t>
                      </a: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latin typeface="Comic Sans MS" panose="030F0702030302020204" pitchFamily="66" charset="0"/>
                        </a:rPr>
                        <a:t>7 years</a:t>
                      </a:r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543785"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Comic Sans MS" panose="030F0702030302020204" pitchFamily="66" charset="0"/>
                        </a:rPr>
                        <a:t>th  zh </a:t>
                      </a:r>
                      <a:r>
                        <a:rPr lang="en-GB" sz="1800" dirty="0" smtClean="0">
                          <a:latin typeface="Comic Sans MS" panose="030F0702030302020204" pitchFamily="66" charset="0"/>
                        </a:rPr>
                        <a:t>(</a:t>
                      </a:r>
                      <a:r>
                        <a:rPr lang="en-GB" sz="1800" dirty="0">
                          <a:latin typeface="Comic Sans MS" panose="030F0702030302020204" pitchFamily="66" charset="0"/>
                        </a:rPr>
                        <a:t>as in vision)</a:t>
                      </a: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Comic Sans MS" panose="030F0702030302020204" pitchFamily="66" charset="0"/>
                        </a:rPr>
                        <a:t>7 years</a:t>
                      </a:r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5476088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 smtClean="0">
                <a:latin typeface="Comic Sans MS" panose="030F0702030302020204" pitchFamily="66" charset="0"/>
              </a:rPr>
              <a:t>What about your wee one? </a:t>
            </a:r>
            <a:endParaRPr lang="en-GB" sz="4000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8024" y="3068960"/>
            <a:ext cx="4104456" cy="3384376"/>
          </a:xfrm>
        </p:spPr>
        <p:txBody>
          <a:bodyPr/>
          <a:lstStyle/>
          <a:p>
            <a:pPr marL="0" indent="0" algn="ctr">
              <a:buNone/>
            </a:pPr>
            <a:r>
              <a:rPr lang="en-GB" dirty="0" smtClean="0">
                <a:latin typeface="Comic Sans MS" panose="030F0702030302020204" pitchFamily="66" charset="0"/>
              </a:rPr>
              <a:t>What words or sounds do they find difficult to say?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2050" name="Picture 2" descr="Logical Critical Thinking Skills – Training Expres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119" r="19526"/>
          <a:stretch/>
        </p:blipFill>
        <p:spPr bwMode="auto">
          <a:xfrm>
            <a:off x="683568" y="2132856"/>
            <a:ext cx="3672408" cy="3651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25896F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6571456" y="227687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467544" y="-17140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GB" sz="4000" dirty="0" smtClean="0">
                <a:latin typeface="Comic Sans MS" panose="030F0702030302020204" pitchFamily="66" charset="0"/>
              </a:rPr>
              <a:t>Common errors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261864" y="1565921"/>
            <a:ext cx="8640960" cy="5472608"/>
          </a:xfrm>
        </p:spPr>
        <p:txBody>
          <a:bodyPr>
            <a:normAutofit fontScale="85000" lnSpcReduction="20000"/>
          </a:bodyPr>
          <a:lstStyle/>
          <a:p>
            <a:pPr eaLnBrk="1" hangingPunct="1"/>
            <a:r>
              <a:rPr lang="en-GB" dirty="0" smtClean="0">
                <a:latin typeface="Comic Sans MS" panose="030F0702030302020204" pitchFamily="66" charset="0"/>
              </a:rPr>
              <a:t>Cat			‘tat’</a:t>
            </a:r>
          </a:p>
          <a:p>
            <a:pPr eaLnBrk="1" hangingPunct="1">
              <a:buNone/>
            </a:pPr>
            <a:endParaRPr lang="en-GB" dirty="0" smtClean="0">
              <a:latin typeface="Comic Sans MS" panose="030F0702030302020204" pitchFamily="66" charset="0"/>
            </a:endParaRPr>
          </a:p>
          <a:p>
            <a:pPr eaLnBrk="1" hangingPunct="1"/>
            <a:r>
              <a:rPr lang="en-GB" dirty="0" smtClean="0">
                <a:latin typeface="Comic Sans MS" panose="030F0702030302020204" pitchFamily="66" charset="0"/>
              </a:rPr>
              <a:t>Doggy		‘</a:t>
            </a:r>
            <a:r>
              <a:rPr lang="en-GB" dirty="0" err="1" smtClean="0">
                <a:latin typeface="Comic Sans MS" panose="030F0702030302020204" pitchFamily="66" charset="0"/>
              </a:rPr>
              <a:t>doddy</a:t>
            </a:r>
            <a:r>
              <a:rPr lang="en-GB" dirty="0" smtClean="0">
                <a:latin typeface="Comic Sans MS" panose="030F0702030302020204" pitchFamily="66" charset="0"/>
              </a:rPr>
              <a:t>’</a:t>
            </a:r>
          </a:p>
          <a:p>
            <a:pPr eaLnBrk="1" hangingPunct="1"/>
            <a:endParaRPr lang="en-GB" dirty="0" smtClean="0">
              <a:latin typeface="Comic Sans MS" panose="030F0702030302020204" pitchFamily="66" charset="0"/>
            </a:endParaRPr>
          </a:p>
          <a:p>
            <a:pPr eaLnBrk="1" hangingPunct="1"/>
            <a:r>
              <a:rPr lang="en-GB" dirty="0" smtClean="0">
                <a:latin typeface="Comic Sans MS" panose="030F0702030302020204" pitchFamily="66" charset="0"/>
              </a:rPr>
              <a:t>Red		‘wed’</a:t>
            </a:r>
          </a:p>
          <a:p>
            <a:pPr eaLnBrk="1" hangingPunct="1"/>
            <a:endParaRPr lang="en-GB" dirty="0" smtClean="0">
              <a:latin typeface="Comic Sans MS" panose="030F0702030302020204" pitchFamily="66" charset="0"/>
            </a:endParaRPr>
          </a:p>
          <a:p>
            <a:pPr eaLnBrk="1" hangingPunct="1"/>
            <a:r>
              <a:rPr lang="en-GB" dirty="0" smtClean="0">
                <a:latin typeface="Comic Sans MS" panose="030F0702030302020204" pitchFamily="66" charset="0"/>
              </a:rPr>
              <a:t>Spider		‘</a:t>
            </a:r>
            <a:r>
              <a:rPr lang="en-GB" dirty="0" err="1" smtClean="0">
                <a:latin typeface="Comic Sans MS" panose="030F0702030302020204" pitchFamily="66" charset="0"/>
              </a:rPr>
              <a:t>pider</a:t>
            </a:r>
            <a:r>
              <a:rPr lang="en-GB" dirty="0" smtClean="0">
                <a:latin typeface="Comic Sans MS" panose="030F0702030302020204" pitchFamily="66" charset="0"/>
              </a:rPr>
              <a:t>’</a:t>
            </a:r>
          </a:p>
          <a:p>
            <a:pPr eaLnBrk="1" hangingPunct="1"/>
            <a:endParaRPr lang="en-GB" dirty="0" smtClean="0">
              <a:latin typeface="Comic Sans MS" panose="030F0702030302020204" pitchFamily="66" charset="0"/>
            </a:endParaRPr>
          </a:p>
          <a:p>
            <a:pPr eaLnBrk="1" hangingPunct="1"/>
            <a:r>
              <a:rPr lang="en-GB" dirty="0" smtClean="0">
                <a:latin typeface="Comic Sans MS" panose="030F0702030302020204" pitchFamily="66" charset="0"/>
              </a:rPr>
              <a:t>Fish		‘</a:t>
            </a:r>
            <a:r>
              <a:rPr lang="en-GB" dirty="0" err="1" smtClean="0">
                <a:latin typeface="Comic Sans MS" panose="030F0702030302020204" pitchFamily="66" charset="0"/>
              </a:rPr>
              <a:t>bish</a:t>
            </a:r>
            <a:r>
              <a:rPr lang="en-GB" dirty="0" smtClean="0">
                <a:latin typeface="Comic Sans MS" panose="030F0702030302020204" pitchFamily="66" charset="0"/>
              </a:rPr>
              <a:t>’</a:t>
            </a:r>
          </a:p>
          <a:p>
            <a:pPr eaLnBrk="1" hangingPunct="1"/>
            <a:endParaRPr lang="en-GB" dirty="0" smtClean="0">
              <a:latin typeface="Comic Sans MS" panose="030F0702030302020204" pitchFamily="66" charset="0"/>
            </a:endParaRPr>
          </a:p>
          <a:p>
            <a:pPr eaLnBrk="1" hangingPunct="1"/>
            <a:r>
              <a:rPr lang="en-GB" dirty="0" smtClean="0">
                <a:latin typeface="Comic Sans MS" panose="030F0702030302020204" pitchFamily="66" charset="0"/>
              </a:rPr>
              <a:t>Sun		‘dun’</a:t>
            </a:r>
          </a:p>
          <a:p>
            <a:pPr eaLnBrk="1" hangingPunct="1">
              <a:buNone/>
            </a:pPr>
            <a:endParaRPr lang="en-GB" dirty="0" smtClean="0">
              <a:latin typeface="Comic Sans MS" panose="030F0702030302020204" pitchFamily="66" charset="0"/>
            </a:endParaRPr>
          </a:p>
          <a:p>
            <a:pPr algn="ctr" eaLnBrk="1" hangingPunct="1">
              <a:buNone/>
            </a:pPr>
            <a:r>
              <a:rPr lang="en-GB" dirty="0">
                <a:latin typeface="Comic Sans MS" panose="030F0702030302020204" pitchFamily="66" charset="0"/>
              </a:rPr>
              <a:t> </a:t>
            </a:r>
            <a:endParaRPr lang="en-GB" b="1" dirty="0" smtClean="0">
              <a:latin typeface="Comic Sans MS" panose="030F0702030302020204" pitchFamily="66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783142" y="1772816"/>
            <a:ext cx="79208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2029000" y="2564904"/>
            <a:ext cx="79208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1829381" y="3429000"/>
            <a:ext cx="79208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2051720" y="4249362"/>
            <a:ext cx="79208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1829381" y="5085184"/>
            <a:ext cx="79208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1829381" y="5877272"/>
            <a:ext cx="79208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602" name="Picture 2" descr="Related image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5151" y="1938882"/>
            <a:ext cx="3858996" cy="2570238"/>
          </a:xfrm>
          <a:prstGeom prst="rect">
            <a:avLst/>
          </a:prstGeom>
          <a:noFill/>
        </p:spPr>
      </p:pic>
      <p:pic>
        <p:nvPicPr>
          <p:cNvPr id="2" name="Parents slide 1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6660232" y="5289939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5147"/>
            <a:ext cx="8229600" cy="1143000"/>
          </a:xfrm>
        </p:spPr>
        <p:txBody>
          <a:bodyPr>
            <a:normAutofit/>
          </a:bodyPr>
          <a:lstStyle/>
          <a:p>
            <a:r>
              <a:rPr lang="en-GB" sz="4000" dirty="0">
                <a:latin typeface="Comic Sans MS" panose="030F0702030302020204" pitchFamily="66" charset="0"/>
              </a:rPr>
              <a:t>C</a:t>
            </a:r>
            <a:r>
              <a:rPr lang="en-GB" sz="4000" dirty="0" smtClean="0">
                <a:latin typeface="Comic Sans MS" panose="030F0702030302020204" pitchFamily="66" charset="0"/>
              </a:rPr>
              <a:t>ommon </a:t>
            </a:r>
            <a:r>
              <a:rPr lang="en-GB" sz="4000" dirty="0">
                <a:latin typeface="Comic Sans MS" panose="030F0702030302020204" pitchFamily="66" charset="0"/>
              </a:rPr>
              <a:t>e</a:t>
            </a:r>
            <a:r>
              <a:rPr lang="en-GB" sz="4000" dirty="0" smtClean="0">
                <a:latin typeface="Comic Sans MS" panose="030F0702030302020204" pitchFamily="66" charset="0"/>
              </a:rPr>
              <a:t>rrors</a:t>
            </a:r>
            <a:endParaRPr lang="en-GB" sz="4000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7944" y="1484784"/>
            <a:ext cx="4824536" cy="5158926"/>
          </a:xfrm>
        </p:spPr>
        <p:txBody>
          <a:bodyPr>
            <a:normAutofit lnSpcReduction="10000"/>
          </a:bodyPr>
          <a:lstStyle/>
          <a:p>
            <a:r>
              <a:rPr lang="en-GB" dirty="0" smtClean="0">
                <a:latin typeface="Comic Sans MS" panose="030F0702030302020204" pitchFamily="66" charset="0"/>
              </a:rPr>
              <a:t>Not using ‘long’ sounds: </a:t>
            </a:r>
          </a:p>
          <a:p>
            <a:pPr>
              <a:buNone/>
            </a:pPr>
            <a:r>
              <a:rPr lang="en-GB" dirty="0" smtClean="0">
                <a:latin typeface="Comic Sans MS" panose="030F0702030302020204" pitchFamily="66" charset="0"/>
              </a:rPr>
              <a:t>	s, z, f, v, </a:t>
            </a:r>
            <a:r>
              <a:rPr lang="en-GB" dirty="0" err="1" smtClean="0">
                <a:latin typeface="Comic Sans MS" panose="030F0702030302020204" pitchFamily="66" charset="0"/>
              </a:rPr>
              <a:t>sh</a:t>
            </a:r>
            <a:r>
              <a:rPr lang="en-GB" dirty="0" smtClean="0">
                <a:latin typeface="Comic Sans MS" panose="030F0702030302020204" pitchFamily="66" charset="0"/>
              </a:rPr>
              <a:t>, </a:t>
            </a:r>
            <a:r>
              <a:rPr lang="en-GB" dirty="0" err="1" smtClean="0">
                <a:latin typeface="Comic Sans MS" panose="030F0702030302020204" pitchFamily="66" charset="0"/>
              </a:rPr>
              <a:t>zh</a:t>
            </a:r>
            <a:endParaRPr lang="en-GB" dirty="0" smtClean="0">
              <a:latin typeface="Comic Sans MS" panose="030F0702030302020204" pitchFamily="66" charset="0"/>
            </a:endParaRPr>
          </a:p>
          <a:p>
            <a:endParaRPr lang="en-GB" dirty="0" smtClean="0">
              <a:latin typeface="Comic Sans MS" panose="030F0702030302020204" pitchFamily="66" charset="0"/>
            </a:endParaRPr>
          </a:p>
          <a:p>
            <a:r>
              <a:rPr lang="en-GB" dirty="0" smtClean="0">
                <a:latin typeface="Comic Sans MS" panose="030F0702030302020204" pitchFamily="66" charset="0"/>
              </a:rPr>
              <a:t>Your child uses ‘short’ sounds in place of longer sounds, for instance:</a:t>
            </a:r>
          </a:p>
          <a:p>
            <a:pPr>
              <a:buNone/>
            </a:pPr>
            <a:r>
              <a:rPr lang="en-GB" dirty="0" smtClean="0">
                <a:latin typeface="Comic Sans MS" panose="030F0702030302020204" pitchFamily="66" charset="0"/>
              </a:rPr>
              <a:t>	</a:t>
            </a:r>
            <a:r>
              <a:rPr lang="en-GB" i="1" dirty="0" smtClean="0">
                <a:latin typeface="Comic Sans MS" panose="030F0702030302020204" pitchFamily="66" charset="0"/>
              </a:rPr>
              <a:t>sad:</a:t>
            </a:r>
            <a:r>
              <a:rPr lang="en-GB" dirty="0" smtClean="0">
                <a:latin typeface="Comic Sans MS" panose="030F0702030302020204" pitchFamily="66" charset="0"/>
              </a:rPr>
              <a:t>  he says “Dad”</a:t>
            </a:r>
          </a:p>
          <a:p>
            <a:pPr>
              <a:buNone/>
            </a:pPr>
            <a:r>
              <a:rPr lang="en-GB" dirty="0" smtClean="0">
                <a:latin typeface="Comic Sans MS" panose="030F0702030302020204" pitchFamily="66" charset="0"/>
              </a:rPr>
              <a:t>	</a:t>
            </a:r>
            <a:r>
              <a:rPr lang="en-GB" i="1" dirty="0" smtClean="0">
                <a:latin typeface="Comic Sans MS" panose="030F0702030302020204" pitchFamily="66" charset="0"/>
              </a:rPr>
              <a:t>four:</a:t>
            </a:r>
            <a:r>
              <a:rPr lang="en-GB" dirty="0" smtClean="0">
                <a:latin typeface="Comic Sans MS" panose="030F0702030302020204" pitchFamily="66" charset="0"/>
              </a:rPr>
              <a:t>  he says “</a:t>
            </a:r>
            <a:r>
              <a:rPr lang="en-GB" dirty="0" err="1" smtClean="0">
                <a:latin typeface="Comic Sans MS" panose="030F0702030302020204" pitchFamily="66" charset="0"/>
              </a:rPr>
              <a:t>bour</a:t>
            </a:r>
            <a:r>
              <a:rPr lang="en-GB" dirty="0" smtClean="0">
                <a:latin typeface="Comic Sans MS" panose="030F0702030302020204" pitchFamily="66" charset="0"/>
              </a:rPr>
              <a:t>”</a:t>
            </a:r>
          </a:p>
          <a:p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6" name="Picture 2" descr="Related image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564904"/>
            <a:ext cx="3373974" cy="22471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60584"/>
            <a:ext cx="8229600" cy="1143000"/>
          </a:xfrm>
        </p:spPr>
        <p:txBody>
          <a:bodyPr>
            <a:normAutofit/>
          </a:bodyPr>
          <a:lstStyle/>
          <a:p>
            <a:r>
              <a:rPr lang="en-GB" sz="4000" dirty="0">
                <a:latin typeface="Comic Sans MS" panose="030F0702030302020204" pitchFamily="66" charset="0"/>
              </a:rPr>
              <a:t>C</a:t>
            </a:r>
            <a:r>
              <a:rPr lang="en-GB" sz="4000" dirty="0" smtClean="0">
                <a:latin typeface="Comic Sans MS" panose="030F0702030302020204" pitchFamily="66" charset="0"/>
              </a:rPr>
              <a:t>ommon errors</a:t>
            </a:r>
            <a:endParaRPr lang="en-GB" sz="4000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3888" y="1357298"/>
            <a:ext cx="5472608" cy="5230511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>
                <a:latin typeface="Comic Sans MS" panose="030F0702030302020204" pitchFamily="66" charset="0"/>
              </a:rPr>
              <a:t>Not using sounds made with the back of the tongue such as ‘k’ &amp; ‘g’</a:t>
            </a:r>
          </a:p>
          <a:p>
            <a:endParaRPr lang="en-GB" dirty="0" smtClean="0">
              <a:latin typeface="Comic Sans MS" panose="030F0702030302020204" pitchFamily="66" charset="0"/>
            </a:endParaRPr>
          </a:p>
          <a:p>
            <a:r>
              <a:rPr lang="en-GB" dirty="0" smtClean="0">
                <a:latin typeface="Comic Sans MS" panose="030F0702030302020204" pitchFamily="66" charset="0"/>
              </a:rPr>
              <a:t>Your child might say “tea” instead of </a:t>
            </a:r>
            <a:r>
              <a:rPr lang="en-GB" i="1" dirty="0" smtClean="0">
                <a:latin typeface="Comic Sans MS" panose="030F0702030302020204" pitchFamily="66" charset="0"/>
              </a:rPr>
              <a:t>key</a:t>
            </a:r>
          </a:p>
          <a:p>
            <a:endParaRPr lang="en-GB" dirty="0" smtClean="0">
              <a:latin typeface="Comic Sans MS" panose="030F0702030302020204" pitchFamily="66" charset="0"/>
            </a:endParaRPr>
          </a:p>
          <a:p>
            <a:r>
              <a:rPr lang="en-GB" dirty="0" smtClean="0">
                <a:latin typeface="Comic Sans MS" panose="030F0702030302020204" pitchFamily="66" charset="0"/>
              </a:rPr>
              <a:t>or “boot” instead of </a:t>
            </a:r>
            <a:r>
              <a:rPr lang="en-GB" i="1" dirty="0" smtClean="0">
                <a:latin typeface="Comic Sans MS" panose="030F0702030302020204" pitchFamily="66" charset="0"/>
              </a:rPr>
              <a:t>book </a:t>
            </a:r>
          </a:p>
          <a:p>
            <a:endParaRPr lang="en-GB" i="1" dirty="0" smtClean="0">
              <a:latin typeface="Comic Sans MS" panose="030F0702030302020204" pitchFamily="66" charset="0"/>
            </a:endParaRPr>
          </a:p>
          <a:p>
            <a:r>
              <a:rPr lang="en-GB" dirty="0" smtClean="0">
                <a:latin typeface="Comic Sans MS" panose="030F0702030302020204" pitchFamily="66" charset="0"/>
              </a:rPr>
              <a:t>or he might say “dough” instead of </a:t>
            </a:r>
            <a:r>
              <a:rPr lang="en-GB" i="1" dirty="0" smtClean="0">
                <a:latin typeface="Comic Sans MS" panose="030F0702030302020204" pitchFamily="66" charset="0"/>
              </a:rPr>
              <a:t>go</a:t>
            </a:r>
          </a:p>
          <a:p>
            <a:endParaRPr lang="en-GB" dirty="0" smtClean="0">
              <a:latin typeface="Comic Sans MS" panose="030F0702030302020204" pitchFamily="66" charset="0"/>
            </a:endParaRPr>
          </a:p>
          <a:p>
            <a:r>
              <a:rPr lang="en-GB" dirty="0" smtClean="0">
                <a:latin typeface="Comic Sans MS" panose="030F0702030302020204" pitchFamily="66" charset="0"/>
              </a:rPr>
              <a:t>or “bad” instead of </a:t>
            </a:r>
            <a:r>
              <a:rPr lang="en-GB" i="1" dirty="0" smtClean="0">
                <a:latin typeface="Comic Sans MS" panose="030F0702030302020204" pitchFamily="66" charset="0"/>
              </a:rPr>
              <a:t>bag</a:t>
            </a:r>
            <a:endParaRPr lang="en-GB" dirty="0" smtClean="0">
              <a:latin typeface="Comic Sans MS" panose="030F0702030302020204" pitchFamily="66" charset="0"/>
            </a:endParaRPr>
          </a:p>
          <a:p>
            <a:endParaRPr lang="en-GB" dirty="0"/>
          </a:p>
        </p:txBody>
      </p:sp>
      <p:pic>
        <p:nvPicPr>
          <p:cNvPr id="6" name="Picture 2" descr="Related image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564904"/>
            <a:ext cx="3373974" cy="22471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639" y="116632"/>
            <a:ext cx="8229600" cy="1143000"/>
          </a:xfrm>
        </p:spPr>
        <p:txBody>
          <a:bodyPr>
            <a:normAutofit/>
          </a:bodyPr>
          <a:lstStyle/>
          <a:p>
            <a:r>
              <a:rPr lang="en-GB" sz="4000" dirty="0">
                <a:latin typeface="Comic Sans MS" panose="030F0702030302020204" pitchFamily="66" charset="0"/>
              </a:rPr>
              <a:t>C</a:t>
            </a:r>
            <a:r>
              <a:rPr lang="en-GB" sz="4000" dirty="0" smtClean="0">
                <a:latin typeface="Comic Sans MS" panose="030F0702030302020204" pitchFamily="66" charset="0"/>
              </a:rPr>
              <a:t>ommon errors</a:t>
            </a:r>
            <a:endParaRPr lang="en-GB" sz="4000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5936" y="1844824"/>
            <a:ext cx="4968552" cy="4608512"/>
          </a:xfrm>
        </p:spPr>
        <p:txBody>
          <a:bodyPr>
            <a:normAutofit fontScale="92500"/>
          </a:bodyPr>
          <a:lstStyle/>
          <a:p>
            <a:r>
              <a:rPr lang="en-GB" dirty="0" smtClean="0">
                <a:latin typeface="Comic Sans MS" panose="030F0702030302020204" pitchFamily="66" charset="0"/>
              </a:rPr>
              <a:t>Missing the end sounds of words</a:t>
            </a:r>
          </a:p>
          <a:p>
            <a:endParaRPr lang="en-GB" dirty="0" smtClean="0">
              <a:latin typeface="Comic Sans MS" panose="030F0702030302020204" pitchFamily="66" charset="0"/>
            </a:endParaRPr>
          </a:p>
          <a:p>
            <a:r>
              <a:rPr lang="en-GB" dirty="0" smtClean="0">
                <a:latin typeface="Comic Sans MS" panose="030F0702030302020204" pitchFamily="66" charset="0"/>
              </a:rPr>
              <a:t>Your child sounds like he is missing the end of some words</a:t>
            </a:r>
          </a:p>
          <a:p>
            <a:endParaRPr lang="en-GB" dirty="0" smtClean="0">
              <a:latin typeface="Comic Sans MS" panose="030F0702030302020204" pitchFamily="66" charset="0"/>
            </a:endParaRPr>
          </a:p>
          <a:p>
            <a:r>
              <a:rPr lang="en-GB" dirty="0" smtClean="0">
                <a:latin typeface="Comic Sans MS" panose="030F0702030302020204" pitchFamily="66" charset="0"/>
              </a:rPr>
              <a:t>Your child might say </a:t>
            </a:r>
            <a:r>
              <a:rPr lang="en-GB" i="1" dirty="0">
                <a:latin typeface="Comic Sans MS" panose="030F0702030302020204" pitchFamily="66" charset="0"/>
              </a:rPr>
              <a:t>“</a:t>
            </a:r>
            <a:r>
              <a:rPr lang="en-GB" i="1" dirty="0" smtClean="0">
                <a:latin typeface="Comic Sans MS" panose="030F0702030302020204" pitchFamily="66" charset="0"/>
              </a:rPr>
              <a:t>she” </a:t>
            </a:r>
            <a:r>
              <a:rPr lang="en-GB" dirty="0" smtClean="0">
                <a:latin typeface="Comic Sans MS" panose="030F0702030302020204" pitchFamily="66" charset="0"/>
              </a:rPr>
              <a:t>instead of </a:t>
            </a:r>
            <a:r>
              <a:rPr lang="en-GB" i="1" dirty="0" smtClean="0">
                <a:latin typeface="Comic Sans MS" panose="030F0702030302020204" pitchFamily="66" charset="0"/>
              </a:rPr>
              <a:t>“sheep”</a:t>
            </a:r>
            <a:endParaRPr lang="en-GB" b="1" i="1" dirty="0">
              <a:latin typeface="Comic Sans MS" panose="030F0702030302020204" pitchFamily="66" charset="0"/>
            </a:endParaRPr>
          </a:p>
        </p:txBody>
      </p:sp>
      <p:pic>
        <p:nvPicPr>
          <p:cNvPr id="7" name="Picture 2" descr="Related image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564904"/>
            <a:ext cx="3373974" cy="22471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2323896"/>
            <a:ext cx="8712968" cy="4353347"/>
          </a:xfrm>
        </p:spPr>
        <p:txBody>
          <a:bodyPr>
            <a:normAutofit lnSpcReduction="10000"/>
          </a:bodyPr>
          <a:lstStyle/>
          <a:p>
            <a:pPr algn="ctr"/>
            <a:r>
              <a:rPr lang="en-GB" dirty="0" smtClean="0"/>
              <a:t>To make ‘s’ and ‘z’                                                             (‘z’ is the noisier sound)</a:t>
            </a:r>
          </a:p>
          <a:p>
            <a:pPr algn="ctr"/>
            <a:endParaRPr lang="en-GB" dirty="0" smtClean="0"/>
          </a:p>
          <a:p>
            <a:pPr algn="ctr"/>
            <a:r>
              <a:rPr lang="en-GB" dirty="0" smtClean="0"/>
              <a:t>To make ‘f’ and ‘v’                                                         (‘v’ is the noisier sound)</a:t>
            </a:r>
          </a:p>
          <a:p>
            <a:pPr algn="ctr"/>
            <a:endParaRPr lang="en-GB" dirty="0" smtClean="0"/>
          </a:p>
          <a:p>
            <a:pPr algn="ctr"/>
            <a:r>
              <a:rPr lang="en-GB" dirty="0" smtClean="0"/>
              <a:t>To make ‘</a:t>
            </a:r>
            <a:r>
              <a:rPr lang="en-GB" dirty="0" err="1" smtClean="0"/>
              <a:t>sh</a:t>
            </a:r>
            <a:r>
              <a:rPr lang="en-GB" dirty="0" smtClean="0"/>
              <a:t>’                                                                   (also ‘</a:t>
            </a:r>
            <a:r>
              <a:rPr lang="en-GB" dirty="0" err="1" smtClean="0"/>
              <a:t>zh</a:t>
            </a:r>
            <a:r>
              <a:rPr lang="en-GB" dirty="0" smtClean="0"/>
              <a:t>’ – the noisier sound</a:t>
            </a:r>
            <a:r>
              <a:rPr lang="en-GB" b="1" dirty="0" smtClean="0"/>
              <a:t>)</a:t>
            </a:r>
          </a:p>
          <a:p>
            <a:endParaRPr lang="en-GB" dirty="0"/>
          </a:p>
        </p:txBody>
      </p:sp>
      <p:pic>
        <p:nvPicPr>
          <p:cNvPr id="4" name="Picture 3" descr="snak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55615" y="1463069"/>
            <a:ext cx="1419225" cy="704850"/>
          </a:xfrm>
          <a:prstGeom prst="rect">
            <a:avLst/>
          </a:prstGeom>
        </p:spPr>
      </p:pic>
      <p:pic>
        <p:nvPicPr>
          <p:cNvPr id="5" name="Picture 4" descr="rabbi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56852" y="3661022"/>
            <a:ext cx="1123950" cy="1123950"/>
          </a:xfrm>
          <a:prstGeom prst="rect">
            <a:avLst/>
          </a:prstGeom>
        </p:spPr>
      </p:pic>
      <p:pic>
        <p:nvPicPr>
          <p:cNvPr id="6" name="Picture 5" descr="shhh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7200" y="5140557"/>
            <a:ext cx="1181100" cy="1181100"/>
          </a:xfrm>
          <a:prstGeom prst="rect">
            <a:avLst/>
          </a:prstGeom>
        </p:spPr>
      </p:pic>
      <p:pic>
        <p:nvPicPr>
          <p:cNvPr id="7" name="Picture 6" descr="fish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876256" y="3861048"/>
            <a:ext cx="1237398" cy="92392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7200" y="0"/>
            <a:ext cx="8435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latin typeface="Comic Sans MS" panose="030F0702030302020204" pitchFamily="66" charset="0"/>
              </a:rPr>
              <a:t>How do I help my wee one make these sounds?</a:t>
            </a:r>
            <a:endParaRPr lang="en-GB" sz="3600" dirty="0">
              <a:latin typeface="Comic Sans MS" panose="030F0702030302020204" pitchFamily="66" charset="0"/>
            </a:endParaRPr>
          </a:p>
        </p:txBody>
      </p:sp>
      <p:pic>
        <p:nvPicPr>
          <p:cNvPr id="8" name="5A9280CB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5220072" y="155679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5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07904" y="1484784"/>
            <a:ext cx="5436096" cy="5688632"/>
          </a:xfrm>
        </p:spPr>
        <p:txBody>
          <a:bodyPr>
            <a:normAutofit fontScale="62500" lnSpcReduction="20000"/>
          </a:bodyPr>
          <a:lstStyle/>
          <a:p>
            <a:r>
              <a:rPr lang="en-GB" dirty="0" smtClean="0">
                <a:latin typeface="Comic Sans MS" panose="030F0702030302020204" pitchFamily="66" charset="0"/>
              </a:rPr>
              <a:t>‘k’ and ‘g’</a:t>
            </a:r>
          </a:p>
          <a:p>
            <a:pPr marL="0" indent="0">
              <a:buNone/>
            </a:pPr>
            <a:endParaRPr lang="en-GB" dirty="0" smtClean="0">
              <a:latin typeface="Comic Sans MS" panose="030F0702030302020204" pitchFamily="66" charset="0"/>
            </a:endParaRPr>
          </a:p>
          <a:p>
            <a:r>
              <a:rPr lang="en-GB" dirty="0" smtClean="0">
                <a:latin typeface="Comic Sans MS" panose="030F0702030302020204" pitchFamily="66" charset="0"/>
              </a:rPr>
              <a:t>use a big wide open mouth</a:t>
            </a:r>
          </a:p>
          <a:p>
            <a:endParaRPr lang="en-GB" dirty="0" smtClean="0">
              <a:latin typeface="Comic Sans MS" panose="030F0702030302020204" pitchFamily="66" charset="0"/>
            </a:endParaRPr>
          </a:p>
          <a:p>
            <a:r>
              <a:rPr lang="en-GB" dirty="0">
                <a:latin typeface="Comic Sans MS" panose="030F0702030302020204" pitchFamily="66" charset="0"/>
              </a:rPr>
              <a:t>m</a:t>
            </a:r>
            <a:r>
              <a:rPr lang="en-GB" dirty="0" smtClean="0">
                <a:latin typeface="Comic Sans MS" panose="030F0702030302020204" pitchFamily="66" charset="0"/>
              </a:rPr>
              <a:t>ake the sound at the back of the mouth</a:t>
            </a:r>
          </a:p>
          <a:p>
            <a:endParaRPr lang="en-GB" dirty="0">
              <a:latin typeface="Comic Sans MS" panose="030F0702030302020204" pitchFamily="66" charset="0"/>
            </a:endParaRPr>
          </a:p>
          <a:p>
            <a:r>
              <a:rPr lang="en-GB" dirty="0">
                <a:latin typeface="Comic Sans MS" panose="030F0702030302020204" pitchFamily="66" charset="0"/>
              </a:rPr>
              <a:t>k</a:t>
            </a:r>
            <a:r>
              <a:rPr lang="en-GB" dirty="0" smtClean="0">
                <a:latin typeface="Comic Sans MS" panose="030F0702030302020204" pitchFamily="66" charset="0"/>
              </a:rPr>
              <a:t>eep front of tongue down</a:t>
            </a:r>
          </a:p>
          <a:p>
            <a:endParaRPr lang="en-GB" dirty="0" smtClean="0">
              <a:latin typeface="Comic Sans MS" panose="030F0702030302020204" pitchFamily="66" charset="0"/>
            </a:endParaRPr>
          </a:p>
          <a:p>
            <a:r>
              <a:rPr lang="en-GB" dirty="0">
                <a:latin typeface="Comic Sans MS" panose="030F0702030302020204" pitchFamily="66" charset="0"/>
              </a:rPr>
              <a:t>These can be tricky sounds to </a:t>
            </a:r>
            <a:r>
              <a:rPr lang="en-GB" dirty="0" smtClean="0">
                <a:latin typeface="Comic Sans MS" panose="030F0702030302020204" pitchFamily="66" charset="0"/>
              </a:rPr>
              <a:t>produce</a:t>
            </a:r>
            <a:endParaRPr lang="en-GB" dirty="0">
              <a:latin typeface="Comic Sans MS" panose="030F0702030302020204" pitchFamily="66" charset="0"/>
            </a:endParaRPr>
          </a:p>
          <a:p>
            <a:endParaRPr lang="en-GB" dirty="0">
              <a:latin typeface="Comic Sans MS" panose="030F0702030302020204" pitchFamily="66" charset="0"/>
            </a:endParaRPr>
          </a:p>
          <a:p>
            <a:r>
              <a:rPr lang="en-GB" dirty="0" smtClean="0">
                <a:latin typeface="Comic Sans MS" panose="030F0702030302020204" pitchFamily="66" charset="0"/>
              </a:rPr>
              <a:t>Your wee one </a:t>
            </a:r>
            <a:r>
              <a:rPr lang="en-GB" dirty="0">
                <a:latin typeface="Comic Sans MS" panose="030F0702030302020204" pitchFamily="66" charset="0"/>
              </a:rPr>
              <a:t>might not be developmentally ready to make them. </a:t>
            </a:r>
          </a:p>
          <a:p>
            <a:endParaRPr lang="en-GB" dirty="0" smtClean="0">
              <a:latin typeface="Comic Sans MS" panose="030F0702030302020204" pitchFamily="66" charset="0"/>
            </a:endParaRPr>
          </a:p>
          <a:p>
            <a:r>
              <a:rPr lang="en-GB" dirty="0" smtClean="0">
                <a:latin typeface="Comic Sans MS" panose="030F0702030302020204" pitchFamily="66" charset="0"/>
              </a:rPr>
              <a:t>keep trialling different ways to get this sound or wait till they are a bit more grown up</a:t>
            </a:r>
          </a:p>
          <a:p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0"/>
            <a:ext cx="8435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latin typeface="Comic Sans MS" panose="030F0702030302020204" pitchFamily="66" charset="0"/>
              </a:rPr>
              <a:t>How do I help my wee one make these sounds?</a:t>
            </a:r>
            <a:endParaRPr lang="en-GB" sz="3600" dirty="0">
              <a:latin typeface="Comic Sans MS" panose="030F0702030302020204" pitchFamily="66" charset="0"/>
            </a:endParaRPr>
          </a:p>
        </p:txBody>
      </p:sp>
      <p:pic>
        <p:nvPicPr>
          <p:cNvPr id="3074" name="Picture 2" descr="Dr. Rick Lubitz on Twitter: &quot;Say ahh! Check your #mouth regularly for any  changes that don't seem normal. #teeth #health #oralhealth #oralhygiene  #dentalcare… https://t.co/HRGUnAJAuZ&quot;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419" t="-58" r="12054" b="31794"/>
          <a:stretch/>
        </p:blipFill>
        <p:spPr bwMode="auto">
          <a:xfrm>
            <a:off x="457200" y="2708920"/>
            <a:ext cx="3075175" cy="2104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E16D3958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689987" y="5229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9394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3928" y="1700808"/>
            <a:ext cx="4968552" cy="4968552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>
                <a:latin typeface="Comic Sans MS" panose="030F0702030302020204" pitchFamily="66" charset="0"/>
              </a:rPr>
              <a:t>End sounds </a:t>
            </a:r>
          </a:p>
          <a:p>
            <a:endParaRPr lang="en-GB" dirty="0">
              <a:latin typeface="Comic Sans MS" panose="030F0702030302020204" pitchFamily="66" charset="0"/>
            </a:endParaRPr>
          </a:p>
          <a:p>
            <a:r>
              <a:rPr lang="en-GB" dirty="0" smtClean="0">
                <a:latin typeface="Comic Sans MS" panose="030F0702030302020204" pitchFamily="66" charset="0"/>
              </a:rPr>
              <a:t>Can be described to little ones as ‘tail’ sounds</a:t>
            </a:r>
          </a:p>
          <a:p>
            <a:endParaRPr lang="en-GB" dirty="0">
              <a:latin typeface="Comic Sans MS" panose="030F0702030302020204" pitchFamily="66" charset="0"/>
            </a:endParaRPr>
          </a:p>
          <a:p>
            <a:r>
              <a:rPr lang="en-GB" dirty="0" smtClean="0">
                <a:latin typeface="Comic Sans MS" panose="030F0702030302020204" pitchFamily="66" charset="0"/>
              </a:rPr>
              <a:t>Listening for the ‘tail’ sound is an important first activity</a:t>
            </a:r>
          </a:p>
          <a:p>
            <a:endParaRPr lang="en-GB" dirty="0" smtClean="0">
              <a:latin typeface="Comic Sans MS" panose="030F0702030302020204" pitchFamily="66" charset="0"/>
            </a:endParaRPr>
          </a:p>
          <a:p>
            <a:r>
              <a:rPr lang="en-GB" dirty="0" smtClean="0">
                <a:latin typeface="Comic Sans MS" panose="030F0702030302020204" pitchFamily="66" charset="0"/>
              </a:rPr>
              <a:t>Then you can try modelling the ‘tail’ sound on the end of words for your wee ones to try </a:t>
            </a:r>
          </a:p>
          <a:p>
            <a:endParaRPr lang="en-GB" dirty="0" smtClean="0"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0"/>
            <a:ext cx="8435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latin typeface="Comic Sans MS" panose="030F0702030302020204" pitchFamily="66" charset="0"/>
              </a:rPr>
              <a:t>How do I help my wee one make these sounds?</a:t>
            </a:r>
            <a:endParaRPr lang="en-GB" sz="3600" dirty="0"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1412776"/>
            <a:ext cx="2810029" cy="3981822"/>
          </a:xfrm>
          <a:prstGeom prst="rect">
            <a:avLst/>
          </a:prstGeom>
        </p:spPr>
      </p:pic>
      <p:pic>
        <p:nvPicPr>
          <p:cNvPr id="5" name="EE3F960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711774" y="56389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25504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4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>
            <a:noAutofit/>
          </a:bodyPr>
          <a:lstStyle/>
          <a:p>
            <a:r>
              <a:rPr lang="en-GB" sz="4000" dirty="0" smtClean="0">
                <a:latin typeface="Comic Sans MS" panose="030F0702030302020204" pitchFamily="66" charset="0"/>
              </a:rPr>
              <a:t>Why does my child find some sounds difficult?</a:t>
            </a:r>
            <a:endParaRPr lang="en-GB" sz="4000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1920" y="1961456"/>
            <a:ext cx="5184576" cy="489654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dirty="0" smtClean="0">
                <a:latin typeface="Comic Sans MS" panose="030F0702030302020204" pitchFamily="66" charset="0"/>
              </a:rPr>
              <a:t>Sometimes we are not sure!</a:t>
            </a:r>
          </a:p>
          <a:p>
            <a:pPr marL="0" indent="0">
              <a:buNone/>
            </a:pPr>
            <a:endParaRPr lang="en-GB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dirty="0" smtClean="0">
                <a:latin typeface="Comic Sans MS" panose="030F0702030302020204" pitchFamily="66" charset="0"/>
              </a:rPr>
              <a:t>Children may find sound patterns confusing</a:t>
            </a:r>
          </a:p>
          <a:p>
            <a:pPr marL="0" indent="0">
              <a:buNone/>
            </a:pPr>
            <a:endParaRPr lang="en-GB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dirty="0" smtClean="0">
                <a:latin typeface="Comic Sans MS" panose="030F0702030302020204" pitchFamily="66" charset="0"/>
              </a:rPr>
              <a:t>Sometimes it takes time for the brain and the mouth to work together to make the sounds </a:t>
            </a:r>
          </a:p>
          <a:p>
            <a:pPr marL="0" indent="0">
              <a:buNone/>
            </a:pPr>
            <a:endParaRPr lang="en-GB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dirty="0" smtClean="0">
                <a:latin typeface="Comic Sans MS" panose="030F0702030302020204" pitchFamily="66" charset="0"/>
              </a:rPr>
              <a:t>Children learn and develop at different rates</a:t>
            </a:r>
          </a:p>
          <a:p>
            <a:pPr marL="0" indent="0">
              <a:buNone/>
            </a:pPr>
            <a:endParaRPr lang="en-GB" dirty="0" smtClean="0">
              <a:latin typeface="Comic Sans MS" panose="030F0702030302020204" pitchFamily="66" charset="0"/>
            </a:endParaRPr>
          </a:p>
        </p:txBody>
      </p:sp>
      <p:pic>
        <p:nvPicPr>
          <p:cNvPr id="5122" name="Picture 2" descr="Why we do the things we do | TED Talk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5800" y="2348880"/>
            <a:ext cx="2991362" cy="2991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Comic Sans MS" panose="030F0702030302020204" pitchFamily="66" charset="0"/>
              </a:rPr>
              <a:t>Voice clips</a:t>
            </a: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48880"/>
            <a:ext cx="8229600" cy="3777283"/>
          </a:xfrm>
        </p:spPr>
        <p:txBody>
          <a:bodyPr/>
          <a:lstStyle/>
          <a:p>
            <a:pPr marL="0" indent="0" algn="ctr">
              <a:buNone/>
            </a:pPr>
            <a:r>
              <a:rPr lang="en-GB" dirty="0" smtClean="0">
                <a:latin typeface="Comic Sans MS" panose="030F0702030302020204" pitchFamily="66" charset="0"/>
              </a:rPr>
              <a:t>Wherever you see this symbol…</a:t>
            </a:r>
          </a:p>
          <a:p>
            <a:pPr marL="0" indent="0" algn="ctr">
              <a:buNone/>
            </a:pPr>
            <a:endParaRPr lang="en-GB" dirty="0" smtClean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endParaRPr lang="en-GB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n-GB" dirty="0" smtClean="0">
                <a:latin typeface="Comic Sans MS" panose="030F0702030302020204" pitchFamily="66" charset="0"/>
              </a:rPr>
              <a:t>… double-click on it</a:t>
            </a:r>
          </a:p>
          <a:p>
            <a:pPr marL="0" indent="0" algn="ctr">
              <a:buNone/>
            </a:pPr>
            <a:r>
              <a:rPr lang="en-GB" dirty="0" smtClean="0">
                <a:latin typeface="Comic Sans MS" panose="030F0702030302020204" pitchFamily="66" charset="0"/>
              </a:rPr>
              <a:t>or hover over and press play </a:t>
            </a:r>
          </a:p>
          <a:p>
            <a:pPr marL="0" indent="0" algn="ctr">
              <a:buNone/>
            </a:pPr>
            <a:r>
              <a:rPr lang="en-GB" dirty="0" smtClean="0">
                <a:latin typeface="Comic Sans MS" panose="030F0702030302020204" pitchFamily="66" charset="0"/>
              </a:rPr>
              <a:t>to hear more information 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4" name="6B8E60A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427984" y="32129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9864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07904" y="764704"/>
            <a:ext cx="5328592" cy="6192688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endParaRPr lang="en-GB" b="1" dirty="0" smtClean="0">
              <a:latin typeface="Comic Sans MS" panose="030F0702030302020204" pitchFamily="66" charset="0"/>
            </a:endParaRPr>
          </a:p>
          <a:p>
            <a:r>
              <a:rPr lang="en-GB" dirty="0" smtClean="0">
                <a:latin typeface="Comic Sans MS" panose="030F0702030302020204" pitchFamily="66" charset="0"/>
              </a:rPr>
              <a:t>Hearing</a:t>
            </a:r>
          </a:p>
          <a:p>
            <a:endParaRPr lang="en-GB" dirty="0" smtClean="0">
              <a:latin typeface="Comic Sans MS" panose="030F0702030302020204" pitchFamily="66" charset="0"/>
            </a:endParaRPr>
          </a:p>
          <a:p>
            <a:r>
              <a:rPr lang="en-GB" dirty="0" smtClean="0">
                <a:latin typeface="Comic Sans MS" panose="030F0702030302020204" pitchFamily="66" charset="0"/>
              </a:rPr>
              <a:t>Attention and listening </a:t>
            </a:r>
          </a:p>
          <a:p>
            <a:endParaRPr lang="en-GB" dirty="0" smtClean="0">
              <a:latin typeface="Comic Sans MS" panose="030F0702030302020204" pitchFamily="66" charset="0"/>
            </a:endParaRPr>
          </a:p>
          <a:p>
            <a:r>
              <a:rPr lang="en-GB" dirty="0" smtClean="0">
                <a:latin typeface="Comic Sans MS" panose="030F0702030302020204" pitchFamily="66" charset="0"/>
              </a:rPr>
              <a:t>Colds, ear infections, chest infections</a:t>
            </a:r>
          </a:p>
          <a:p>
            <a:endParaRPr lang="en-GB" dirty="0" smtClean="0">
              <a:latin typeface="Comic Sans MS" panose="030F0702030302020204" pitchFamily="66" charset="0"/>
            </a:endParaRPr>
          </a:p>
          <a:p>
            <a:r>
              <a:rPr lang="en-GB" dirty="0" smtClean="0">
                <a:latin typeface="Comic Sans MS" panose="030F0702030302020204" pitchFamily="66" charset="0"/>
              </a:rPr>
              <a:t>Opportunities to hear language: background noises, interactions, language learning opportunities </a:t>
            </a:r>
          </a:p>
          <a:p>
            <a:endParaRPr lang="en-GB" dirty="0" smtClean="0">
              <a:latin typeface="Comic Sans MS" panose="030F0702030302020204" pitchFamily="66" charset="0"/>
            </a:endParaRPr>
          </a:p>
          <a:p>
            <a:r>
              <a:rPr lang="en-GB" dirty="0" smtClean="0">
                <a:latin typeface="Comic Sans MS" panose="030F0702030302020204" pitchFamily="66" charset="0"/>
              </a:rPr>
              <a:t>Children who have been later learning to talk, may well also be later developing their speech sounds</a:t>
            </a:r>
          </a:p>
          <a:p>
            <a:endParaRPr lang="en-GB" dirty="0" smtClean="0">
              <a:latin typeface="Comic Sans MS" panose="030F0702030302020204" pitchFamily="66" charset="0"/>
            </a:endParaRPr>
          </a:p>
          <a:p>
            <a:endParaRPr lang="en-GB" dirty="0" smtClean="0">
              <a:latin typeface="Comic Sans MS" panose="030F0702030302020204" pitchFamily="66" charset="0"/>
            </a:endParaRPr>
          </a:p>
          <a:p>
            <a:endParaRPr lang="en-GB" dirty="0" smtClean="0">
              <a:latin typeface="Comic Sans MS" panose="030F0702030302020204" pitchFamily="66" charset="0"/>
            </a:endParaRPr>
          </a:p>
          <a:p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9592" y="118373"/>
            <a:ext cx="734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latin typeface="Comic Sans MS" panose="030F0702030302020204" pitchFamily="66" charset="0"/>
              </a:rPr>
              <a:t>Other things to consider </a:t>
            </a:r>
            <a:endParaRPr lang="en-GB" sz="3600" dirty="0">
              <a:latin typeface="Comic Sans MS" panose="030F0702030302020204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1700808"/>
            <a:ext cx="3051577" cy="30515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9912" y="980728"/>
            <a:ext cx="5112568" cy="6048672"/>
          </a:xfrm>
        </p:spPr>
        <p:txBody>
          <a:bodyPr>
            <a:normAutofit fontScale="77500" lnSpcReduction="20000"/>
          </a:bodyPr>
          <a:lstStyle/>
          <a:p>
            <a:r>
              <a:rPr lang="en-GB" dirty="0" smtClean="0">
                <a:latin typeface="Comic Sans MS" panose="030F0702030302020204" pitchFamily="66" charset="0"/>
              </a:rPr>
              <a:t>Phonological awareness (please see our learning presentation for parents)</a:t>
            </a:r>
          </a:p>
          <a:p>
            <a:endParaRPr lang="en-GB" dirty="0" smtClean="0">
              <a:latin typeface="Comic Sans MS" panose="030F0702030302020204" pitchFamily="66" charset="0"/>
            </a:endParaRPr>
          </a:p>
          <a:p>
            <a:r>
              <a:rPr lang="en-GB" dirty="0" smtClean="0">
                <a:latin typeface="Comic Sans MS" panose="030F0702030302020204" pitchFamily="66" charset="0"/>
              </a:rPr>
              <a:t>Motor co-ordination of muscles for speech </a:t>
            </a:r>
          </a:p>
          <a:p>
            <a:endParaRPr lang="en-GB" dirty="0" smtClean="0">
              <a:latin typeface="Comic Sans MS" panose="030F0702030302020204" pitchFamily="66" charset="0"/>
            </a:endParaRPr>
          </a:p>
          <a:p>
            <a:r>
              <a:rPr lang="en-GB" dirty="0" smtClean="0">
                <a:latin typeface="Comic Sans MS" panose="030F0702030302020204" pitchFamily="66" charset="0"/>
              </a:rPr>
              <a:t>Structural abnormalities e.g. cleft palate or teeth missing</a:t>
            </a:r>
          </a:p>
          <a:p>
            <a:endParaRPr lang="en-GB" dirty="0" smtClean="0">
              <a:latin typeface="Comic Sans MS" panose="030F0702030302020204" pitchFamily="66" charset="0"/>
            </a:endParaRPr>
          </a:p>
          <a:p>
            <a:r>
              <a:rPr lang="en-GB" dirty="0" smtClean="0">
                <a:latin typeface="Comic Sans MS" panose="030F0702030302020204" pitchFamily="66" charset="0"/>
              </a:rPr>
              <a:t>Speech sound difficulties are not due to ‘laziness’</a:t>
            </a:r>
          </a:p>
          <a:p>
            <a:endParaRPr lang="en-GB" dirty="0" smtClean="0">
              <a:latin typeface="Comic Sans MS" panose="030F0702030302020204" pitchFamily="66" charset="0"/>
            </a:endParaRPr>
          </a:p>
          <a:p>
            <a:r>
              <a:rPr lang="en-GB" dirty="0" smtClean="0">
                <a:latin typeface="Comic Sans MS" panose="030F0702030302020204" pitchFamily="66" charset="0"/>
              </a:rPr>
              <a:t>Cognitive ability </a:t>
            </a:r>
          </a:p>
          <a:p>
            <a:endParaRPr lang="en-GB" dirty="0" smtClean="0">
              <a:latin typeface="Comic Sans MS" panose="030F0702030302020204" pitchFamily="66" charset="0"/>
            </a:endParaRPr>
          </a:p>
          <a:p>
            <a:r>
              <a:rPr lang="en-GB" dirty="0" smtClean="0">
                <a:latin typeface="Comic Sans MS" panose="030F0702030302020204" pitchFamily="66" charset="0"/>
              </a:rPr>
              <a:t>Dummy misuse </a:t>
            </a:r>
          </a:p>
          <a:p>
            <a:endParaRPr lang="en-GB" dirty="0" smtClean="0">
              <a:latin typeface="Comic Sans MS" panose="030F0702030302020204" pitchFamily="66" charset="0"/>
            </a:endParaRPr>
          </a:p>
          <a:p>
            <a:endParaRPr lang="en-GB" dirty="0" smtClean="0">
              <a:latin typeface="Comic Sans MS" panose="030F0702030302020204" pitchFamily="66" charset="0"/>
            </a:endParaRPr>
          </a:p>
          <a:p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1600" y="0"/>
            <a:ext cx="734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latin typeface="Comic Sans MS" panose="030F0702030302020204" pitchFamily="66" charset="0"/>
              </a:rPr>
              <a:t>Other things to consider </a:t>
            </a:r>
            <a:endParaRPr lang="en-GB" sz="3600" dirty="0">
              <a:latin typeface="Comic Sans MS" panose="030F0702030302020204" pitchFamily="66" charset="0"/>
            </a:endParaRPr>
          </a:p>
        </p:txBody>
      </p:sp>
      <p:pic>
        <p:nvPicPr>
          <p:cNvPr id="6" name="Ssd slide 1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619672" y="5301208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5536" y="1700808"/>
            <a:ext cx="3051577" cy="30515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5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9090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Content Placeholder 2"/>
          <p:cNvSpPr>
            <a:spLocks noGrp="1"/>
          </p:cNvSpPr>
          <p:nvPr>
            <p:ph idx="1"/>
          </p:nvPr>
        </p:nvSpPr>
        <p:spPr>
          <a:xfrm>
            <a:off x="3707904" y="1052736"/>
            <a:ext cx="5184576" cy="6010517"/>
          </a:xfrm>
        </p:spPr>
        <p:txBody>
          <a:bodyPr>
            <a:normAutofit fontScale="70000" lnSpcReduction="20000"/>
          </a:bodyPr>
          <a:lstStyle/>
          <a:p>
            <a:pPr marL="514350" indent="-514350">
              <a:buFont typeface="+mj-lt"/>
              <a:buAutoNum type="arabicPeriod"/>
            </a:pPr>
            <a:endParaRPr lang="en-GB" b="1" dirty="0">
              <a:latin typeface="Comic Sans MS" panose="030F0702030302020204" pitchFamily="66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sz="3000" dirty="0">
                <a:latin typeface="Comic Sans MS" panose="030F0702030302020204" pitchFamily="66" charset="0"/>
              </a:rPr>
              <a:t>L</a:t>
            </a:r>
            <a:r>
              <a:rPr lang="en-GB" sz="3000" dirty="0" smtClean="0">
                <a:latin typeface="Comic Sans MS" panose="030F0702030302020204" pitchFamily="66" charset="0"/>
              </a:rPr>
              <a:t>istening and hearing the differences between sounds</a:t>
            </a:r>
          </a:p>
          <a:p>
            <a:pPr marL="514350" indent="-514350">
              <a:buFont typeface="+mj-lt"/>
              <a:buAutoNum type="arabicPeriod"/>
            </a:pPr>
            <a:endParaRPr lang="en-GB" sz="3000" dirty="0" smtClean="0">
              <a:latin typeface="Comic Sans MS" panose="030F0702030302020204" pitchFamily="66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sz="3000" dirty="0">
                <a:latin typeface="Comic Sans MS" panose="030F0702030302020204" pitchFamily="66" charset="0"/>
              </a:rPr>
              <a:t>L</a:t>
            </a:r>
            <a:r>
              <a:rPr lang="en-GB" sz="3000" dirty="0" smtClean="0">
                <a:latin typeface="Comic Sans MS" panose="030F0702030302020204" pitchFamily="66" charset="0"/>
              </a:rPr>
              <a:t>earn about the concept and position of the sound in the mouth </a:t>
            </a:r>
          </a:p>
          <a:p>
            <a:pPr marL="514350" indent="-514350">
              <a:buFont typeface="+mj-lt"/>
              <a:buAutoNum type="arabicPeriod"/>
            </a:pPr>
            <a:endParaRPr lang="en-GB" sz="3000" dirty="0" smtClean="0">
              <a:latin typeface="Comic Sans MS" panose="030F0702030302020204" pitchFamily="66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sz="3000" dirty="0">
                <a:latin typeface="Comic Sans MS" panose="030F0702030302020204" pitchFamily="66" charset="0"/>
              </a:rPr>
              <a:t>S</a:t>
            </a:r>
            <a:r>
              <a:rPr lang="en-GB" sz="3000" dirty="0" smtClean="0">
                <a:latin typeface="Comic Sans MS" panose="030F0702030302020204" pitchFamily="66" charset="0"/>
              </a:rPr>
              <a:t>ay sound on its own</a:t>
            </a:r>
          </a:p>
          <a:p>
            <a:pPr marL="514350" indent="-514350">
              <a:buFont typeface="+mj-lt"/>
              <a:buAutoNum type="arabicPeriod"/>
            </a:pPr>
            <a:endParaRPr lang="en-GB" sz="3000" dirty="0" smtClean="0">
              <a:latin typeface="Comic Sans MS" panose="030F0702030302020204" pitchFamily="66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sz="3000" dirty="0">
                <a:latin typeface="Comic Sans MS" panose="030F0702030302020204" pitchFamily="66" charset="0"/>
              </a:rPr>
              <a:t>S</a:t>
            </a:r>
            <a:r>
              <a:rPr lang="en-GB" sz="3000" dirty="0" smtClean="0">
                <a:latin typeface="Comic Sans MS" panose="030F0702030302020204" pitchFamily="66" charset="0"/>
              </a:rPr>
              <a:t>ay sound in a word</a:t>
            </a:r>
          </a:p>
          <a:p>
            <a:pPr marL="514350" indent="-514350">
              <a:buFont typeface="+mj-lt"/>
              <a:buAutoNum type="arabicPeriod"/>
            </a:pPr>
            <a:endParaRPr lang="en-GB" sz="3000" dirty="0" smtClean="0">
              <a:latin typeface="Comic Sans MS" panose="030F0702030302020204" pitchFamily="66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sz="3000" dirty="0">
                <a:latin typeface="Comic Sans MS" panose="030F0702030302020204" pitchFamily="66" charset="0"/>
              </a:rPr>
              <a:t>S</a:t>
            </a:r>
            <a:r>
              <a:rPr lang="en-GB" sz="3000" dirty="0" smtClean="0">
                <a:latin typeface="Comic Sans MS" panose="030F0702030302020204" pitchFamily="66" charset="0"/>
              </a:rPr>
              <a:t>ay more words with same sound</a:t>
            </a:r>
          </a:p>
          <a:p>
            <a:pPr marL="514350" indent="-514350">
              <a:buFont typeface="+mj-lt"/>
              <a:buAutoNum type="arabicPeriod"/>
            </a:pPr>
            <a:endParaRPr lang="en-GB" sz="3000" dirty="0">
              <a:latin typeface="Comic Sans MS" panose="030F0702030302020204" pitchFamily="66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sz="3000" dirty="0" smtClean="0">
                <a:latin typeface="Comic Sans MS" panose="030F0702030302020204" pitchFamily="66" charset="0"/>
              </a:rPr>
              <a:t>Say the words in sentences</a:t>
            </a:r>
          </a:p>
          <a:p>
            <a:pPr marL="514350" indent="-514350">
              <a:buFont typeface="+mj-lt"/>
              <a:buAutoNum type="arabicPeriod"/>
            </a:pPr>
            <a:endParaRPr lang="en-GB" sz="3000" dirty="0">
              <a:latin typeface="Comic Sans MS" panose="030F0702030302020204" pitchFamily="66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sz="3000" dirty="0">
                <a:latin typeface="Comic Sans MS" panose="030F0702030302020204" pitchFamily="66" charset="0"/>
              </a:rPr>
              <a:t>U</a:t>
            </a:r>
            <a:r>
              <a:rPr lang="en-GB" sz="3000" dirty="0" smtClean="0">
                <a:latin typeface="Comic Sans MS" panose="030F0702030302020204" pitchFamily="66" charset="0"/>
              </a:rPr>
              <a:t>se the sound in words and sentences in daily life</a:t>
            </a:r>
          </a:p>
          <a:p>
            <a:pPr algn="ctr">
              <a:buNone/>
            </a:pPr>
            <a:endParaRPr lang="en-GB" dirty="0" smtClean="0">
              <a:latin typeface="Comic Sans MS" panose="030F0702030302020204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3528" y="188640"/>
            <a:ext cx="8363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>
                <a:latin typeface="Comic Sans MS" panose="030F0702030302020204" pitchFamily="66" charset="0"/>
              </a:rPr>
              <a:t>Stages to work through</a:t>
            </a:r>
            <a:endParaRPr lang="en-GB" sz="4000" dirty="0">
              <a:latin typeface="Comic Sans MS" panose="030F0702030302020204" pitchFamily="66" charset="0"/>
            </a:endParaRPr>
          </a:p>
        </p:txBody>
      </p:sp>
      <p:pic>
        <p:nvPicPr>
          <p:cNvPr id="3" name="8B6A5AF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645729" y="4909210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7543" y="1844824"/>
            <a:ext cx="2965971" cy="27089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867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GB" sz="4000" dirty="0" smtClean="0">
                <a:latin typeface="Comic Sans MS" panose="030F0702030302020204" pitchFamily="66" charset="0"/>
              </a:rPr>
              <a:t>Which nursery rhyme...?</a:t>
            </a:r>
            <a:endParaRPr lang="en-GB" sz="4000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en-GB" dirty="0" err="1" smtClean="0">
                <a:latin typeface="Comic Sans MS" panose="030F0702030302020204" pitchFamily="66" charset="0"/>
              </a:rPr>
              <a:t>Inty</a:t>
            </a:r>
            <a:r>
              <a:rPr lang="en-GB" dirty="0" smtClean="0">
                <a:latin typeface="Comic Sans MS" panose="030F0702030302020204" pitchFamily="66" charset="0"/>
              </a:rPr>
              <a:t> </a:t>
            </a:r>
            <a:r>
              <a:rPr lang="en-GB" dirty="0" err="1" smtClean="0">
                <a:latin typeface="Comic Sans MS" panose="030F0702030302020204" pitchFamily="66" charset="0"/>
              </a:rPr>
              <a:t>Winty</a:t>
            </a:r>
            <a:r>
              <a:rPr lang="en-GB" dirty="0" smtClean="0">
                <a:latin typeface="Comic Sans MS" panose="030F0702030302020204" pitchFamily="66" charset="0"/>
              </a:rPr>
              <a:t> </a:t>
            </a:r>
            <a:r>
              <a:rPr lang="en-GB" dirty="0" err="1" smtClean="0">
                <a:latin typeface="Comic Sans MS" panose="030F0702030302020204" pitchFamily="66" charset="0"/>
              </a:rPr>
              <a:t>Pider</a:t>
            </a:r>
            <a:endParaRPr lang="en-GB" dirty="0" smtClean="0">
              <a:latin typeface="Comic Sans MS" panose="030F0702030302020204" pitchFamily="66" charset="0"/>
            </a:endParaRPr>
          </a:p>
          <a:p>
            <a:pPr algn="ctr">
              <a:buNone/>
            </a:pPr>
            <a:r>
              <a:rPr lang="en-GB" dirty="0" smtClean="0">
                <a:latin typeface="Comic Sans MS" panose="030F0702030302020204" pitchFamily="66" charset="0"/>
              </a:rPr>
              <a:t>Timed up de water pout</a:t>
            </a:r>
          </a:p>
          <a:p>
            <a:pPr algn="ctr">
              <a:buNone/>
            </a:pPr>
            <a:r>
              <a:rPr lang="en-GB" dirty="0" smtClean="0">
                <a:latin typeface="Comic Sans MS" panose="030F0702030302020204" pitchFamily="66" charset="0"/>
              </a:rPr>
              <a:t>Down tame de </a:t>
            </a:r>
            <a:r>
              <a:rPr lang="en-GB" dirty="0" err="1" smtClean="0">
                <a:latin typeface="Comic Sans MS" panose="030F0702030302020204" pitchFamily="66" charset="0"/>
              </a:rPr>
              <a:t>wain</a:t>
            </a:r>
            <a:endParaRPr lang="en-GB" dirty="0" smtClean="0">
              <a:latin typeface="Comic Sans MS" panose="030F0702030302020204" pitchFamily="66" charset="0"/>
            </a:endParaRPr>
          </a:p>
          <a:p>
            <a:pPr algn="ctr">
              <a:buNone/>
            </a:pPr>
            <a:r>
              <a:rPr lang="en-GB" dirty="0" smtClean="0">
                <a:latin typeface="Comic Sans MS" panose="030F0702030302020204" pitchFamily="66" charset="0"/>
              </a:rPr>
              <a:t>An </a:t>
            </a:r>
            <a:r>
              <a:rPr lang="en-GB" dirty="0" err="1" smtClean="0">
                <a:latin typeface="Comic Sans MS" panose="030F0702030302020204" pitchFamily="66" charset="0"/>
              </a:rPr>
              <a:t>wot</a:t>
            </a:r>
            <a:r>
              <a:rPr lang="en-GB" dirty="0" smtClean="0">
                <a:latin typeface="Comic Sans MS" panose="030F0702030302020204" pitchFamily="66" charset="0"/>
              </a:rPr>
              <a:t> de </a:t>
            </a:r>
            <a:r>
              <a:rPr lang="en-GB" dirty="0" err="1" smtClean="0">
                <a:latin typeface="Comic Sans MS" panose="030F0702030302020204" pitchFamily="66" charset="0"/>
              </a:rPr>
              <a:t>pider</a:t>
            </a:r>
            <a:r>
              <a:rPr lang="en-GB" dirty="0" smtClean="0">
                <a:latin typeface="Comic Sans MS" panose="030F0702030302020204" pitchFamily="66" charset="0"/>
              </a:rPr>
              <a:t> out</a:t>
            </a:r>
          </a:p>
          <a:p>
            <a:pPr algn="ctr">
              <a:buNone/>
            </a:pPr>
            <a:r>
              <a:rPr lang="en-GB" dirty="0" smtClean="0">
                <a:latin typeface="Comic Sans MS" panose="030F0702030302020204" pitchFamily="66" charset="0"/>
              </a:rPr>
              <a:t> </a:t>
            </a:r>
          </a:p>
          <a:p>
            <a:pPr algn="ctr">
              <a:buNone/>
            </a:pPr>
            <a:r>
              <a:rPr lang="en-GB" dirty="0" smtClean="0">
                <a:latin typeface="Comic Sans MS" panose="030F0702030302020204" pitchFamily="66" charset="0"/>
              </a:rPr>
              <a:t>Out tame de </a:t>
            </a:r>
            <a:r>
              <a:rPr lang="en-GB" dirty="0" err="1" smtClean="0">
                <a:latin typeface="Comic Sans MS" panose="030F0702030302020204" pitchFamily="66" charset="0"/>
              </a:rPr>
              <a:t>tuntine</a:t>
            </a:r>
            <a:endParaRPr lang="en-GB" dirty="0" smtClean="0">
              <a:latin typeface="Comic Sans MS" panose="030F0702030302020204" pitchFamily="66" charset="0"/>
            </a:endParaRPr>
          </a:p>
          <a:p>
            <a:pPr algn="ctr">
              <a:buNone/>
            </a:pPr>
            <a:r>
              <a:rPr lang="en-GB" dirty="0" smtClean="0">
                <a:latin typeface="Comic Sans MS" panose="030F0702030302020204" pitchFamily="66" charset="0"/>
              </a:rPr>
              <a:t>And died up all de </a:t>
            </a:r>
            <a:r>
              <a:rPr lang="en-GB" dirty="0" err="1" smtClean="0">
                <a:latin typeface="Comic Sans MS" panose="030F0702030302020204" pitchFamily="66" charset="0"/>
              </a:rPr>
              <a:t>wain</a:t>
            </a:r>
            <a:endParaRPr lang="en-GB" dirty="0" smtClean="0">
              <a:latin typeface="Comic Sans MS" panose="030F0702030302020204" pitchFamily="66" charset="0"/>
            </a:endParaRPr>
          </a:p>
          <a:p>
            <a:pPr algn="ctr">
              <a:buNone/>
            </a:pPr>
            <a:r>
              <a:rPr lang="en-GB" dirty="0" smtClean="0">
                <a:latin typeface="Comic Sans MS" panose="030F0702030302020204" pitchFamily="66" charset="0"/>
              </a:rPr>
              <a:t>To </a:t>
            </a:r>
            <a:r>
              <a:rPr lang="en-GB" dirty="0" err="1" smtClean="0">
                <a:latin typeface="Comic Sans MS" panose="030F0702030302020204" pitchFamily="66" charset="0"/>
              </a:rPr>
              <a:t>Inty</a:t>
            </a:r>
            <a:r>
              <a:rPr lang="en-GB" dirty="0" smtClean="0">
                <a:latin typeface="Comic Sans MS" panose="030F0702030302020204" pitchFamily="66" charset="0"/>
              </a:rPr>
              <a:t> </a:t>
            </a:r>
            <a:r>
              <a:rPr lang="en-GB" dirty="0" err="1" smtClean="0">
                <a:latin typeface="Comic Sans MS" panose="030F0702030302020204" pitchFamily="66" charset="0"/>
              </a:rPr>
              <a:t>Winty</a:t>
            </a:r>
            <a:r>
              <a:rPr lang="en-GB" dirty="0" smtClean="0">
                <a:latin typeface="Comic Sans MS" panose="030F0702030302020204" pitchFamily="66" charset="0"/>
              </a:rPr>
              <a:t> </a:t>
            </a:r>
            <a:r>
              <a:rPr lang="en-GB" dirty="0" err="1" smtClean="0">
                <a:latin typeface="Comic Sans MS" panose="030F0702030302020204" pitchFamily="66" charset="0"/>
              </a:rPr>
              <a:t>Pider</a:t>
            </a:r>
            <a:endParaRPr lang="en-GB" dirty="0" smtClean="0">
              <a:latin typeface="Comic Sans MS" panose="030F0702030302020204" pitchFamily="66" charset="0"/>
            </a:endParaRPr>
          </a:p>
          <a:p>
            <a:pPr algn="ctr">
              <a:buNone/>
            </a:pPr>
            <a:r>
              <a:rPr lang="en-GB" dirty="0" smtClean="0">
                <a:latin typeface="Comic Sans MS" panose="030F0702030302020204" pitchFamily="66" charset="0"/>
              </a:rPr>
              <a:t>Timed up de pout </a:t>
            </a:r>
            <a:r>
              <a:rPr lang="en-GB" dirty="0" err="1" smtClean="0">
                <a:latin typeface="Comic Sans MS" panose="030F0702030302020204" pitchFamily="66" charset="0"/>
              </a:rPr>
              <a:t>adain</a:t>
            </a:r>
            <a:endParaRPr lang="en-GB" dirty="0" smtClean="0">
              <a:latin typeface="Comic Sans MS" panose="030F0702030302020204" pitchFamily="66" charset="0"/>
            </a:endParaRPr>
          </a:p>
          <a:p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27652" name="Picture 4" descr="Image result for nursery rhymes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1230" y="269223"/>
            <a:ext cx="1975570" cy="1146716"/>
          </a:xfrm>
          <a:prstGeom prst="rect">
            <a:avLst/>
          </a:prstGeom>
          <a:noFill/>
        </p:spPr>
      </p:pic>
      <p:pic>
        <p:nvPicPr>
          <p:cNvPr id="4" name="Parents slide 2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043608" y="372196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424936" cy="1143000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latin typeface="Comic Sans MS" panose="030F0702030302020204" pitchFamily="66" charset="0"/>
              </a:rPr>
              <a:t>Possible impact of </a:t>
            </a:r>
            <a:br>
              <a:rPr lang="en-GB" dirty="0" smtClean="0">
                <a:latin typeface="Comic Sans MS" panose="030F0702030302020204" pitchFamily="66" charset="0"/>
              </a:rPr>
            </a:br>
            <a:r>
              <a:rPr lang="en-GB" dirty="0" smtClean="0">
                <a:latin typeface="Comic Sans MS" panose="030F0702030302020204" pitchFamily="66" charset="0"/>
              </a:rPr>
              <a:t>speech </a:t>
            </a:r>
            <a:r>
              <a:rPr lang="en-GB" dirty="0">
                <a:latin typeface="Comic Sans MS" panose="030F0702030302020204" pitchFamily="66" charset="0"/>
              </a:rPr>
              <a:t>s</a:t>
            </a:r>
            <a:r>
              <a:rPr lang="en-GB" dirty="0" smtClean="0">
                <a:latin typeface="Comic Sans MS" panose="030F0702030302020204" pitchFamily="66" charset="0"/>
              </a:rPr>
              <a:t>ound </a:t>
            </a:r>
            <a:r>
              <a:rPr lang="en-GB" dirty="0">
                <a:latin typeface="Comic Sans MS" panose="030F0702030302020204" pitchFamily="66" charset="0"/>
              </a:rPr>
              <a:t>d</a:t>
            </a:r>
            <a:r>
              <a:rPr lang="en-GB" dirty="0" smtClean="0">
                <a:latin typeface="Comic Sans MS" panose="030F0702030302020204" pitchFamily="66" charset="0"/>
              </a:rPr>
              <a:t>ifficulties</a:t>
            </a: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7513" y="1628800"/>
            <a:ext cx="5936487" cy="5229200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>
                <a:latin typeface="Comic Sans MS" panose="030F0702030302020204" pitchFamily="66" charset="0"/>
              </a:rPr>
              <a:t>Frustration</a:t>
            </a:r>
          </a:p>
          <a:p>
            <a:endParaRPr lang="en-GB" dirty="0" smtClean="0">
              <a:latin typeface="Comic Sans MS" panose="030F0702030302020204" pitchFamily="66" charset="0"/>
            </a:endParaRPr>
          </a:p>
          <a:p>
            <a:r>
              <a:rPr lang="en-GB" dirty="0" smtClean="0">
                <a:latin typeface="Comic Sans MS" panose="030F0702030302020204" pitchFamily="66" charset="0"/>
              </a:rPr>
              <a:t>Loss of confidence</a:t>
            </a:r>
          </a:p>
          <a:p>
            <a:endParaRPr lang="en-GB" dirty="0" smtClean="0">
              <a:latin typeface="Comic Sans MS" panose="030F0702030302020204" pitchFamily="66" charset="0"/>
            </a:endParaRPr>
          </a:p>
          <a:p>
            <a:r>
              <a:rPr lang="en-GB" dirty="0" smtClean="0">
                <a:latin typeface="Comic Sans MS" panose="030F0702030302020204" pitchFamily="66" charset="0"/>
              </a:rPr>
              <a:t>Less talking</a:t>
            </a:r>
          </a:p>
          <a:p>
            <a:endParaRPr lang="en-GB" dirty="0" smtClean="0">
              <a:latin typeface="Comic Sans MS" panose="030F0702030302020204" pitchFamily="66" charset="0"/>
            </a:endParaRPr>
          </a:p>
          <a:p>
            <a:r>
              <a:rPr lang="en-GB" dirty="0" smtClean="0">
                <a:latin typeface="Comic Sans MS" panose="030F0702030302020204" pitchFamily="66" charset="0"/>
              </a:rPr>
              <a:t>Does not want to talk in front of other adults, or their peers/class</a:t>
            </a:r>
          </a:p>
          <a:p>
            <a:endParaRPr lang="en-GB" dirty="0" smtClean="0">
              <a:latin typeface="Comic Sans MS" panose="030F0702030302020204" pitchFamily="66" charset="0"/>
            </a:endParaRPr>
          </a:p>
          <a:p>
            <a:r>
              <a:rPr lang="en-GB" dirty="0" smtClean="0">
                <a:latin typeface="Comic Sans MS" panose="030F0702030302020204" pitchFamily="66" charset="0"/>
              </a:rPr>
              <a:t>Avoids participating in activities that involve talking</a:t>
            </a:r>
          </a:p>
          <a:p>
            <a:endParaRPr lang="en-GB" dirty="0" smtClean="0">
              <a:latin typeface="Comic Sans MS" panose="030F0702030302020204" pitchFamily="66" charset="0"/>
            </a:endParaRPr>
          </a:p>
          <a:p>
            <a:r>
              <a:rPr lang="en-GB" dirty="0" smtClean="0">
                <a:latin typeface="Comic Sans MS" panose="030F0702030302020204" pitchFamily="66" charset="0"/>
              </a:rPr>
              <a:t>Struggling to make friends</a:t>
            </a:r>
          </a:p>
          <a:p>
            <a:endParaRPr lang="en-GB" dirty="0" smtClean="0">
              <a:latin typeface="Comic Sans MS" panose="030F0702030302020204" pitchFamily="66" charset="0"/>
            </a:endParaRPr>
          </a:p>
          <a:p>
            <a:r>
              <a:rPr lang="en-GB" dirty="0" smtClean="0">
                <a:latin typeface="Comic Sans MS" panose="030F0702030302020204" pitchFamily="66" charset="0"/>
              </a:rPr>
              <a:t>Reading &amp; writing difficulties </a:t>
            </a:r>
          </a:p>
          <a:p>
            <a:endParaRPr lang="en-GB" dirty="0" smtClean="0">
              <a:latin typeface="Comic Sans MS" panose="030F0702030302020204" pitchFamily="66" charset="0"/>
            </a:endParaRPr>
          </a:p>
        </p:txBody>
      </p:sp>
      <p:pic>
        <p:nvPicPr>
          <p:cNvPr id="4" name="Picture 3" descr="images5C0BQH5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2708920"/>
            <a:ext cx="2955993" cy="19670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9952" y="1772816"/>
            <a:ext cx="4895528" cy="4752528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GB" b="1" dirty="0" smtClean="0">
                <a:latin typeface="Comic Sans MS" panose="030F0702030302020204" pitchFamily="66" charset="0"/>
              </a:rPr>
              <a:t>Model</a:t>
            </a:r>
            <a:r>
              <a:rPr lang="en-GB" dirty="0" smtClean="0">
                <a:latin typeface="Comic Sans MS" panose="030F0702030302020204" pitchFamily="66" charset="0"/>
              </a:rPr>
              <a:t> </a:t>
            </a:r>
            <a:r>
              <a:rPr lang="en-GB" b="1" dirty="0" smtClean="0">
                <a:latin typeface="Comic Sans MS" panose="030F0702030302020204" pitchFamily="66" charset="0"/>
              </a:rPr>
              <a:t>the correct word or sound if they make an error</a:t>
            </a:r>
            <a:r>
              <a:rPr lang="en-GB" dirty="0" smtClean="0">
                <a:latin typeface="Comic Sans MS" panose="030F0702030302020204" pitchFamily="66" charset="0"/>
              </a:rPr>
              <a:t> e.g.</a:t>
            </a:r>
          </a:p>
          <a:p>
            <a:pPr>
              <a:buNone/>
            </a:pPr>
            <a:endParaRPr lang="en-GB" dirty="0" smtClean="0">
              <a:latin typeface="Comic Sans MS" panose="030F0702030302020204" pitchFamily="66" charset="0"/>
            </a:endParaRPr>
          </a:p>
          <a:p>
            <a:pPr>
              <a:buNone/>
            </a:pPr>
            <a:r>
              <a:rPr lang="en-GB" dirty="0" smtClean="0">
                <a:latin typeface="Comic Sans MS" panose="030F0702030302020204" pitchFamily="66" charset="0"/>
              </a:rPr>
              <a:t>Child: “It’s a tat”</a:t>
            </a:r>
          </a:p>
          <a:p>
            <a:pPr>
              <a:buNone/>
            </a:pPr>
            <a:r>
              <a:rPr lang="en-GB" dirty="0" smtClean="0">
                <a:latin typeface="Comic Sans MS" panose="030F0702030302020204" pitchFamily="66" charset="0"/>
              </a:rPr>
              <a:t>Adult: “Yes, it is a </a:t>
            </a:r>
            <a:r>
              <a:rPr lang="en-GB" b="1" i="1" dirty="0" smtClean="0">
                <a:latin typeface="Comic Sans MS" panose="030F0702030302020204" pitchFamily="66" charset="0"/>
              </a:rPr>
              <a:t>c</a:t>
            </a:r>
            <a:r>
              <a:rPr lang="en-GB" dirty="0" smtClean="0">
                <a:latin typeface="Comic Sans MS" panose="030F0702030302020204" pitchFamily="66" charset="0"/>
              </a:rPr>
              <a:t>at”</a:t>
            </a:r>
          </a:p>
          <a:p>
            <a:pPr>
              <a:buNone/>
            </a:pPr>
            <a:endParaRPr lang="en-GB" dirty="0" smtClean="0">
              <a:latin typeface="Comic Sans MS" panose="030F0702030302020204" pitchFamily="66" charset="0"/>
            </a:endParaRPr>
          </a:p>
          <a:p>
            <a:pPr>
              <a:buNone/>
            </a:pPr>
            <a:r>
              <a:rPr lang="en-GB" dirty="0" smtClean="0">
                <a:latin typeface="Comic Sans MS" panose="030F0702030302020204" pitchFamily="66" charset="0"/>
              </a:rPr>
              <a:t>Child: “I saw a </a:t>
            </a:r>
            <a:r>
              <a:rPr lang="en-GB" dirty="0" err="1" smtClean="0">
                <a:latin typeface="Comic Sans MS" panose="030F0702030302020204" pitchFamily="66" charset="0"/>
              </a:rPr>
              <a:t>nate</a:t>
            </a:r>
            <a:r>
              <a:rPr lang="en-GB" dirty="0" smtClean="0">
                <a:latin typeface="Comic Sans MS" panose="030F0702030302020204" pitchFamily="66" charset="0"/>
              </a:rPr>
              <a:t>”</a:t>
            </a:r>
          </a:p>
          <a:p>
            <a:pPr>
              <a:buNone/>
            </a:pPr>
            <a:r>
              <a:rPr lang="en-GB" dirty="0" smtClean="0">
                <a:latin typeface="Comic Sans MS" panose="030F0702030302020204" pitchFamily="66" charset="0"/>
              </a:rPr>
              <a:t>Adult: “I saw a </a:t>
            </a:r>
            <a:r>
              <a:rPr lang="en-GB" b="1" dirty="0" smtClean="0">
                <a:latin typeface="Comic Sans MS" panose="030F0702030302020204" pitchFamily="66" charset="0"/>
              </a:rPr>
              <a:t>sn</a:t>
            </a:r>
            <a:r>
              <a:rPr lang="en-GB" dirty="0" smtClean="0">
                <a:latin typeface="Comic Sans MS" panose="030F0702030302020204" pitchFamily="66" charset="0"/>
              </a:rPr>
              <a:t>a</a:t>
            </a:r>
            <a:r>
              <a:rPr lang="en-GB" b="1" dirty="0" smtClean="0">
                <a:latin typeface="Comic Sans MS" panose="030F0702030302020204" pitchFamily="66" charset="0"/>
              </a:rPr>
              <a:t>k</a:t>
            </a:r>
            <a:r>
              <a:rPr lang="en-GB" dirty="0" smtClean="0">
                <a:latin typeface="Comic Sans MS" panose="030F0702030302020204" pitchFamily="66" charset="0"/>
              </a:rPr>
              <a:t>e</a:t>
            </a: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08520" y="-243408"/>
            <a:ext cx="9144000" cy="1575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buNone/>
            </a:pPr>
            <a:endParaRPr lang="en-GB" sz="4000" dirty="0" smtClean="0">
              <a:latin typeface="Comic Sans MS" panose="030F0702030302020204" pitchFamily="66" charset="0"/>
            </a:endParaRPr>
          </a:p>
          <a:p>
            <a:pPr algn="ctr">
              <a:lnSpc>
                <a:spcPct val="80000"/>
              </a:lnSpc>
              <a:buNone/>
            </a:pPr>
            <a:r>
              <a:rPr lang="en-GB" sz="4000" dirty="0" smtClean="0">
                <a:latin typeface="Comic Sans MS" panose="030F0702030302020204" pitchFamily="66" charset="0"/>
              </a:rPr>
              <a:t>How to support </a:t>
            </a:r>
          </a:p>
          <a:p>
            <a:pPr algn="ctr">
              <a:lnSpc>
                <a:spcPct val="80000"/>
              </a:lnSpc>
              <a:buNone/>
            </a:pPr>
            <a:r>
              <a:rPr lang="en-GB" sz="4000" dirty="0">
                <a:latin typeface="Comic Sans MS" panose="030F0702030302020204" pitchFamily="66" charset="0"/>
              </a:rPr>
              <a:t>s</a:t>
            </a:r>
            <a:r>
              <a:rPr lang="en-GB" sz="4000" dirty="0" smtClean="0">
                <a:latin typeface="Comic Sans MS" panose="030F0702030302020204" pitchFamily="66" charset="0"/>
              </a:rPr>
              <a:t>peech </a:t>
            </a:r>
            <a:r>
              <a:rPr lang="en-GB" sz="4000" dirty="0">
                <a:latin typeface="Comic Sans MS" panose="030F0702030302020204" pitchFamily="66" charset="0"/>
              </a:rPr>
              <a:t>s</a:t>
            </a:r>
            <a:r>
              <a:rPr lang="en-GB" sz="4000" dirty="0" smtClean="0">
                <a:latin typeface="Comic Sans MS" panose="030F0702030302020204" pitchFamily="66" charset="0"/>
              </a:rPr>
              <a:t>ound </a:t>
            </a:r>
            <a:r>
              <a:rPr lang="en-GB" sz="4000" dirty="0">
                <a:latin typeface="Comic Sans MS" panose="030F0702030302020204" pitchFamily="66" charset="0"/>
              </a:rPr>
              <a:t>d</a:t>
            </a:r>
            <a:r>
              <a:rPr lang="en-GB" sz="4000" dirty="0" smtClean="0">
                <a:latin typeface="Comic Sans MS" panose="030F0702030302020204" pitchFamily="66" charset="0"/>
              </a:rPr>
              <a:t>evelopment</a:t>
            </a:r>
          </a:p>
        </p:txBody>
      </p:sp>
      <p:pic>
        <p:nvPicPr>
          <p:cNvPr id="18434" name="Picture 2" descr="Image result for modelling speech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060848"/>
            <a:ext cx="3528392" cy="35283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3848" y="1772816"/>
            <a:ext cx="5616624" cy="482453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b="1" dirty="0" smtClean="0">
                <a:latin typeface="Comic Sans MS" panose="030F0702030302020204" pitchFamily="66" charset="0"/>
              </a:rPr>
              <a:t>Emphasise and highlight target </a:t>
            </a:r>
            <a:r>
              <a:rPr lang="en-GB" b="1" dirty="0">
                <a:latin typeface="Comic Sans MS" panose="030F0702030302020204" pitchFamily="66" charset="0"/>
              </a:rPr>
              <a:t>s</a:t>
            </a:r>
            <a:r>
              <a:rPr lang="en-GB" b="1" dirty="0" smtClean="0">
                <a:latin typeface="Comic Sans MS" panose="030F0702030302020204" pitchFamily="66" charset="0"/>
              </a:rPr>
              <a:t>ounds </a:t>
            </a:r>
          </a:p>
          <a:p>
            <a:pPr marL="273050" indent="-9525">
              <a:buNone/>
            </a:pPr>
            <a:r>
              <a:rPr lang="en-GB" dirty="0" smtClean="0">
                <a:latin typeface="Comic Sans MS" panose="030F0702030302020204" pitchFamily="66" charset="0"/>
              </a:rPr>
              <a:t>Slow down your production of the sound, emphasise the target sound,  “look I opened my mouth wide to say that ‘k’ sound...</a:t>
            </a:r>
            <a:r>
              <a:rPr lang="en-GB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</a:t>
            </a:r>
            <a:r>
              <a:rPr lang="en-GB" dirty="0" smtClean="0">
                <a:latin typeface="Comic Sans MS" panose="030F0702030302020204" pitchFamily="66" charset="0"/>
              </a:rPr>
              <a:t>astle”</a:t>
            </a:r>
          </a:p>
          <a:p>
            <a:pPr marL="273050" indent="-9525">
              <a:buNone/>
            </a:pPr>
            <a:endParaRPr lang="en-GB" b="1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b="1" dirty="0" smtClean="0">
                <a:latin typeface="Comic Sans MS" panose="030F0702030302020204" pitchFamily="66" charset="0"/>
              </a:rPr>
              <a:t>Use photos &amp; pictures </a:t>
            </a:r>
          </a:p>
          <a:p>
            <a:pPr marL="0" indent="0">
              <a:buNone/>
            </a:pPr>
            <a:r>
              <a:rPr lang="en-GB" dirty="0" smtClean="0">
                <a:latin typeface="Comic Sans MS" panose="030F0702030302020204" pitchFamily="66" charset="0"/>
              </a:rPr>
              <a:t>Having visuals can really help your wee one to think about the sound they are practising, and it can make practice fun too </a:t>
            </a:r>
          </a:p>
          <a:p>
            <a:pPr marL="0" indent="0">
              <a:buNone/>
            </a:pPr>
            <a:endParaRPr lang="en-GB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2204864"/>
            <a:ext cx="1656184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-108520" y="-243408"/>
            <a:ext cx="9144000" cy="1575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buNone/>
            </a:pPr>
            <a:endParaRPr lang="en-GB" sz="4000" dirty="0" smtClean="0">
              <a:latin typeface="Comic Sans MS" panose="030F0702030302020204" pitchFamily="66" charset="0"/>
            </a:endParaRPr>
          </a:p>
          <a:p>
            <a:pPr algn="ctr">
              <a:lnSpc>
                <a:spcPct val="80000"/>
              </a:lnSpc>
              <a:buNone/>
            </a:pPr>
            <a:r>
              <a:rPr lang="en-GB" sz="4000" dirty="0" smtClean="0">
                <a:latin typeface="Comic Sans MS" panose="030F0702030302020204" pitchFamily="66" charset="0"/>
              </a:rPr>
              <a:t>How to support </a:t>
            </a:r>
          </a:p>
          <a:p>
            <a:pPr algn="ctr">
              <a:lnSpc>
                <a:spcPct val="80000"/>
              </a:lnSpc>
              <a:buNone/>
            </a:pPr>
            <a:r>
              <a:rPr lang="en-GB" sz="4000" dirty="0">
                <a:latin typeface="Comic Sans MS" panose="030F0702030302020204" pitchFamily="66" charset="0"/>
              </a:rPr>
              <a:t>s</a:t>
            </a:r>
            <a:r>
              <a:rPr lang="en-GB" sz="4000" dirty="0" smtClean="0">
                <a:latin typeface="Comic Sans MS" panose="030F0702030302020204" pitchFamily="66" charset="0"/>
              </a:rPr>
              <a:t>peech </a:t>
            </a:r>
            <a:r>
              <a:rPr lang="en-GB" sz="4000" dirty="0">
                <a:latin typeface="Comic Sans MS" panose="030F0702030302020204" pitchFamily="66" charset="0"/>
              </a:rPr>
              <a:t>s</a:t>
            </a:r>
            <a:r>
              <a:rPr lang="en-GB" sz="4000" dirty="0" smtClean="0">
                <a:latin typeface="Comic Sans MS" panose="030F0702030302020204" pitchFamily="66" charset="0"/>
              </a:rPr>
              <a:t>ound </a:t>
            </a:r>
            <a:r>
              <a:rPr lang="en-GB" sz="4000" dirty="0">
                <a:latin typeface="Comic Sans MS" panose="030F0702030302020204" pitchFamily="66" charset="0"/>
              </a:rPr>
              <a:t>d</a:t>
            </a:r>
            <a:r>
              <a:rPr lang="en-GB" sz="4000" dirty="0" smtClean="0">
                <a:latin typeface="Comic Sans MS" panose="030F0702030302020204" pitchFamily="66" charset="0"/>
              </a:rPr>
              <a:t>evelopment</a:t>
            </a:r>
          </a:p>
        </p:txBody>
      </p:sp>
      <p:pic>
        <p:nvPicPr>
          <p:cNvPr id="5" name="Parents slide 2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350876" y="501317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en-GB" sz="4000" dirty="0" smtClean="0">
                <a:latin typeface="Comic Sans MS" panose="030F0702030302020204" pitchFamily="66" charset="0"/>
              </a:rPr>
              <a:t>Praise &amp; Encouragement</a:t>
            </a:r>
            <a:endParaRPr lang="en-GB" sz="4000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3928" y="1268760"/>
            <a:ext cx="4968552" cy="5760640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n-GB" b="1" dirty="0" smtClean="0">
                <a:latin typeface="Comic Sans MS" panose="030F0702030302020204" pitchFamily="66" charset="0"/>
              </a:rPr>
              <a:t>Keep speech sound development </a:t>
            </a:r>
            <a:r>
              <a:rPr lang="en-GB" dirty="0" smtClean="0">
                <a:latin typeface="Comic Sans MS" panose="030F0702030302020204" pitchFamily="66" charset="0"/>
              </a:rPr>
              <a:t>a </a:t>
            </a:r>
            <a:r>
              <a:rPr lang="en-GB" b="1" dirty="0" smtClean="0">
                <a:latin typeface="Comic Sans MS" panose="030F0702030302020204" pitchFamily="66" charset="0"/>
              </a:rPr>
              <a:t>positive </a:t>
            </a:r>
            <a:r>
              <a:rPr lang="en-GB" dirty="0" smtClean="0">
                <a:latin typeface="Comic Sans MS" panose="030F0702030302020204" pitchFamily="66" charset="0"/>
              </a:rPr>
              <a:t>experience! </a:t>
            </a:r>
          </a:p>
          <a:p>
            <a:pPr>
              <a:buNone/>
            </a:pPr>
            <a:endParaRPr lang="en-GB" dirty="0" smtClean="0">
              <a:latin typeface="Comic Sans MS" panose="030F0702030302020204" pitchFamily="66" charset="0"/>
            </a:endParaRPr>
          </a:p>
          <a:p>
            <a:pPr>
              <a:buNone/>
            </a:pPr>
            <a:r>
              <a:rPr lang="en-GB" b="1" dirty="0" smtClean="0">
                <a:latin typeface="Comic Sans MS" panose="030F0702030302020204" pitchFamily="66" charset="0"/>
              </a:rPr>
              <a:t>Emphasise the correct sounds</a:t>
            </a:r>
            <a:r>
              <a:rPr lang="en-GB" dirty="0" smtClean="0">
                <a:latin typeface="Comic Sans MS" panose="030F0702030302020204" pitchFamily="66" charset="0"/>
              </a:rPr>
              <a:t>, but do not ask your wee one to repeat after you</a:t>
            </a:r>
          </a:p>
          <a:p>
            <a:pPr>
              <a:buNone/>
            </a:pPr>
            <a:endParaRPr lang="en-GB" dirty="0" smtClean="0">
              <a:latin typeface="Comic Sans MS" panose="030F0702030302020204" pitchFamily="66" charset="0"/>
            </a:endParaRPr>
          </a:p>
          <a:p>
            <a:pPr>
              <a:lnSpc>
                <a:spcPct val="120000"/>
              </a:lnSpc>
              <a:buNone/>
            </a:pPr>
            <a:r>
              <a:rPr lang="en-GB" b="1" dirty="0" smtClean="0">
                <a:latin typeface="Comic Sans MS" panose="030F0702030302020204" pitchFamily="66" charset="0"/>
              </a:rPr>
              <a:t>Use encouraging statements or questions</a:t>
            </a:r>
            <a:r>
              <a:rPr lang="en-GB" dirty="0" smtClean="0">
                <a:latin typeface="Comic Sans MS" panose="030F0702030302020204" pitchFamily="66" charset="0"/>
              </a:rPr>
              <a:t>  e.g. </a:t>
            </a:r>
          </a:p>
          <a:p>
            <a:pPr>
              <a:lnSpc>
                <a:spcPct val="120000"/>
              </a:lnSpc>
              <a:buNone/>
            </a:pPr>
            <a:r>
              <a:rPr lang="en-GB" dirty="0" smtClean="0">
                <a:latin typeface="Comic Sans MS" panose="030F0702030302020204" pitchFamily="66" charset="0"/>
              </a:rPr>
              <a:t>“Did you mean ‘tea’ or ‘key’?”</a:t>
            </a:r>
          </a:p>
          <a:p>
            <a:pPr>
              <a:buNone/>
            </a:pPr>
            <a:endParaRPr lang="en-GB" dirty="0" smtClean="0">
              <a:latin typeface="Comic Sans MS" panose="030F0702030302020204" pitchFamily="66" charset="0"/>
            </a:endParaRPr>
          </a:p>
          <a:p>
            <a:pPr>
              <a:buNone/>
            </a:pPr>
            <a:r>
              <a:rPr lang="en-GB" b="1" dirty="0" smtClean="0">
                <a:latin typeface="Comic Sans MS" panose="030F0702030302020204" pitchFamily="66" charset="0"/>
              </a:rPr>
              <a:t>Praise any attempts </a:t>
            </a:r>
            <a:r>
              <a:rPr lang="en-GB" dirty="0" smtClean="0">
                <a:latin typeface="Comic Sans MS" panose="030F0702030302020204" pitchFamily="66" charset="0"/>
              </a:rPr>
              <a:t>they make e.g.</a:t>
            </a:r>
          </a:p>
          <a:p>
            <a:pPr>
              <a:buNone/>
            </a:pPr>
            <a:r>
              <a:rPr lang="en-GB" dirty="0" smtClean="0">
                <a:latin typeface="Comic Sans MS" panose="030F0702030302020204" pitchFamily="66" charset="0"/>
              </a:rPr>
              <a:t>“You tried really hard with ‘k’”</a:t>
            </a:r>
          </a:p>
          <a:p>
            <a:pPr>
              <a:buNone/>
            </a:pPr>
            <a:r>
              <a:rPr lang="en-GB" dirty="0" smtClean="0">
                <a:latin typeface="Comic Sans MS" panose="030F0702030302020204" pitchFamily="66" charset="0"/>
              </a:rPr>
              <a:t>“You did some great listening there”</a:t>
            </a:r>
          </a:p>
          <a:p>
            <a:pPr>
              <a:buNone/>
            </a:pPr>
            <a:r>
              <a:rPr lang="en-GB" dirty="0">
                <a:latin typeface="Comic Sans MS" panose="030F0702030302020204" pitchFamily="66" charset="0"/>
              </a:rPr>
              <a:t>“ I heard you make a lovely long /s/ sound there, well done”</a:t>
            </a:r>
          </a:p>
          <a:p>
            <a:pPr>
              <a:buNone/>
            </a:pPr>
            <a:endParaRPr lang="en-GB" dirty="0" smtClean="0">
              <a:latin typeface="Comic Sans MS" panose="030F0702030302020204" pitchFamily="66" charset="0"/>
            </a:endParaRPr>
          </a:p>
          <a:p>
            <a:pPr>
              <a:buNone/>
            </a:pP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6146" name="Picture 2" descr="C:\Users\CPage\Desktop\remoteImage.do_.jpg"/>
          <p:cNvPicPr>
            <a:picLocks noChangeAspect="1" noChangeArrowheads="1"/>
          </p:cNvPicPr>
          <p:nvPr/>
        </p:nvPicPr>
        <p:blipFill>
          <a:blip r:embed="rId3" cstate="print"/>
          <a:srcRect l="25431"/>
          <a:stretch>
            <a:fillRect/>
          </a:stretch>
        </p:blipFill>
        <p:spPr bwMode="auto">
          <a:xfrm>
            <a:off x="323527" y="1988840"/>
            <a:ext cx="3499479" cy="31310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964488" cy="954360"/>
          </a:xfrm>
        </p:spPr>
        <p:txBody>
          <a:bodyPr>
            <a:noAutofit/>
          </a:bodyPr>
          <a:lstStyle/>
          <a:p>
            <a:r>
              <a:rPr lang="en-GB" sz="4000" dirty="0" smtClean="0">
                <a:latin typeface="Comic Sans MS" panose="030F0702030302020204" pitchFamily="66" charset="0"/>
              </a:rPr>
              <a:t>What to do if you don’t </a:t>
            </a:r>
            <a:br>
              <a:rPr lang="en-GB" sz="4000" dirty="0" smtClean="0">
                <a:latin typeface="Comic Sans MS" panose="030F0702030302020204" pitchFamily="66" charset="0"/>
              </a:rPr>
            </a:br>
            <a:r>
              <a:rPr lang="en-GB" sz="4000" dirty="0" smtClean="0">
                <a:latin typeface="Comic Sans MS" panose="030F0702030302020204" pitchFamily="66" charset="0"/>
              </a:rPr>
              <a:t>understand your wee one...</a:t>
            </a:r>
            <a:endParaRPr lang="en-GB" sz="4000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7944" y="1700808"/>
            <a:ext cx="5004048" cy="530120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GB" sz="2800" b="1" dirty="0" smtClean="0">
                <a:latin typeface="Comic Sans MS" panose="030F0702030302020204" pitchFamily="66" charset="0"/>
              </a:rPr>
              <a:t>Look for clues to help you understand   </a:t>
            </a:r>
            <a:r>
              <a:rPr lang="en-GB" sz="2800" dirty="0" smtClean="0">
                <a:latin typeface="Comic Sans MS" panose="030F0702030302020204" pitchFamily="66" charset="0"/>
              </a:rPr>
              <a:t>e.g.</a:t>
            </a:r>
            <a:r>
              <a:rPr lang="en-GB" sz="2800" b="1" dirty="0" smtClean="0">
                <a:latin typeface="Comic Sans MS" panose="030F0702030302020204" pitchFamily="66" charset="0"/>
              </a:rPr>
              <a:t> </a:t>
            </a:r>
            <a:r>
              <a:rPr lang="en-GB" sz="2800" dirty="0" smtClean="0">
                <a:latin typeface="Comic Sans MS" panose="030F0702030302020204" pitchFamily="66" charset="0"/>
              </a:rPr>
              <a:t>what have they just been looking at / playing with? </a:t>
            </a:r>
          </a:p>
          <a:p>
            <a:pPr>
              <a:buNone/>
            </a:pPr>
            <a:endParaRPr lang="en-GB" sz="2800" dirty="0" smtClean="0">
              <a:latin typeface="Comic Sans MS" panose="030F0702030302020204" pitchFamily="66" charset="0"/>
            </a:endParaRPr>
          </a:p>
          <a:p>
            <a:pPr>
              <a:buNone/>
            </a:pPr>
            <a:r>
              <a:rPr lang="en-GB" sz="2800" b="1" dirty="0" smtClean="0">
                <a:latin typeface="Comic Sans MS" panose="030F0702030302020204" pitchFamily="66" charset="0"/>
              </a:rPr>
              <a:t>Ask them to show you what they have been talking about </a:t>
            </a:r>
            <a:r>
              <a:rPr lang="en-GB" sz="2800" dirty="0" smtClean="0">
                <a:latin typeface="Comic Sans MS" panose="030F0702030302020204" pitchFamily="66" charset="0"/>
              </a:rPr>
              <a:t>e.g. </a:t>
            </a:r>
          </a:p>
          <a:p>
            <a:pPr>
              <a:buNone/>
            </a:pPr>
            <a:r>
              <a:rPr lang="en-GB" sz="2800" dirty="0" smtClean="0">
                <a:latin typeface="Comic Sans MS" panose="030F0702030302020204" pitchFamily="66" charset="0"/>
              </a:rPr>
              <a:t>  “Can you show me?”</a:t>
            </a:r>
          </a:p>
          <a:p>
            <a:pPr>
              <a:buNone/>
            </a:pPr>
            <a:endParaRPr lang="en-GB" dirty="0" smtClean="0">
              <a:latin typeface="Comic Sans MS" panose="030F0702030302020204" pitchFamily="66" charset="0"/>
            </a:endParaRPr>
          </a:p>
          <a:p>
            <a:pPr>
              <a:buNone/>
            </a:pP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2052" name="Picture 4" descr="Image result for don't understand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l="8187" r="11993"/>
          <a:stretch>
            <a:fillRect/>
          </a:stretch>
        </p:blipFill>
        <p:spPr bwMode="auto">
          <a:xfrm>
            <a:off x="395536" y="2492896"/>
            <a:ext cx="3528392" cy="25332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0"/>
            <a:ext cx="8964488" cy="1143000"/>
          </a:xfrm>
        </p:spPr>
        <p:txBody>
          <a:bodyPr>
            <a:normAutofit fontScale="90000"/>
          </a:bodyPr>
          <a:lstStyle/>
          <a:p>
            <a:r>
              <a:rPr lang="en-GB" sz="4000" dirty="0" smtClean="0">
                <a:latin typeface="Comic Sans MS" panose="030F0702030302020204" pitchFamily="66" charset="0"/>
              </a:rPr>
              <a:t>How to prevent your wee becoming frustrated when not understood</a:t>
            </a:r>
            <a:endParaRPr lang="en-GB" sz="4000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960" y="1556792"/>
            <a:ext cx="4932040" cy="5301208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GB" sz="2800" b="1" dirty="0" smtClean="0">
                <a:latin typeface="Comic Sans MS" panose="030F0702030302020204" pitchFamily="66" charset="0"/>
              </a:rPr>
              <a:t>Don’t pretend to understand if you haven’t!</a:t>
            </a:r>
          </a:p>
          <a:p>
            <a:pPr>
              <a:buNone/>
            </a:pPr>
            <a:endParaRPr lang="en-GB" sz="2800" b="1" dirty="0" smtClean="0">
              <a:latin typeface="Comic Sans MS" panose="030F0702030302020204" pitchFamily="66" charset="0"/>
            </a:endParaRPr>
          </a:p>
          <a:p>
            <a:pPr>
              <a:buNone/>
            </a:pPr>
            <a:r>
              <a:rPr lang="en-GB" sz="2800" b="1" dirty="0" smtClean="0">
                <a:latin typeface="Comic Sans MS" panose="030F0702030302020204" pitchFamily="66" charset="0"/>
              </a:rPr>
              <a:t>Put the blame on yourself </a:t>
            </a:r>
            <a:r>
              <a:rPr lang="en-GB" sz="2800" dirty="0" smtClean="0">
                <a:latin typeface="Comic Sans MS" panose="030F0702030302020204" pitchFamily="66" charset="0"/>
              </a:rPr>
              <a:t>e.g. “Sorry my ears are tired/not working well today, can you say that again please?” or</a:t>
            </a:r>
          </a:p>
          <a:p>
            <a:pPr>
              <a:buNone/>
            </a:pPr>
            <a:r>
              <a:rPr lang="en-GB" sz="2800" b="1" dirty="0" smtClean="0">
                <a:latin typeface="Comic Sans MS" panose="030F0702030302020204" pitchFamily="66" charset="0"/>
              </a:rPr>
              <a:t>     </a:t>
            </a:r>
            <a:r>
              <a:rPr lang="en-GB" sz="2800" dirty="0" smtClean="0">
                <a:latin typeface="Comic Sans MS" panose="030F0702030302020204" pitchFamily="66" charset="0"/>
              </a:rPr>
              <a:t>“It’s very noisy here and I couldn’t hear you well” </a:t>
            </a:r>
          </a:p>
          <a:p>
            <a:pPr>
              <a:buNone/>
            </a:pPr>
            <a:endParaRPr lang="en-GB" sz="2800" dirty="0" smtClean="0">
              <a:latin typeface="Comic Sans MS" panose="030F0702030302020204" pitchFamily="66" charset="0"/>
            </a:endParaRPr>
          </a:p>
          <a:p>
            <a:pPr>
              <a:buNone/>
            </a:pPr>
            <a:endParaRPr lang="en-GB" sz="2800" dirty="0" smtClean="0">
              <a:latin typeface="Comic Sans MS" panose="030F0702030302020204" pitchFamily="66" charset="0"/>
            </a:endParaRPr>
          </a:p>
          <a:p>
            <a:pPr>
              <a:buNone/>
            </a:pPr>
            <a:endParaRPr lang="en-GB" sz="2800" dirty="0" smtClean="0">
              <a:latin typeface="Comic Sans MS" panose="030F0702030302020204" pitchFamily="66" charset="0"/>
            </a:endParaRPr>
          </a:p>
          <a:p>
            <a:pPr>
              <a:buNone/>
            </a:pPr>
            <a:endParaRPr lang="en-GB" sz="2800" dirty="0" smtClean="0">
              <a:latin typeface="Comic Sans MS" panose="030F0702030302020204" pitchFamily="66" charset="0"/>
            </a:endParaRPr>
          </a:p>
          <a:p>
            <a:pPr>
              <a:buNone/>
            </a:pPr>
            <a:endParaRPr lang="en-GB" dirty="0" smtClean="0">
              <a:latin typeface="Comic Sans MS" panose="030F0702030302020204" pitchFamily="66" charset="0"/>
            </a:endParaRPr>
          </a:p>
          <a:p>
            <a:pPr>
              <a:buNone/>
            </a:pP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77826" name="Picture 2" descr="Image result for no frustration school chi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492896"/>
            <a:ext cx="3449485" cy="2304256"/>
          </a:xfrm>
          <a:prstGeom prst="rect">
            <a:avLst/>
          </a:prstGeom>
          <a:noFill/>
        </p:spPr>
      </p:pic>
      <p:cxnSp>
        <p:nvCxnSpPr>
          <p:cNvPr id="9" name="Straight Connector 8"/>
          <p:cNvCxnSpPr/>
          <p:nvPr/>
        </p:nvCxnSpPr>
        <p:spPr>
          <a:xfrm>
            <a:off x="467544" y="2492896"/>
            <a:ext cx="3276872" cy="216024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539552" y="2492896"/>
            <a:ext cx="3240360" cy="216024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31122"/>
            <a:ext cx="8229600" cy="1143000"/>
          </a:xfrm>
        </p:spPr>
        <p:txBody>
          <a:bodyPr>
            <a:normAutofit/>
          </a:bodyPr>
          <a:lstStyle/>
          <a:p>
            <a:r>
              <a:rPr lang="en-GB" sz="3600" dirty="0" smtClean="0">
                <a:latin typeface="Comic Sans MS" panose="030F0702030302020204" pitchFamily="66" charset="0"/>
              </a:rPr>
              <a:t>Learning aims</a:t>
            </a:r>
            <a:endParaRPr lang="en-GB" sz="3600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7944" y="1556792"/>
            <a:ext cx="4896544" cy="511256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GB" dirty="0" smtClean="0">
                <a:latin typeface="Comic Sans MS" panose="030F0702030302020204" pitchFamily="66" charset="0"/>
              </a:rPr>
              <a:t>To give you a better understanding of speech sound development </a:t>
            </a:r>
          </a:p>
          <a:p>
            <a:pPr marL="0" indent="0" algn="ctr">
              <a:buNone/>
            </a:pPr>
            <a:endParaRPr lang="en-GB" dirty="0" smtClean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n-GB" dirty="0" smtClean="0">
                <a:latin typeface="Comic Sans MS" panose="030F0702030302020204" pitchFamily="66" charset="0"/>
              </a:rPr>
              <a:t>To think about the speech sounds your child might be struggling with </a:t>
            </a:r>
          </a:p>
          <a:p>
            <a:pPr marL="0" indent="0" algn="ctr">
              <a:buNone/>
            </a:pPr>
            <a:endParaRPr lang="en-GB" dirty="0" smtClean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n-GB" dirty="0" smtClean="0">
                <a:latin typeface="Comic Sans MS" panose="030F0702030302020204" pitchFamily="66" charset="0"/>
              </a:rPr>
              <a:t>To think about ways to help at home </a:t>
            </a:r>
          </a:p>
          <a:p>
            <a:pPr marL="0" indent="0" algn="ctr">
              <a:buNone/>
            </a:pPr>
            <a:endParaRPr lang="en-GB" dirty="0" smtClean="0"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2564904"/>
            <a:ext cx="3193766" cy="17061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0"/>
            <a:ext cx="8964488" cy="1143000"/>
          </a:xfrm>
        </p:spPr>
        <p:txBody>
          <a:bodyPr>
            <a:normAutofit fontScale="90000"/>
          </a:bodyPr>
          <a:lstStyle/>
          <a:p>
            <a:r>
              <a:rPr lang="en-GB" sz="4000" dirty="0" smtClean="0">
                <a:latin typeface="Comic Sans MS" panose="030F0702030302020204" pitchFamily="66" charset="0"/>
              </a:rPr>
              <a:t>How to prevent your wee one becoming frustrated when not understood</a:t>
            </a:r>
            <a:endParaRPr lang="en-GB" sz="4000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9952" y="1124744"/>
            <a:ext cx="4824536" cy="5472608"/>
          </a:xfrm>
        </p:spPr>
        <p:txBody>
          <a:bodyPr>
            <a:normAutofit lnSpcReduction="10000"/>
          </a:bodyPr>
          <a:lstStyle/>
          <a:p>
            <a:pPr>
              <a:buNone/>
            </a:pPr>
            <a:endParaRPr lang="en-GB" sz="2800" dirty="0" smtClean="0">
              <a:latin typeface="Comic Sans MS" panose="030F0702030302020204" pitchFamily="66" charset="0"/>
            </a:endParaRPr>
          </a:p>
          <a:p>
            <a:pPr>
              <a:buNone/>
            </a:pPr>
            <a:r>
              <a:rPr lang="en-GB" sz="2400" b="1" dirty="0" smtClean="0">
                <a:latin typeface="Comic Sans MS" panose="030F0702030302020204" pitchFamily="66" charset="0"/>
              </a:rPr>
              <a:t>Repeat back any words you have understood  </a:t>
            </a:r>
            <a:r>
              <a:rPr lang="en-GB" sz="2400" dirty="0" smtClean="0">
                <a:latin typeface="Comic Sans MS" panose="030F0702030302020204" pitchFamily="66" charset="0"/>
              </a:rPr>
              <a:t>e.g. “You’re telling me something about a park and mum – did you go to the park with mum?”</a:t>
            </a:r>
          </a:p>
          <a:p>
            <a:pPr>
              <a:buNone/>
            </a:pPr>
            <a:r>
              <a:rPr lang="en-GB" sz="2400" b="1" dirty="0" smtClean="0">
                <a:latin typeface="Comic Sans MS" panose="030F0702030302020204" pitchFamily="66" charset="0"/>
              </a:rPr>
              <a:t>– This way they know some of their message has been successful and does not have to repeat the whole message </a:t>
            </a:r>
          </a:p>
          <a:p>
            <a:pPr>
              <a:buNone/>
            </a:pPr>
            <a:endParaRPr lang="en-GB" sz="2400" b="1" dirty="0" smtClean="0">
              <a:latin typeface="Comic Sans MS" panose="030F0702030302020204" pitchFamily="66" charset="0"/>
            </a:endParaRPr>
          </a:p>
          <a:p>
            <a:pPr>
              <a:buNone/>
            </a:pPr>
            <a:r>
              <a:rPr lang="en-GB" sz="2400" b="1" dirty="0" smtClean="0">
                <a:latin typeface="Comic Sans MS" panose="030F0702030302020204" pitchFamily="66" charset="0"/>
              </a:rPr>
              <a:t>If you still don’t understand...</a:t>
            </a:r>
          </a:p>
          <a:p>
            <a:pPr>
              <a:buNone/>
            </a:pPr>
            <a:r>
              <a:rPr lang="en-GB" sz="2400" dirty="0" smtClean="0">
                <a:latin typeface="Comic Sans MS" panose="030F0702030302020204" pitchFamily="66" charset="0"/>
              </a:rPr>
              <a:t>- “Could you please tell me later?”</a:t>
            </a:r>
          </a:p>
          <a:p>
            <a:pPr>
              <a:buNone/>
            </a:pPr>
            <a:endParaRPr lang="en-GB" sz="2400" b="1" dirty="0" smtClean="0">
              <a:latin typeface="Comic Sans MS" panose="030F0702030302020204" pitchFamily="66" charset="0"/>
            </a:endParaRPr>
          </a:p>
          <a:p>
            <a:pPr>
              <a:buNone/>
            </a:pPr>
            <a:endParaRPr lang="en-GB" sz="2800" b="1" dirty="0" smtClean="0">
              <a:latin typeface="Comic Sans MS" panose="030F0702030302020204" pitchFamily="66" charset="0"/>
            </a:endParaRPr>
          </a:p>
          <a:p>
            <a:pPr>
              <a:buNone/>
            </a:pPr>
            <a:endParaRPr lang="en-GB" sz="2800" b="1" dirty="0" smtClean="0">
              <a:latin typeface="Comic Sans MS" panose="030F0702030302020204" pitchFamily="66" charset="0"/>
            </a:endParaRPr>
          </a:p>
          <a:p>
            <a:pPr>
              <a:buNone/>
            </a:pPr>
            <a:endParaRPr lang="en-GB" sz="2800" dirty="0" smtClean="0">
              <a:latin typeface="Comic Sans MS" panose="030F0702030302020204" pitchFamily="66" charset="0"/>
            </a:endParaRPr>
          </a:p>
          <a:p>
            <a:pPr>
              <a:buNone/>
            </a:pPr>
            <a:endParaRPr lang="en-GB" sz="2800" dirty="0" smtClean="0">
              <a:latin typeface="Comic Sans MS" panose="030F0702030302020204" pitchFamily="66" charset="0"/>
            </a:endParaRPr>
          </a:p>
          <a:p>
            <a:pPr>
              <a:buNone/>
            </a:pPr>
            <a:endParaRPr lang="en-GB" dirty="0" smtClean="0">
              <a:latin typeface="Comic Sans MS" panose="030F0702030302020204" pitchFamily="66" charset="0"/>
            </a:endParaRPr>
          </a:p>
          <a:p>
            <a:pPr>
              <a:buNone/>
            </a:pP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77826" name="Picture 2" descr="Image result for no frustration school chi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348880"/>
            <a:ext cx="3557281" cy="2376264"/>
          </a:xfrm>
          <a:prstGeom prst="rect">
            <a:avLst/>
          </a:prstGeom>
          <a:noFill/>
        </p:spPr>
      </p:pic>
      <p:cxnSp>
        <p:nvCxnSpPr>
          <p:cNvPr id="9" name="Straight Connector 8"/>
          <p:cNvCxnSpPr/>
          <p:nvPr/>
        </p:nvCxnSpPr>
        <p:spPr>
          <a:xfrm>
            <a:off x="467544" y="2492896"/>
            <a:ext cx="3276872" cy="216024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539552" y="2492896"/>
            <a:ext cx="3240360" cy="216024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38922"/>
            <a:ext cx="8229600" cy="1143000"/>
          </a:xfrm>
        </p:spPr>
        <p:txBody>
          <a:bodyPr>
            <a:noAutofit/>
          </a:bodyPr>
          <a:lstStyle/>
          <a:p>
            <a:r>
              <a:rPr lang="en-GB" sz="4000" dirty="0" smtClean="0">
                <a:latin typeface="Comic Sans MS" panose="030F0702030302020204" pitchFamily="66" charset="0"/>
              </a:rPr>
              <a:t>Other strategies </a:t>
            </a:r>
            <a:r>
              <a:rPr lang="en-GB" sz="4000" dirty="0">
                <a:latin typeface="Comic Sans MS" panose="030F0702030302020204" pitchFamily="66" charset="0"/>
              </a:rPr>
              <a:t>t</a:t>
            </a:r>
            <a:r>
              <a:rPr lang="en-GB" sz="4000" dirty="0" smtClean="0">
                <a:latin typeface="Comic Sans MS" panose="030F0702030302020204" pitchFamily="66" charset="0"/>
              </a:rPr>
              <a:t>o </a:t>
            </a:r>
            <a:r>
              <a:rPr lang="en-GB" sz="4000" dirty="0">
                <a:latin typeface="Comic Sans MS" panose="030F0702030302020204" pitchFamily="66" charset="0"/>
              </a:rPr>
              <a:t>u</a:t>
            </a:r>
            <a:r>
              <a:rPr lang="en-GB" sz="4000" dirty="0" smtClean="0">
                <a:latin typeface="Comic Sans MS" panose="030F0702030302020204" pitchFamily="66" charset="0"/>
              </a:rPr>
              <a:t>se</a:t>
            </a:r>
            <a:endParaRPr lang="en-GB" sz="4000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1880" y="1417639"/>
            <a:ext cx="5437112" cy="294746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400" b="1" dirty="0" smtClean="0">
                <a:latin typeface="Comic Sans MS" panose="030F0702030302020204" pitchFamily="66" charset="0"/>
              </a:rPr>
              <a:t>Play detective</a:t>
            </a:r>
          </a:p>
          <a:p>
            <a:pPr marL="273050" indent="-9525">
              <a:buNone/>
            </a:pPr>
            <a:r>
              <a:rPr lang="en-GB" sz="2400" dirty="0" smtClean="0">
                <a:latin typeface="Comic Sans MS" panose="030F0702030302020204" pitchFamily="66" charset="0"/>
              </a:rPr>
              <a:t>Using what you have learned today, try to find out which sounds the child has difficulty with and work out what sounds &amp; words they were trying to say</a:t>
            </a:r>
          </a:p>
          <a:p>
            <a:pPr marL="273050" indent="-9525">
              <a:buNone/>
            </a:pPr>
            <a:endParaRPr lang="en-GB" sz="2400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2400" b="1" dirty="0" smtClean="0">
                <a:latin typeface="Comic Sans MS" panose="030F0702030302020204" pitchFamily="66" charset="0"/>
              </a:rPr>
              <a:t>Mime and gesture</a:t>
            </a:r>
          </a:p>
          <a:p>
            <a:pPr marL="273050" indent="-9525">
              <a:buNone/>
            </a:pPr>
            <a:r>
              <a:rPr lang="en-GB" sz="2400" dirty="0" smtClean="0">
                <a:latin typeface="Comic Sans MS" panose="030F0702030302020204" pitchFamily="66" charset="0"/>
              </a:rPr>
              <a:t>If you cannot understand what they are saying , see if they can show you in another way – such as pointing, acting it out, taking you to it</a:t>
            </a:r>
          </a:p>
        </p:txBody>
      </p:sp>
      <p:pic>
        <p:nvPicPr>
          <p:cNvPr id="2050" name="Picture 2" descr="Cartoon Detective Camera , Free Transparent Clipart - ClipartKe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7638"/>
            <a:ext cx="2169613" cy="220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2416" y="4077072"/>
            <a:ext cx="2247900" cy="22479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en-GB" sz="4000" dirty="0" smtClean="0">
                <a:latin typeface="Comic Sans MS" panose="030F0702030302020204" pitchFamily="66" charset="0"/>
              </a:rPr>
              <a:t>Games &amp; activities </a:t>
            </a:r>
            <a:endParaRPr lang="en-GB" sz="4000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556792"/>
            <a:ext cx="8712968" cy="5301208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>
                <a:latin typeface="Comic Sans MS" panose="030F0702030302020204" pitchFamily="66" charset="0"/>
              </a:rPr>
              <a:t>Encourage an interest in the specific speech sound – create a </a:t>
            </a:r>
            <a:r>
              <a:rPr lang="en-GB" b="1" dirty="0" smtClean="0">
                <a:latin typeface="Comic Sans MS" panose="030F0702030302020204" pitchFamily="66" charset="0"/>
              </a:rPr>
              <a:t>scrap book or bag/box </a:t>
            </a:r>
            <a:r>
              <a:rPr lang="en-GB" dirty="0" smtClean="0">
                <a:latin typeface="Comic Sans MS" panose="030F0702030302020204" pitchFamily="66" charset="0"/>
              </a:rPr>
              <a:t>of items beginning with the targeted sound i.e. /k/ box (car, key, cake, cat, king)</a:t>
            </a:r>
          </a:p>
          <a:p>
            <a:endParaRPr lang="en-GB" dirty="0" smtClean="0">
              <a:latin typeface="Comic Sans MS" panose="030F0702030302020204" pitchFamily="66" charset="0"/>
            </a:endParaRPr>
          </a:p>
          <a:p>
            <a:r>
              <a:rPr lang="en-GB" b="1" dirty="0" smtClean="0">
                <a:latin typeface="Comic Sans MS" panose="030F0702030302020204" pitchFamily="66" charset="0"/>
              </a:rPr>
              <a:t>“I spy” using sounds instead of letters </a:t>
            </a:r>
            <a:r>
              <a:rPr lang="en-GB" dirty="0" smtClean="0">
                <a:latin typeface="Comic Sans MS" panose="030F0702030302020204" pitchFamily="66" charset="0"/>
              </a:rPr>
              <a:t>e.g. something that begins with the sound /f/ - phone, fish</a:t>
            </a:r>
          </a:p>
          <a:p>
            <a:endParaRPr lang="en-GB" dirty="0" smtClean="0">
              <a:latin typeface="Comic Sans MS" panose="030F0702030302020204" pitchFamily="66" charset="0"/>
            </a:endParaRPr>
          </a:p>
          <a:p>
            <a:r>
              <a:rPr lang="en-GB" dirty="0" smtClean="0">
                <a:latin typeface="Comic Sans MS" panose="030F0702030302020204" pitchFamily="66" charset="0"/>
              </a:rPr>
              <a:t>Go on a </a:t>
            </a:r>
            <a:r>
              <a:rPr lang="en-GB" b="1" dirty="0" smtClean="0">
                <a:latin typeface="Comic Sans MS" panose="030F0702030302020204" pitchFamily="66" charset="0"/>
              </a:rPr>
              <a:t>sound walk </a:t>
            </a:r>
            <a:r>
              <a:rPr lang="en-GB" dirty="0" smtClean="0">
                <a:latin typeface="Comic Sans MS" panose="030F0702030302020204" pitchFamily="66" charset="0"/>
              </a:rPr>
              <a:t>– how many things can you find that begin with...? Remember to use the sounds</a:t>
            </a:r>
          </a:p>
          <a:p>
            <a:endParaRPr lang="en-GB" dirty="0" smtClean="0">
              <a:latin typeface="Comic Sans MS" panose="030F0702030302020204" pitchFamily="66" charset="0"/>
            </a:endParaRPr>
          </a:p>
          <a:p>
            <a:r>
              <a:rPr lang="en-GB" b="1" dirty="0" smtClean="0">
                <a:latin typeface="Comic Sans MS" panose="030F0702030302020204" pitchFamily="66" charset="0"/>
              </a:rPr>
              <a:t>Mirror practice </a:t>
            </a:r>
            <a:r>
              <a:rPr lang="en-GB" dirty="0" smtClean="0">
                <a:latin typeface="Comic Sans MS" panose="030F0702030302020204" pitchFamily="66" charset="0"/>
              </a:rPr>
              <a:t>– exploration of sounds and where they are produced in the mouth using a mirror </a:t>
            </a: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8194" name="AutoShape 2" descr="Image result for games and activities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723900"/>
            <a:ext cx="1524000" cy="15144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196" name="AutoShape 4" descr="Image result for games and activities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723900"/>
            <a:ext cx="1524000" cy="15144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8198" name="Picture 6" descr="Image result for games and activities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0352" y="0"/>
            <a:ext cx="1403648" cy="13948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80528" y="96120"/>
            <a:ext cx="8229600" cy="1143000"/>
          </a:xfrm>
        </p:spPr>
        <p:txBody>
          <a:bodyPr>
            <a:normAutofit/>
          </a:bodyPr>
          <a:lstStyle/>
          <a:p>
            <a:r>
              <a:rPr lang="en-GB" sz="4000" dirty="0" smtClean="0">
                <a:latin typeface="Comic Sans MS" panose="030F0702030302020204" pitchFamily="66" charset="0"/>
              </a:rPr>
              <a:t>What next?</a:t>
            </a:r>
            <a:endParaRPr lang="en-GB" sz="4000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412776"/>
            <a:ext cx="8856984" cy="5616624"/>
          </a:xfrm>
        </p:spPr>
        <p:txBody>
          <a:bodyPr>
            <a:normAutofit fontScale="70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dirty="0" smtClean="0">
                <a:latin typeface="Comic Sans MS" panose="030F0702030302020204" pitchFamily="66" charset="0"/>
              </a:rPr>
              <a:t>Try out some strategies &amp; games with your child at home</a:t>
            </a:r>
          </a:p>
          <a:p>
            <a:pPr marL="514350" indent="-514350">
              <a:buFont typeface="+mj-lt"/>
              <a:buAutoNum type="arabicPeriod"/>
            </a:pPr>
            <a:endParaRPr lang="en-GB" dirty="0" smtClean="0">
              <a:latin typeface="Comic Sans MS" panose="030F0702030302020204" pitchFamily="66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dirty="0" smtClean="0">
                <a:latin typeface="Comic Sans MS" panose="030F0702030302020204" pitchFamily="66" charset="0"/>
              </a:rPr>
              <a:t>If you need further help/advice, please contact your local speech and language therapy helpline (see next slide)</a:t>
            </a:r>
          </a:p>
          <a:p>
            <a:pPr marL="514350" indent="-514350">
              <a:buFont typeface="+mj-lt"/>
              <a:buAutoNum type="arabicPeriod"/>
            </a:pPr>
            <a:endParaRPr lang="en-GB" dirty="0" smtClean="0">
              <a:latin typeface="Comic Sans MS" panose="030F0702030302020204" pitchFamily="66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dirty="0" smtClean="0">
                <a:latin typeface="Comic Sans MS" panose="030F0702030302020204" pitchFamily="66" charset="0"/>
              </a:rPr>
              <a:t>Useful websites:</a:t>
            </a:r>
          </a:p>
          <a:p>
            <a:pPr marL="514350" indent="-514350">
              <a:buFont typeface="+mj-lt"/>
              <a:buAutoNum type="arabicPeriod"/>
            </a:pPr>
            <a:endParaRPr lang="en-GB" dirty="0" smtClean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n-GB" dirty="0" smtClean="0">
                <a:latin typeface="Comic Sans MS" panose="030F0702030302020204" pitchFamily="66" charset="0"/>
                <a:hlinkClick r:id="rId3"/>
              </a:rPr>
              <a:t>www.ican.org</a:t>
            </a:r>
            <a:endParaRPr lang="en-GB" dirty="0" smtClean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endParaRPr lang="en-GB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n-GB" dirty="0" smtClean="0">
                <a:latin typeface="Comic Sans MS" panose="030F0702030302020204" pitchFamily="66" charset="0"/>
                <a:hlinkClick r:id="rId4"/>
              </a:rPr>
              <a:t>www.talkingpoint.org</a:t>
            </a:r>
            <a:r>
              <a:rPr lang="en-GB" dirty="0" smtClean="0">
                <a:latin typeface="Comic Sans MS" panose="030F0702030302020204" pitchFamily="66" charset="0"/>
              </a:rPr>
              <a:t> </a:t>
            </a:r>
          </a:p>
          <a:p>
            <a:pPr marL="0" indent="0" algn="ctr">
              <a:buNone/>
            </a:pPr>
            <a:endParaRPr lang="en-GB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n-GB" dirty="0">
                <a:latin typeface="Comic Sans MS" panose="030F0702030302020204" pitchFamily="66" charset="0"/>
                <a:hlinkClick r:id="rId5"/>
              </a:rPr>
              <a:t>https://mommyspeechtherapy.com</a:t>
            </a:r>
            <a:r>
              <a:rPr lang="en-GB" dirty="0" smtClean="0">
                <a:latin typeface="Comic Sans MS" panose="030F0702030302020204" pitchFamily="66" charset="0"/>
                <a:hlinkClick r:id="rId5"/>
              </a:rPr>
              <a:t>/</a:t>
            </a:r>
            <a:r>
              <a:rPr lang="en-GB" dirty="0" smtClean="0">
                <a:latin typeface="Comic Sans MS" panose="030F0702030302020204" pitchFamily="66" charset="0"/>
              </a:rPr>
              <a:t> </a:t>
            </a:r>
          </a:p>
          <a:p>
            <a:pPr marL="0" indent="0" algn="ctr">
              <a:buNone/>
            </a:pPr>
            <a:endParaRPr lang="en-GB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n-GB" dirty="0">
                <a:latin typeface="Comic Sans MS" panose="030F0702030302020204" pitchFamily="66" charset="0"/>
                <a:hlinkClick r:id="rId6"/>
              </a:rPr>
              <a:t>https://www.wchc.nhs.uk/services/childrens-speech-language-therapy/self-care-resources-and-support/</a:t>
            </a:r>
            <a:endParaRPr lang="en-GB" dirty="0" smtClean="0">
              <a:latin typeface="Comic Sans MS" panose="030F0702030302020204" pitchFamily="66" charset="0"/>
            </a:endParaRPr>
          </a:p>
          <a:p>
            <a:pPr algn="ctr">
              <a:buNone/>
            </a:pPr>
            <a:endParaRPr lang="en-GB" b="1" dirty="0" smtClean="0">
              <a:latin typeface="Comic Sans MS" panose="030F0702030302020204" pitchFamily="66" charset="0"/>
            </a:endParaRPr>
          </a:p>
        </p:txBody>
      </p:sp>
      <p:pic>
        <p:nvPicPr>
          <p:cNvPr id="3074" name="Picture 2" descr="a friend to draw some out | Clipart Panda - Free Clipart Image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8104" y="96120"/>
            <a:ext cx="1320081" cy="1091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pic>
        <p:nvPicPr>
          <p:cNvPr id="2050" name="Picture 2" descr="S:\Paediatrics\Speech Sounds Task &amp; Finish Group\Trainings\poster slid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5834" y="116632"/>
            <a:ext cx="4732331" cy="6597352"/>
          </a:xfrm>
          <a:prstGeom prst="rect">
            <a:avLst/>
          </a:prstGeom>
          <a:noFill/>
        </p:spPr>
      </p:pic>
      <p:pic>
        <p:nvPicPr>
          <p:cNvPr id="3" name="Parents slide 3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050780" y="311050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4952"/>
            <a:ext cx="8229600" cy="1143000"/>
          </a:xfrm>
        </p:spPr>
        <p:txBody>
          <a:bodyPr>
            <a:normAutofit/>
          </a:bodyPr>
          <a:lstStyle/>
          <a:p>
            <a:r>
              <a:rPr lang="en-GB" sz="4000" dirty="0" smtClean="0">
                <a:latin typeface="Comic Sans MS" panose="030F0702030302020204" pitchFamily="66" charset="0"/>
              </a:rPr>
              <a:t>What will we do?</a:t>
            </a:r>
            <a:endParaRPr lang="en-GB" sz="4000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87824" y="1340768"/>
            <a:ext cx="5976664" cy="5517232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GB" sz="3000" dirty="0" smtClean="0">
                <a:latin typeface="Comic Sans MS" panose="030F0702030302020204" pitchFamily="66" charset="0"/>
                <a:cs typeface="Arial" pitchFamily="34" charset="0"/>
              </a:rPr>
              <a:t>We will </a:t>
            </a:r>
            <a:r>
              <a:rPr lang="en-GB" sz="3000" b="1" dirty="0" smtClean="0">
                <a:latin typeface="Comic Sans MS" panose="030F0702030302020204" pitchFamily="66" charset="0"/>
                <a:cs typeface="Arial" pitchFamily="34" charset="0"/>
              </a:rPr>
              <a:t>listen </a:t>
            </a:r>
            <a:r>
              <a:rPr lang="en-GB" sz="3000" dirty="0" smtClean="0">
                <a:latin typeface="Comic Sans MS" panose="030F0702030302020204" pitchFamily="66" charset="0"/>
                <a:cs typeface="Arial" pitchFamily="34" charset="0"/>
              </a:rPr>
              <a:t>to your concerns        </a:t>
            </a:r>
          </a:p>
          <a:p>
            <a:pPr>
              <a:buNone/>
            </a:pPr>
            <a:endParaRPr lang="en-GB" sz="3000" dirty="0">
              <a:latin typeface="Comic Sans MS" panose="030F0702030302020204" pitchFamily="66" charset="0"/>
              <a:cs typeface="Arial" pitchFamily="34" charset="0"/>
            </a:endParaRPr>
          </a:p>
          <a:p>
            <a:pPr>
              <a:buNone/>
            </a:pPr>
            <a:r>
              <a:rPr lang="en-GB" sz="3000" dirty="0" smtClean="0">
                <a:latin typeface="Comic Sans MS" panose="030F0702030302020204" pitchFamily="66" charset="0"/>
                <a:cs typeface="Arial" pitchFamily="34" charset="0"/>
              </a:rPr>
              <a:t>We will try to </a:t>
            </a:r>
            <a:r>
              <a:rPr lang="en-GB" sz="3000" b="1" dirty="0" smtClean="0">
                <a:latin typeface="Comic Sans MS" panose="030F0702030302020204" pitchFamily="66" charset="0"/>
                <a:cs typeface="Arial" pitchFamily="34" charset="0"/>
              </a:rPr>
              <a:t>reassure</a:t>
            </a:r>
            <a:r>
              <a:rPr lang="en-GB" sz="3000" dirty="0" smtClean="0">
                <a:latin typeface="Comic Sans MS" panose="030F0702030302020204" pitchFamily="66" charset="0"/>
                <a:cs typeface="Arial" pitchFamily="34" charset="0"/>
              </a:rPr>
              <a:t> you on the phone</a:t>
            </a:r>
          </a:p>
          <a:p>
            <a:pPr>
              <a:buNone/>
            </a:pPr>
            <a:endParaRPr lang="en-GB" sz="3000" dirty="0" smtClean="0">
              <a:latin typeface="Comic Sans MS" panose="030F0702030302020204" pitchFamily="66" charset="0"/>
              <a:cs typeface="Arial" pitchFamily="34" charset="0"/>
            </a:endParaRPr>
          </a:p>
          <a:p>
            <a:pPr>
              <a:buNone/>
            </a:pPr>
            <a:r>
              <a:rPr lang="en-GB" sz="3000" dirty="0" smtClean="0">
                <a:latin typeface="Comic Sans MS" panose="030F0702030302020204" pitchFamily="66" charset="0"/>
                <a:cs typeface="Arial" pitchFamily="34" charset="0"/>
              </a:rPr>
              <a:t>We will offer </a:t>
            </a:r>
            <a:r>
              <a:rPr lang="en-GB" sz="3000" b="1" dirty="0" smtClean="0">
                <a:latin typeface="Comic Sans MS" panose="030F0702030302020204" pitchFamily="66" charset="0"/>
                <a:cs typeface="Arial" pitchFamily="34" charset="0"/>
              </a:rPr>
              <a:t>advice</a:t>
            </a:r>
            <a:r>
              <a:rPr lang="en-GB" sz="3000" dirty="0" smtClean="0">
                <a:latin typeface="Comic Sans MS" panose="030F0702030302020204" pitchFamily="66" charset="0"/>
                <a:cs typeface="Arial" pitchFamily="34" charset="0"/>
              </a:rPr>
              <a:t> on how to help your wee one </a:t>
            </a:r>
          </a:p>
          <a:p>
            <a:pPr>
              <a:buNone/>
            </a:pPr>
            <a:endParaRPr lang="en-GB" sz="3000" dirty="0" smtClean="0">
              <a:latin typeface="Comic Sans MS" panose="030F0702030302020204" pitchFamily="66" charset="0"/>
              <a:cs typeface="Arial" pitchFamily="34" charset="0"/>
            </a:endParaRPr>
          </a:p>
          <a:p>
            <a:pPr>
              <a:buNone/>
            </a:pPr>
            <a:r>
              <a:rPr lang="en-GB" sz="3000" dirty="0" smtClean="0">
                <a:latin typeface="Comic Sans MS" panose="030F0702030302020204" pitchFamily="66" charset="0"/>
                <a:cs typeface="Arial" pitchFamily="34" charset="0"/>
              </a:rPr>
              <a:t>We may advise that your child is </a:t>
            </a:r>
            <a:r>
              <a:rPr lang="en-GB" sz="3000" b="1" dirty="0" smtClean="0">
                <a:latin typeface="Comic Sans MS" panose="030F0702030302020204" pitchFamily="66" charset="0"/>
                <a:cs typeface="Arial" pitchFamily="34" charset="0"/>
              </a:rPr>
              <a:t>referred </a:t>
            </a:r>
            <a:r>
              <a:rPr lang="en-GB" sz="3000" dirty="0" smtClean="0">
                <a:latin typeface="Comic Sans MS" panose="030F0702030302020204" pitchFamily="66" charset="0"/>
                <a:cs typeface="Arial" pitchFamily="34" charset="0"/>
              </a:rPr>
              <a:t>to us for a </a:t>
            </a:r>
            <a:r>
              <a:rPr lang="en-GB" sz="3000" b="1" dirty="0" smtClean="0">
                <a:latin typeface="Comic Sans MS" panose="030F0702030302020204" pitchFamily="66" charset="0"/>
                <a:cs typeface="Arial" pitchFamily="34" charset="0"/>
              </a:rPr>
              <a:t>full assessment </a:t>
            </a:r>
            <a:r>
              <a:rPr lang="en-GB" sz="3000" dirty="0" smtClean="0">
                <a:latin typeface="Comic Sans MS" panose="030F0702030302020204" pitchFamily="66" charset="0"/>
                <a:cs typeface="Arial" pitchFamily="34" charset="0"/>
              </a:rPr>
              <a:t>if your wee one’s speech difficulties are having a </a:t>
            </a:r>
            <a:r>
              <a:rPr lang="en-GB" sz="3000" b="1" dirty="0" smtClean="0">
                <a:latin typeface="Comic Sans MS" panose="030F0702030302020204" pitchFamily="66" charset="0"/>
                <a:cs typeface="Arial" pitchFamily="34" charset="0"/>
              </a:rPr>
              <a:t>negative impact </a:t>
            </a:r>
            <a:r>
              <a:rPr lang="en-GB" sz="3000" dirty="0" smtClean="0">
                <a:latin typeface="Comic Sans MS" panose="030F0702030302020204" pitchFamily="66" charset="0"/>
                <a:cs typeface="Arial" pitchFamily="34" charset="0"/>
              </a:rPr>
              <a:t>on them </a:t>
            </a:r>
          </a:p>
          <a:p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5" name="Picture 4" descr="helplin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551" y="2780928"/>
            <a:ext cx="2958273" cy="16447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159891"/>
            <a:ext cx="8229600" cy="1143000"/>
          </a:xfrm>
        </p:spPr>
        <p:txBody>
          <a:bodyPr>
            <a:normAutofit/>
          </a:bodyPr>
          <a:lstStyle/>
          <a:p>
            <a:r>
              <a:rPr lang="en-GB" sz="4000" dirty="0" smtClean="0">
                <a:latin typeface="Comic Sans MS" panose="030F0702030302020204" pitchFamily="66" charset="0"/>
              </a:rPr>
              <a:t>However…</a:t>
            </a:r>
            <a:endParaRPr lang="en-GB" sz="4000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3888" y="1357298"/>
            <a:ext cx="5328592" cy="52578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en-GB" dirty="0" smtClean="0">
              <a:latin typeface="Comic Sans MS" panose="030F0702030302020204" pitchFamily="66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GB" dirty="0" smtClean="0">
                <a:latin typeface="Comic Sans MS" panose="030F0702030302020204" pitchFamily="66" charset="0"/>
                <a:cs typeface="Arial" pitchFamily="34" charset="0"/>
              </a:rPr>
              <a:t>You may hear us say that your child has normal speech development and does not require assessment </a:t>
            </a:r>
          </a:p>
          <a:p>
            <a:pPr marL="0" indent="0">
              <a:buNone/>
            </a:pPr>
            <a:endParaRPr lang="en-GB" dirty="0" smtClean="0">
              <a:latin typeface="Comic Sans MS" panose="030F0702030302020204" pitchFamily="66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GB" dirty="0" smtClean="0">
                <a:latin typeface="Comic Sans MS" panose="030F0702030302020204" pitchFamily="66" charset="0"/>
                <a:cs typeface="Arial" pitchFamily="34" charset="0"/>
              </a:rPr>
              <a:t>You will possibly hear us say that your wee one is too young for therapy, or maybe not ready for therapy </a:t>
            </a:r>
          </a:p>
          <a:p>
            <a:pPr algn="ctr">
              <a:buNone/>
            </a:pPr>
            <a:endParaRPr lang="en-GB" dirty="0">
              <a:latin typeface="Comic Sans MS" panose="030F0702030302020204" pitchFamily="66" charset="0"/>
              <a:cs typeface="Arial" pitchFamily="34" charset="0"/>
            </a:endParaRPr>
          </a:p>
          <a:p>
            <a:pPr algn="ctr">
              <a:buNone/>
            </a:pPr>
            <a:endParaRPr lang="en-GB" dirty="0" smtClean="0">
              <a:latin typeface="Comic Sans MS" panose="030F0702030302020204" pitchFamily="66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2276872"/>
            <a:ext cx="2952328" cy="21127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0"/>
            <a:ext cx="8856984" cy="1143000"/>
          </a:xfrm>
        </p:spPr>
        <p:txBody>
          <a:bodyPr>
            <a:noAutofit/>
          </a:bodyPr>
          <a:lstStyle/>
          <a:p>
            <a:r>
              <a:rPr lang="en-GB" sz="3800" dirty="0" smtClean="0">
                <a:latin typeface="Comic Sans MS" panose="030F0702030302020204" pitchFamily="66" charset="0"/>
              </a:rPr>
              <a:t>Speech therapy is not helpful when...</a:t>
            </a:r>
            <a:endParaRPr lang="en-GB" sz="3800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86116" y="1268760"/>
            <a:ext cx="5678372" cy="558924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GB" sz="2400" dirty="0" err="1" smtClean="0">
                <a:latin typeface="Comic Sans MS" panose="030F0702030302020204" pitchFamily="66" charset="0"/>
              </a:rPr>
              <a:t>Chidlren</a:t>
            </a:r>
            <a:r>
              <a:rPr lang="en-GB" sz="2400" dirty="0" smtClean="0">
                <a:latin typeface="Comic Sans MS" panose="030F0702030302020204" pitchFamily="66" charset="0"/>
              </a:rPr>
              <a:t> are not motivated or cooperative</a:t>
            </a:r>
          </a:p>
          <a:p>
            <a:endParaRPr lang="en-GB" sz="2400" dirty="0" smtClean="0">
              <a:latin typeface="Comic Sans MS" panose="030F0702030302020204" pitchFamily="66" charset="0"/>
            </a:endParaRPr>
          </a:p>
          <a:p>
            <a:pPr>
              <a:buNone/>
            </a:pPr>
            <a:r>
              <a:rPr lang="en-GB" sz="2400" dirty="0" smtClean="0">
                <a:latin typeface="Comic Sans MS" panose="030F0702030302020204" pitchFamily="66" charset="0"/>
              </a:rPr>
              <a:t>Children not able to say the sound (not developmentally ready for therapy) </a:t>
            </a:r>
          </a:p>
          <a:p>
            <a:pPr>
              <a:buNone/>
            </a:pPr>
            <a:endParaRPr lang="en-GB" sz="2400" dirty="0" smtClean="0">
              <a:latin typeface="Comic Sans MS" panose="030F0702030302020204" pitchFamily="66" charset="0"/>
            </a:endParaRPr>
          </a:p>
          <a:p>
            <a:pPr>
              <a:buNone/>
            </a:pPr>
            <a:r>
              <a:rPr lang="en-GB" sz="2400" dirty="0" smtClean="0">
                <a:latin typeface="Comic Sans MS" panose="030F0702030302020204" pitchFamily="66" charset="0"/>
              </a:rPr>
              <a:t>Children are not aware of any speech sound difficulty </a:t>
            </a:r>
          </a:p>
          <a:p>
            <a:endParaRPr lang="en-GB" sz="2400" dirty="0" smtClean="0">
              <a:latin typeface="Comic Sans MS" panose="030F0702030302020204" pitchFamily="66" charset="0"/>
            </a:endParaRPr>
          </a:p>
          <a:p>
            <a:pPr>
              <a:buNone/>
            </a:pPr>
            <a:r>
              <a:rPr lang="en-GB" sz="2400" dirty="0" smtClean="0">
                <a:latin typeface="Comic Sans MS" panose="030F0702030302020204" pitchFamily="66" charset="0"/>
              </a:rPr>
              <a:t>Children are not bothered about their speech and does not see it as a problem (it is having no impact on them)</a:t>
            </a:r>
          </a:p>
          <a:p>
            <a:pPr>
              <a:buNone/>
            </a:pPr>
            <a:endParaRPr lang="en-GB" sz="2400" dirty="0" smtClean="0">
              <a:latin typeface="Comic Sans MS" panose="030F0702030302020204" pitchFamily="66" charset="0"/>
            </a:endParaRPr>
          </a:p>
          <a:p>
            <a:pPr>
              <a:buNone/>
            </a:pPr>
            <a:r>
              <a:rPr lang="en-GB" sz="2400" dirty="0" smtClean="0">
                <a:latin typeface="Comic Sans MS" panose="030F0702030302020204" pitchFamily="66" charset="0"/>
              </a:rPr>
              <a:t>There is no ‘therapy partner’ to work with them, whether at home or at nursery/school </a:t>
            </a:r>
            <a:endParaRPr lang="en-GB" dirty="0" smtClean="0">
              <a:latin typeface="Comic Sans MS" panose="030F0702030302020204" pitchFamily="66" charset="0"/>
            </a:endParaRPr>
          </a:p>
          <a:p>
            <a:pPr>
              <a:buNone/>
            </a:pPr>
            <a:endParaRPr lang="en-GB" dirty="0" smtClean="0">
              <a:latin typeface="Comic Sans MS" panose="030F0702030302020204" pitchFamily="66" charset="0"/>
            </a:endParaRPr>
          </a:p>
          <a:p>
            <a:endParaRPr lang="en-GB" dirty="0" smtClean="0">
              <a:latin typeface="Comic Sans MS" panose="030F0702030302020204" pitchFamily="66" charset="0"/>
            </a:endParaRPr>
          </a:p>
        </p:txBody>
      </p:sp>
      <p:pic>
        <p:nvPicPr>
          <p:cNvPr id="5" name="Picture 4" descr="kid-lacking-self-confidenc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1844824"/>
            <a:ext cx="2448272" cy="36680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7684" y="116632"/>
            <a:ext cx="9181684" cy="1143000"/>
          </a:xfrm>
        </p:spPr>
        <p:txBody>
          <a:bodyPr>
            <a:noAutofit/>
          </a:bodyPr>
          <a:lstStyle/>
          <a:p>
            <a:r>
              <a:rPr lang="en-GB" sz="3600" dirty="0" smtClean="0">
                <a:latin typeface="Comic Sans MS" panose="030F0702030302020204" pitchFamily="66" charset="0"/>
              </a:rPr>
              <a:t>Some children are not affected by their speech sound difficulties and are…</a:t>
            </a:r>
            <a:endParaRPr lang="en-GB" sz="3600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5896" y="1556793"/>
            <a:ext cx="5359022" cy="4392488"/>
          </a:xfrm>
        </p:spPr>
        <p:txBody>
          <a:bodyPr>
            <a:noAutofit/>
          </a:bodyPr>
          <a:lstStyle/>
          <a:p>
            <a:r>
              <a:rPr lang="en-GB" sz="1600" dirty="0" smtClean="0">
                <a:latin typeface="Comic Sans MS" panose="030F0702030302020204" pitchFamily="66" charset="0"/>
              </a:rPr>
              <a:t>Unaware</a:t>
            </a:r>
          </a:p>
          <a:p>
            <a:endParaRPr lang="en-GB" sz="1600" dirty="0" smtClean="0">
              <a:latin typeface="Comic Sans MS" panose="030F0702030302020204" pitchFamily="66" charset="0"/>
            </a:endParaRPr>
          </a:p>
          <a:p>
            <a:r>
              <a:rPr lang="en-GB" sz="1600" dirty="0" smtClean="0">
                <a:latin typeface="Comic Sans MS" panose="030F0702030302020204" pitchFamily="66" charset="0"/>
              </a:rPr>
              <a:t>Talkative</a:t>
            </a:r>
          </a:p>
          <a:p>
            <a:endParaRPr lang="en-GB" sz="1600" dirty="0" smtClean="0">
              <a:latin typeface="Comic Sans MS" panose="030F0702030302020204" pitchFamily="66" charset="0"/>
            </a:endParaRPr>
          </a:p>
          <a:p>
            <a:r>
              <a:rPr lang="en-GB" sz="1600" dirty="0" smtClean="0">
                <a:latin typeface="Comic Sans MS" panose="030F0702030302020204" pitchFamily="66" charset="0"/>
              </a:rPr>
              <a:t>Confident communicators</a:t>
            </a:r>
          </a:p>
          <a:p>
            <a:pPr marL="0" indent="0">
              <a:buNone/>
            </a:pPr>
            <a:r>
              <a:rPr lang="en-GB" sz="1600" dirty="0" smtClean="0">
                <a:latin typeface="Comic Sans MS" panose="030F0702030302020204" pitchFamily="66" charset="0"/>
              </a:rPr>
              <a:t> </a:t>
            </a:r>
          </a:p>
          <a:p>
            <a:r>
              <a:rPr lang="en-GB" sz="1600" dirty="0" smtClean="0">
                <a:latin typeface="Comic Sans MS" panose="030F0702030302020204" pitchFamily="66" charset="0"/>
              </a:rPr>
              <a:t>Want to talk in front of their peers/family/whole class and share information</a:t>
            </a:r>
          </a:p>
          <a:p>
            <a:endParaRPr lang="en-GB" sz="1600" dirty="0" smtClean="0">
              <a:latin typeface="Comic Sans MS" panose="030F0702030302020204" pitchFamily="66" charset="0"/>
            </a:endParaRPr>
          </a:p>
          <a:p>
            <a:r>
              <a:rPr lang="en-GB" sz="1600" dirty="0" smtClean="0">
                <a:latin typeface="Comic Sans MS" panose="030F0702030302020204" pitchFamily="66" charset="0"/>
              </a:rPr>
              <a:t>Enjoy participating in activities that involve talking</a:t>
            </a:r>
          </a:p>
          <a:p>
            <a:endParaRPr lang="en-GB" sz="1600" dirty="0" smtClean="0">
              <a:latin typeface="Comic Sans MS" panose="030F0702030302020204" pitchFamily="66" charset="0"/>
            </a:endParaRPr>
          </a:p>
          <a:p>
            <a:r>
              <a:rPr lang="en-GB" sz="1600" dirty="0" smtClean="0">
                <a:latin typeface="Comic Sans MS" panose="030F0702030302020204" pitchFamily="66" charset="0"/>
              </a:rPr>
              <a:t>Very sociable</a:t>
            </a:r>
          </a:p>
          <a:p>
            <a:endParaRPr lang="en-GB" sz="1600" dirty="0" smtClean="0">
              <a:latin typeface="Comic Sans MS" panose="030F0702030302020204" pitchFamily="66" charset="0"/>
            </a:endParaRPr>
          </a:p>
          <a:p>
            <a:r>
              <a:rPr lang="en-GB" sz="1600" dirty="0" smtClean="0">
                <a:latin typeface="Comic Sans MS" panose="030F0702030302020204" pitchFamily="66" charset="0"/>
              </a:rPr>
              <a:t>No literacy difficulties</a:t>
            </a:r>
            <a:endParaRPr lang="en-GB" sz="1600" b="1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>
              <a:buNone/>
            </a:pPr>
            <a:endParaRPr lang="en-GB" sz="1600" b="1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>
              <a:buNone/>
            </a:pPr>
            <a:r>
              <a:rPr lang="en-GB" sz="1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If this sounds like your wee one, direct individual intervention from a speech &amp; language therapist at this time could do more harm than good</a:t>
            </a:r>
          </a:p>
        </p:txBody>
      </p:sp>
      <p:pic>
        <p:nvPicPr>
          <p:cNvPr id="5" name="Picture 4" descr="children-with-chidlren-at-schoo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2348880"/>
            <a:ext cx="3143272" cy="2094205"/>
          </a:xfrm>
          <a:prstGeom prst="rect">
            <a:avLst/>
          </a:prstGeom>
        </p:spPr>
      </p:pic>
      <p:pic>
        <p:nvPicPr>
          <p:cNvPr id="4" name="Parents slide 3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518356" y="522753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Image result for twitter and facebook logo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75600" y="3010049"/>
            <a:ext cx="1305921" cy="869579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0" y="1712003"/>
            <a:ext cx="90364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latin typeface="Comic Sans MS" panose="030F0702030302020204" pitchFamily="66" charset="0"/>
              </a:rPr>
              <a:t>The Speech and Language Therapy Service is on social media! Come &amp; find us online for more top tips </a:t>
            </a:r>
            <a:r>
              <a:rPr lang="en-GB" sz="2400" dirty="0" smtClean="0">
                <a:latin typeface="Comic Sans MS" panose="030F0702030302020204" pitchFamily="66" charset="0"/>
                <a:sym typeface="Wingdings" panose="05000000000000000000" pitchFamily="2" charset="2"/>
              </a:rPr>
              <a:t></a:t>
            </a:r>
            <a:endParaRPr lang="en-GB" sz="2400" dirty="0" smtClean="0"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512" y="5293657"/>
            <a:ext cx="88569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dirty="0" smtClean="0">
              <a:latin typeface="Comic Sans MS" panose="030F0702030302020204" pitchFamily="66" charset="0"/>
            </a:endParaRPr>
          </a:p>
          <a:p>
            <a:pPr algn="ctr"/>
            <a:endParaRPr lang="en-GB" dirty="0" smtClean="0">
              <a:latin typeface="Comic Sans MS" panose="030F0702030302020204" pitchFamily="66" charset="0"/>
            </a:endParaRPr>
          </a:p>
          <a:p>
            <a:pPr algn="ctr"/>
            <a:r>
              <a:rPr lang="en-GB" dirty="0" smtClean="0">
                <a:latin typeface="Comic Sans MS" panose="030F0702030302020204" pitchFamily="66" charset="0"/>
              </a:rPr>
              <a:t>Visit our webpages: </a:t>
            </a:r>
            <a:r>
              <a:rPr lang="en-GB" dirty="0" smtClean="0">
                <a:latin typeface="Comic Sans MS" panose="030F0702030302020204" pitchFamily="66" charset="0"/>
                <a:hlinkClick r:id="rId5"/>
              </a:rPr>
              <a:t>www.nhsayrshireandarran.com</a:t>
            </a:r>
            <a:r>
              <a:rPr lang="en-GB" dirty="0" smtClean="0">
                <a:latin typeface="Comic Sans MS" panose="030F0702030302020204" pitchFamily="66" charset="0"/>
              </a:rPr>
              <a:t> &amp; </a:t>
            </a:r>
          </a:p>
          <a:p>
            <a:pPr algn="ctr"/>
            <a:r>
              <a:rPr lang="en-GB" dirty="0">
                <a:latin typeface="Comic Sans MS" panose="030F0702030302020204" pitchFamily="66" charset="0"/>
                <a:hlinkClick r:id="rId6"/>
              </a:rPr>
              <a:t>https://www.nhsaaa.net/allied-health-professionals-ahps/speech-and-language-therapy/speech-and-language-therapy-for-children-and-young-people/</a:t>
            </a:r>
            <a:r>
              <a:rPr lang="en-GB" dirty="0" smtClean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31638" y="4620243"/>
            <a:ext cx="19752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>
                <a:latin typeface="Comic Sans MS" panose="030F0702030302020204" pitchFamily="66" charset="0"/>
              </a:rPr>
              <a:t>On Twitter</a:t>
            </a:r>
          </a:p>
          <a:p>
            <a:pPr algn="ctr"/>
            <a:r>
              <a:rPr lang="en-GB" dirty="0" smtClean="0">
                <a:latin typeface="Comic Sans MS" panose="030F0702030302020204" pitchFamily="66" charset="0"/>
              </a:rPr>
              <a:t>@</a:t>
            </a:r>
            <a:r>
              <a:rPr lang="en-GB" dirty="0" err="1" smtClean="0">
                <a:latin typeface="Comic Sans MS" panose="030F0702030302020204" pitchFamily="66" charset="0"/>
              </a:rPr>
              <a:t>weepeoplechat</a:t>
            </a:r>
            <a:endParaRPr lang="en-GB" dirty="0" smtClean="0">
              <a:latin typeface="Comic Sans MS" panose="030F0702030302020204" pitchFamily="66" charset="0"/>
            </a:endParaRPr>
          </a:p>
          <a:p>
            <a:pPr algn="ctr"/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03423" y="4527564"/>
            <a:ext cx="15664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>
                <a:latin typeface="Comic Sans MS" panose="030F0702030302020204" pitchFamily="66" charset="0"/>
              </a:rPr>
              <a:t>On </a:t>
            </a:r>
            <a:r>
              <a:rPr lang="en-GB" dirty="0" err="1" smtClean="0">
                <a:latin typeface="Comic Sans MS" panose="030F0702030302020204" pitchFamily="66" charset="0"/>
              </a:rPr>
              <a:t>Facebook</a:t>
            </a:r>
            <a:endParaRPr lang="en-GB" dirty="0" smtClean="0">
              <a:latin typeface="Comic Sans MS" panose="030F0702030302020204" pitchFamily="66" charset="0"/>
            </a:endParaRPr>
          </a:p>
          <a:p>
            <a:pPr algn="ctr"/>
            <a:r>
              <a:rPr lang="en-GB" dirty="0" smtClean="0">
                <a:latin typeface="Comic Sans MS" panose="030F0702030302020204" pitchFamily="66" charset="0"/>
              </a:rPr>
              <a:t>Makaton </a:t>
            </a:r>
          </a:p>
          <a:p>
            <a:pPr algn="ctr"/>
            <a:r>
              <a:rPr lang="en-GB" dirty="0" smtClean="0">
                <a:latin typeface="Comic Sans MS" panose="030F0702030302020204" pitchFamily="66" charset="0"/>
              </a:rPr>
              <a:t>Ayrshire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1028" name="Picture 4" descr="Image result for twitter logo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8659" y="4666618"/>
            <a:ext cx="792088" cy="643787"/>
          </a:xfrm>
          <a:prstGeom prst="rect">
            <a:avLst/>
          </a:prstGeom>
          <a:noFill/>
        </p:spPr>
      </p:pic>
      <p:graphicFrame>
        <p:nvGraphicFramePr>
          <p:cNvPr id="205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934954177"/>
              </p:ext>
            </p:extLst>
          </p:nvPr>
        </p:nvGraphicFramePr>
        <p:xfrm>
          <a:off x="2756201" y="146243"/>
          <a:ext cx="1286335" cy="1207882"/>
        </p:xfrm>
        <a:graphic>
          <a:graphicData uri="http://schemas.openxmlformats.org/presentationml/2006/ole">
            <p:oleObj spid="_x0000_s1144" name="Picture" r:id="rId9" imgW="1193800" imgH="1054100" progId="Word.Picture.8">
              <p:embed/>
            </p:oleObj>
          </a:graphicData>
        </a:graphic>
      </p:graphicFrame>
      <p:pic>
        <p:nvPicPr>
          <p:cNvPr id="16" name="Picture 6" descr="Image result for twitter and facebook logo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3032316"/>
            <a:ext cx="1305921" cy="869579"/>
          </a:xfrm>
          <a:prstGeom prst="rect">
            <a:avLst/>
          </a:prstGeom>
          <a:noFill/>
        </p:spPr>
      </p:pic>
      <p:sp>
        <p:nvSpPr>
          <p:cNvPr id="19" name="Rectangle 18"/>
          <p:cNvSpPr/>
          <p:nvPr/>
        </p:nvSpPr>
        <p:spPr>
          <a:xfrm>
            <a:off x="4283968" y="2866940"/>
            <a:ext cx="15893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 smtClean="0">
                <a:latin typeface="Comic Sans MS" panose="030F0702030302020204" pitchFamily="66" charset="0"/>
              </a:rPr>
              <a:t>On </a:t>
            </a:r>
            <a:r>
              <a:rPr lang="en-GB" dirty="0" err="1" smtClean="0">
                <a:latin typeface="Comic Sans MS" panose="030F0702030302020204" pitchFamily="66" charset="0"/>
              </a:rPr>
              <a:t>Facebook</a:t>
            </a:r>
            <a:endParaRPr lang="en-GB" dirty="0" smtClean="0">
              <a:latin typeface="Comic Sans MS" panose="030F0702030302020204" pitchFamily="66" charset="0"/>
            </a:endParaRPr>
          </a:p>
          <a:p>
            <a:pPr algn="ctr"/>
            <a:r>
              <a:rPr lang="en-GB" dirty="0" smtClean="0">
                <a:latin typeface="Comic Sans MS" panose="030F0702030302020204" pitchFamily="66" charset="0"/>
              </a:rPr>
              <a:t>SPIN North</a:t>
            </a:r>
          </a:p>
          <a:p>
            <a:pPr algn="ctr"/>
            <a:r>
              <a:rPr lang="en-GB" dirty="0" smtClean="0">
                <a:latin typeface="Comic Sans MS" panose="030F0702030302020204" pitchFamily="66" charset="0"/>
              </a:rPr>
              <a:t>Ayrshire SLT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20" name="Picture 6" descr="Image result for twitter and facebook logo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743" y="3032316"/>
            <a:ext cx="1305921" cy="869579"/>
          </a:xfrm>
          <a:prstGeom prst="rect">
            <a:avLst/>
          </a:prstGeom>
          <a:noFill/>
        </p:spPr>
      </p:pic>
      <p:sp>
        <p:nvSpPr>
          <p:cNvPr id="21" name="Rectangle 20"/>
          <p:cNvSpPr/>
          <p:nvPr/>
        </p:nvSpPr>
        <p:spPr>
          <a:xfrm>
            <a:off x="6783061" y="2849603"/>
            <a:ext cx="21602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 smtClean="0">
                <a:latin typeface="Comic Sans MS" panose="030F0702030302020204" pitchFamily="66" charset="0"/>
              </a:rPr>
              <a:t>On </a:t>
            </a:r>
            <a:r>
              <a:rPr lang="en-GB" dirty="0" err="1" smtClean="0">
                <a:latin typeface="Comic Sans MS" panose="030F0702030302020204" pitchFamily="66" charset="0"/>
              </a:rPr>
              <a:t>Facebook</a:t>
            </a:r>
            <a:endParaRPr lang="en-GB" dirty="0" smtClean="0">
              <a:latin typeface="Comic Sans MS" panose="030F0702030302020204" pitchFamily="66" charset="0"/>
            </a:endParaRPr>
          </a:p>
          <a:p>
            <a:pPr algn="ctr"/>
            <a:r>
              <a:rPr lang="en-GB" dirty="0" smtClean="0">
                <a:latin typeface="Comic Sans MS" panose="030F0702030302020204" pitchFamily="66" charset="0"/>
              </a:rPr>
              <a:t>South Ayrshire Speech and Language Therapy </a:t>
            </a:r>
          </a:p>
        </p:txBody>
      </p:sp>
      <p:pic>
        <p:nvPicPr>
          <p:cNvPr id="22" name="Picture 6" descr="Image result for twitter and facebook logo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7" y="4486353"/>
            <a:ext cx="1305921" cy="869579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1239129" y="2929215"/>
            <a:ext cx="21602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 smtClean="0">
                <a:latin typeface="Comic Sans MS" panose="030F0702030302020204" pitchFamily="66" charset="0"/>
              </a:rPr>
              <a:t>On </a:t>
            </a:r>
            <a:r>
              <a:rPr lang="en-GB" dirty="0" err="1" smtClean="0">
                <a:latin typeface="Comic Sans MS" panose="030F0702030302020204" pitchFamily="66" charset="0"/>
              </a:rPr>
              <a:t>Facebook</a:t>
            </a:r>
            <a:endParaRPr lang="en-GB" dirty="0" smtClean="0">
              <a:latin typeface="Comic Sans MS" panose="030F0702030302020204" pitchFamily="66" charset="0"/>
            </a:endParaRPr>
          </a:p>
          <a:p>
            <a:pPr algn="ctr"/>
            <a:r>
              <a:rPr lang="en-GB" dirty="0" smtClean="0">
                <a:latin typeface="Comic Sans MS" panose="030F0702030302020204" pitchFamily="66" charset="0"/>
              </a:rPr>
              <a:t>Speech and Language Therapy in East Ayrshire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403423" y="109470"/>
            <a:ext cx="2456482" cy="1264189"/>
          </a:xfrm>
          <a:prstGeom prst="rect">
            <a:avLst/>
          </a:prstGeom>
        </p:spPr>
      </p:pic>
      <p:pic>
        <p:nvPicPr>
          <p:cNvPr id="1072" name="Picture 48" descr="Instagram's new group chats sticker for Stories lets your followers request  to joi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31843" y="4350793"/>
            <a:ext cx="1149678" cy="1140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000294" y="4601035"/>
            <a:ext cx="2062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Comic Sans MS" panose="030F0702030302020204" pitchFamily="66" charset="0"/>
              </a:rPr>
              <a:t>Ayrshire SLT @</a:t>
            </a:r>
            <a:r>
              <a:rPr lang="en-GB" dirty="0" err="1" smtClean="0">
                <a:latin typeface="Comic Sans MS" panose="030F0702030302020204" pitchFamily="66" charset="0"/>
              </a:rPr>
              <a:t>weepeoplechat</a:t>
            </a:r>
            <a:endParaRPr lang="en-GB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2631" y="1412776"/>
            <a:ext cx="4556684" cy="5256584"/>
          </a:xfrm>
        </p:spPr>
        <p:txBody>
          <a:bodyPr>
            <a:normAutofit fontScale="92500" lnSpcReduction="20000"/>
          </a:bodyPr>
          <a:lstStyle/>
          <a:p>
            <a:pPr marL="628650" indent="-628650" algn="ctr">
              <a:lnSpc>
                <a:spcPct val="90000"/>
              </a:lnSpc>
              <a:buNone/>
            </a:pPr>
            <a:endParaRPr lang="en-GB" dirty="0" smtClean="0">
              <a:latin typeface="Comic Sans MS" panose="030F0702030302020204" pitchFamily="66" charset="0"/>
            </a:endParaRPr>
          </a:p>
          <a:p>
            <a:pPr marL="0" indent="0" algn="ctr">
              <a:lnSpc>
                <a:spcPct val="90000"/>
              </a:lnSpc>
              <a:buNone/>
            </a:pPr>
            <a:r>
              <a:rPr lang="en-GB" dirty="0" smtClean="0">
                <a:latin typeface="Comic Sans MS" panose="030F0702030302020204" pitchFamily="66" charset="0"/>
              </a:rPr>
              <a:t>You know your children so well: </a:t>
            </a:r>
            <a:r>
              <a:rPr lang="en-GB" b="1" dirty="0" smtClean="0">
                <a:latin typeface="Comic Sans MS" panose="030F0702030302020204" pitchFamily="66" charset="0"/>
              </a:rPr>
              <a:t>you are their first teacher </a:t>
            </a:r>
            <a:r>
              <a:rPr lang="en-GB" dirty="0" smtClean="0">
                <a:latin typeface="Comic Sans MS" panose="030F0702030302020204" pitchFamily="66" charset="0"/>
              </a:rPr>
              <a:t>in so many things</a:t>
            </a:r>
          </a:p>
          <a:p>
            <a:pPr algn="ctr">
              <a:lnSpc>
                <a:spcPct val="90000"/>
              </a:lnSpc>
            </a:pPr>
            <a:endParaRPr lang="en-GB" dirty="0" smtClean="0">
              <a:latin typeface="Comic Sans MS" panose="030F0702030302020204" pitchFamily="66" charset="0"/>
            </a:endParaRPr>
          </a:p>
          <a:p>
            <a:pPr marL="0" indent="0" algn="ctr">
              <a:lnSpc>
                <a:spcPct val="90000"/>
              </a:lnSpc>
              <a:buNone/>
            </a:pPr>
            <a:r>
              <a:rPr lang="en-GB" b="1" dirty="0" smtClean="0">
                <a:latin typeface="Comic Sans MS" panose="030F0702030302020204" pitchFamily="66" charset="0"/>
              </a:rPr>
              <a:t>Speech sound practice can be carried out any time, any place, any where! </a:t>
            </a:r>
          </a:p>
          <a:p>
            <a:pPr algn="ctr">
              <a:lnSpc>
                <a:spcPct val="90000"/>
              </a:lnSpc>
            </a:pPr>
            <a:endParaRPr lang="en-GB" dirty="0" smtClean="0">
              <a:latin typeface="Comic Sans MS" panose="030F0702030302020204" pitchFamily="66" charset="0"/>
            </a:endParaRPr>
          </a:p>
          <a:p>
            <a:pPr marL="0" indent="0" algn="ctr">
              <a:lnSpc>
                <a:spcPct val="90000"/>
              </a:lnSpc>
              <a:buNone/>
            </a:pPr>
            <a:r>
              <a:rPr lang="en-GB" dirty="0" smtClean="0">
                <a:latin typeface="Comic Sans MS" panose="030F0702030302020204" pitchFamily="66" charset="0"/>
              </a:rPr>
              <a:t>You know what they like to chat about</a:t>
            </a:r>
          </a:p>
          <a:p>
            <a:pPr marL="628650" indent="-628650">
              <a:lnSpc>
                <a:spcPct val="90000"/>
              </a:lnSpc>
              <a:buNone/>
            </a:pPr>
            <a:endParaRPr lang="en-GB" dirty="0" smtClean="0"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332656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latin typeface="Comic Sans MS" panose="030F0702030302020204" pitchFamily="66" charset="0"/>
              </a:rPr>
              <a:t>Why are parents &amp; carers so important?</a:t>
            </a:r>
            <a:endParaRPr lang="en-GB" sz="3600" dirty="0"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1916832"/>
            <a:ext cx="3456384" cy="2592288"/>
          </a:xfrm>
          <a:prstGeom prst="rect">
            <a:avLst/>
          </a:prstGeom>
        </p:spPr>
      </p:pic>
      <p:pic>
        <p:nvPicPr>
          <p:cNvPr id="5" name="85483C2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763688" y="501317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071"/>
            <a:ext cx="8229600" cy="979657"/>
          </a:xfrm>
        </p:spPr>
        <p:txBody>
          <a:bodyPr>
            <a:normAutofit/>
          </a:bodyPr>
          <a:lstStyle/>
          <a:p>
            <a:r>
              <a:rPr lang="en-GB" sz="4000" dirty="0" smtClean="0">
                <a:latin typeface="Comic Sans MS" panose="030F0702030302020204" pitchFamily="66" charset="0"/>
              </a:rPr>
              <a:t>Have fun! </a:t>
            </a:r>
            <a:endParaRPr lang="en-GB" sz="4000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1" y="1128011"/>
            <a:ext cx="8784976" cy="3165085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GB" dirty="0" smtClean="0">
                <a:latin typeface="Comic Sans MS" panose="030F0702030302020204" pitchFamily="66" charset="0"/>
              </a:rPr>
              <a:t>The most important thing is to stay calm and make speech sound development fun! </a:t>
            </a:r>
          </a:p>
          <a:p>
            <a:pPr marL="0" indent="0" algn="ctr">
              <a:buNone/>
            </a:pPr>
            <a:endParaRPr lang="en-GB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n-GB" dirty="0" smtClean="0">
                <a:latin typeface="Comic Sans MS" panose="030F0702030302020204" pitchFamily="66" charset="0"/>
              </a:rPr>
              <a:t>Enjoy having special ‘talking times’ with your wee ones</a:t>
            </a:r>
          </a:p>
          <a:p>
            <a:pPr marL="0" indent="0" algn="ctr">
              <a:buNone/>
            </a:pPr>
            <a:endParaRPr lang="en-GB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n-GB" dirty="0" smtClean="0">
                <a:latin typeface="Comic Sans MS" panose="030F0702030302020204" pitchFamily="66" charset="0"/>
              </a:rPr>
              <a:t>Call us on the helpline for advice </a:t>
            </a:r>
            <a:r>
              <a:rPr lang="en-GB" dirty="0" smtClean="0">
                <a:latin typeface="Comic Sans MS" panose="030F0702030302020204" pitchFamily="66" charset="0"/>
                <a:sym typeface="Wingdings" panose="05000000000000000000" pitchFamily="2" charset="2"/>
              </a:rPr>
              <a:t>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4098" name="Picture 2" descr="10 Family Card Games That Support Early Math Skills | Development and  Research in Early Math Educati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293096"/>
            <a:ext cx="4035437" cy="2414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73169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>
            <a:normAutofit/>
          </a:bodyPr>
          <a:lstStyle/>
          <a:p>
            <a:r>
              <a:rPr lang="en-GB" sz="3600" dirty="0">
                <a:latin typeface="Comic Sans MS" panose="030F0702030302020204" pitchFamily="66" charset="0"/>
              </a:rPr>
              <a:t>W</a:t>
            </a:r>
            <a:r>
              <a:rPr lang="en-GB" sz="3600" dirty="0" smtClean="0">
                <a:latin typeface="Comic Sans MS" panose="030F0702030302020204" pitchFamily="66" charset="0"/>
              </a:rPr>
              <a:t>hat is speech sound development?</a:t>
            </a:r>
            <a:endParaRPr lang="en-GB" sz="3600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07904" y="1268760"/>
            <a:ext cx="5436096" cy="5328592"/>
          </a:xfrm>
        </p:spPr>
        <p:txBody>
          <a:bodyPr/>
          <a:lstStyle/>
          <a:p>
            <a:pPr marL="628650" indent="-628650">
              <a:lnSpc>
                <a:spcPct val="90000"/>
              </a:lnSpc>
              <a:buNone/>
            </a:pPr>
            <a:endParaRPr lang="en-GB" sz="2800" dirty="0" smtClean="0">
              <a:latin typeface="Comic Sans MS" panose="030F0702030302020204" pitchFamily="66" charset="0"/>
            </a:endParaRPr>
          </a:p>
          <a:p>
            <a:pPr marL="628650" indent="-628650">
              <a:lnSpc>
                <a:spcPct val="90000"/>
              </a:lnSpc>
              <a:buNone/>
            </a:pPr>
            <a:r>
              <a:rPr lang="en-GB" dirty="0" smtClean="0">
                <a:latin typeface="Comic Sans MS" panose="030F0702030302020204" pitchFamily="66" charset="0"/>
              </a:rPr>
              <a:t>The </a:t>
            </a:r>
            <a:r>
              <a:rPr lang="en-GB" dirty="0">
                <a:latin typeface="Comic Sans MS" panose="030F0702030302020204" pitchFamily="66" charset="0"/>
              </a:rPr>
              <a:t>gradual process of acquiring adult speech </a:t>
            </a:r>
            <a:r>
              <a:rPr lang="en-GB" dirty="0" smtClean="0">
                <a:latin typeface="Comic Sans MS" panose="030F0702030302020204" pitchFamily="66" charset="0"/>
              </a:rPr>
              <a:t>sounds</a:t>
            </a:r>
            <a:endParaRPr lang="en-GB" dirty="0">
              <a:latin typeface="Comic Sans MS" panose="030F0702030302020204" pitchFamily="66" charset="0"/>
            </a:endParaRPr>
          </a:p>
          <a:p>
            <a:pPr marL="628650" indent="-628650">
              <a:lnSpc>
                <a:spcPct val="90000"/>
              </a:lnSpc>
              <a:buNone/>
            </a:pPr>
            <a:r>
              <a:rPr lang="en-GB" dirty="0" smtClean="0">
                <a:latin typeface="Comic Sans MS" panose="030F0702030302020204" pitchFamily="66" charset="0"/>
              </a:rPr>
              <a:t>  </a:t>
            </a:r>
          </a:p>
          <a:p>
            <a:pPr marL="628650" indent="-628650">
              <a:lnSpc>
                <a:spcPct val="90000"/>
              </a:lnSpc>
              <a:buNone/>
            </a:pPr>
            <a:r>
              <a:rPr lang="en-GB" dirty="0">
                <a:latin typeface="Comic Sans MS" panose="030F0702030302020204" pitchFamily="66" charset="0"/>
              </a:rPr>
              <a:t>Similar developmental pattern for each </a:t>
            </a:r>
            <a:r>
              <a:rPr lang="en-GB" dirty="0" smtClean="0">
                <a:latin typeface="Comic Sans MS" panose="030F0702030302020204" pitchFamily="66" charset="0"/>
              </a:rPr>
              <a:t>child</a:t>
            </a:r>
            <a:endParaRPr lang="en-GB" dirty="0">
              <a:latin typeface="Comic Sans MS" panose="030F0702030302020204" pitchFamily="66" charset="0"/>
            </a:endParaRPr>
          </a:p>
          <a:p>
            <a:pPr marL="628650" indent="-628650">
              <a:lnSpc>
                <a:spcPct val="90000"/>
              </a:lnSpc>
              <a:buNone/>
            </a:pPr>
            <a:endParaRPr lang="en-GB" dirty="0">
              <a:latin typeface="Comic Sans MS" panose="030F0702030302020204" pitchFamily="66" charset="0"/>
            </a:endParaRPr>
          </a:p>
          <a:p>
            <a:pPr marL="628650" indent="-628650">
              <a:lnSpc>
                <a:spcPct val="90000"/>
              </a:lnSpc>
              <a:buNone/>
            </a:pPr>
            <a:r>
              <a:rPr lang="en-GB" dirty="0">
                <a:latin typeface="Comic Sans MS" panose="030F0702030302020204" pitchFamily="66" charset="0"/>
              </a:rPr>
              <a:t>May occur at different </a:t>
            </a:r>
            <a:r>
              <a:rPr lang="en-GB" dirty="0" smtClean="0">
                <a:latin typeface="Comic Sans MS" panose="030F0702030302020204" pitchFamily="66" charset="0"/>
              </a:rPr>
              <a:t>rates</a:t>
            </a:r>
            <a:endParaRPr lang="en-GB" dirty="0">
              <a:latin typeface="Comic Sans MS" panose="030F0702030302020204" pitchFamily="66" charset="0"/>
            </a:endParaRPr>
          </a:p>
          <a:p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6" name="Picture 2" descr="Image result for speech development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2492896"/>
            <a:ext cx="3341374" cy="2081199"/>
          </a:xfrm>
          <a:prstGeom prst="rect">
            <a:avLst/>
          </a:prstGeom>
          <a:noFill/>
        </p:spPr>
      </p:pic>
      <p:pic>
        <p:nvPicPr>
          <p:cNvPr id="4" name="Ssd slide 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545399" y="533805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69072" y="2907050"/>
            <a:ext cx="772834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latin typeface="Calibri"/>
                <a:cs typeface="Calibri"/>
              </a:rPr>
              <a:t>﻿</a:t>
            </a:r>
            <a:endParaRPr lang="en-US" sz="4800">
              <a:solidFill>
                <a:srgbClr val="0070C0"/>
              </a:solidFill>
              <a:latin typeface="Arial"/>
              <a:cs typeface="Arial"/>
            </a:endParaRPr>
          </a:p>
          <a:p>
            <a:endParaRPr lang="en-US" sz="4400" i="1">
              <a:solidFill>
                <a:srgbClr val="0070C0"/>
              </a:solidFill>
              <a:latin typeface="Arial"/>
              <a:cs typeface="Arial"/>
            </a:endParaRPr>
          </a:p>
          <a:p>
            <a:endParaRPr lang="en-US" i="1">
              <a:latin typeface="Calibri"/>
              <a:cs typeface="Calibri"/>
            </a:endParaRPr>
          </a:p>
          <a:p>
            <a:endParaRPr lang="en-US" sz="2000">
              <a:solidFill>
                <a:srgbClr val="92D050"/>
              </a:solidFill>
              <a:latin typeface="Arial"/>
              <a:cs typeface="Arial"/>
            </a:endParaRPr>
          </a:p>
          <a:p>
            <a:endParaRPr lang="en-US">
              <a:latin typeface="Calibri"/>
              <a:cs typeface="Calibri"/>
            </a:endParaRPr>
          </a:p>
          <a:p>
            <a:endParaRPr lang="en-US">
              <a:latin typeface="Calibri"/>
              <a:cs typeface="Calibri"/>
            </a:endParaRPr>
          </a:p>
        </p:txBody>
      </p:sp>
      <p:sp>
        <p:nvSpPr>
          <p:cNvPr id="3" name="AutoShape 2" descr="Image result for reader quotes"/>
          <p:cNvSpPr>
            <a:spLocks noChangeAspect="1" noChangeArrowheads="1"/>
          </p:cNvSpPr>
          <p:nvPr/>
        </p:nvSpPr>
        <p:spPr bwMode="auto">
          <a:xfrm>
            <a:off x="-317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3528" y="332656"/>
            <a:ext cx="8506348" cy="762794"/>
          </a:xfrm>
        </p:spPr>
        <p:txBody>
          <a:bodyPr>
            <a:normAutofit/>
          </a:bodyPr>
          <a:lstStyle/>
          <a:p>
            <a:pPr algn="l"/>
            <a:r>
              <a:rPr lang="en-GB" sz="3200" dirty="0">
                <a:latin typeface="Comic Sans MS" panose="030F0702030302020204" pitchFamily="66" charset="0"/>
              </a:rPr>
              <a:t>   Building Blocks of Language Development</a:t>
            </a:r>
          </a:p>
        </p:txBody>
      </p:sp>
      <p:pic>
        <p:nvPicPr>
          <p:cNvPr id="9" name="Content Placeholder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44824"/>
            <a:ext cx="8001831" cy="4269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sd slide 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043608" y="18448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61375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>
            <a:normAutofit/>
          </a:bodyPr>
          <a:lstStyle/>
          <a:p>
            <a:r>
              <a:rPr lang="en-GB" sz="4000" dirty="0" smtClean="0">
                <a:latin typeface="Comic Sans MS" panose="030F0702030302020204" pitchFamily="66" charset="0"/>
              </a:rPr>
              <a:t>Talking is tricky!</a:t>
            </a:r>
            <a:endParaRPr lang="en-GB" sz="4000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484784"/>
            <a:ext cx="8892480" cy="50405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2800" dirty="0" smtClean="0">
                <a:latin typeface="Comic Sans MS" panose="030F0702030302020204" pitchFamily="66" charset="0"/>
              </a:rPr>
              <a:t>Just like any skill, </a:t>
            </a:r>
            <a:r>
              <a:rPr lang="en-GB" sz="2800" b="1" dirty="0" smtClean="0">
                <a:latin typeface="Comic Sans MS" panose="030F0702030302020204" pitchFamily="66" charset="0"/>
              </a:rPr>
              <a:t>some children take longer to learn to use all their sounds</a:t>
            </a:r>
          </a:p>
          <a:p>
            <a:pPr marL="0" indent="0" algn="ctr">
              <a:buNone/>
            </a:pPr>
            <a:endParaRPr lang="en-GB" sz="2800" dirty="0" smtClean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n-GB" sz="2800" dirty="0" smtClean="0">
                <a:latin typeface="Comic Sans MS" panose="030F0702030302020204" pitchFamily="66" charset="0"/>
              </a:rPr>
              <a:t>Most requests for assistance to Speech &amp; Language </a:t>
            </a:r>
            <a:r>
              <a:rPr lang="en-GB" sz="2800" dirty="0">
                <a:latin typeface="Comic Sans MS" panose="030F0702030302020204" pitchFamily="66" charset="0"/>
              </a:rPr>
              <a:t>T</a:t>
            </a:r>
            <a:r>
              <a:rPr lang="en-GB" sz="2800" dirty="0" smtClean="0">
                <a:latin typeface="Comic Sans MS" panose="030F0702030302020204" pitchFamily="66" charset="0"/>
              </a:rPr>
              <a:t>herapy are for concerns about speech sounds</a:t>
            </a:r>
            <a:endParaRPr lang="en-GB" sz="2800" dirty="0"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89856" y="4149080"/>
            <a:ext cx="7164288" cy="25586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9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W</a:t>
            </a:r>
            <a:r>
              <a:rPr lang="en-GB" dirty="0" smtClean="0">
                <a:latin typeface="Comic Sans MS" panose="030F0702030302020204" pitchFamily="66" charset="0"/>
              </a:rPr>
              <a:t>here are speech sounds made?</a:t>
            </a: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3928" y="1417638"/>
            <a:ext cx="4968552" cy="5180913"/>
          </a:xfrm>
        </p:spPr>
        <p:txBody>
          <a:bodyPr>
            <a:normAutofit fontScale="85000" lnSpcReduction="10000"/>
          </a:bodyPr>
          <a:lstStyle/>
          <a:p>
            <a:r>
              <a:rPr lang="en-GB" dirty="0" smtClean="0">
                <a:latin typeface="Comic Sans MS" panose="030F0702030302020204" pitchFamily="66" charset="0"/>
              </a:rPr>
              <a:t>Some sounds are made with the lips</a:t>
            </a:r>
          </a:p>
          <a:p>
            <a:pPr>
              <a:buNone/>
            </a:pPr>
            <a:r>
              <a:rPr lang="en-GB" dirty="0" smtClean="0">
                <a:latin typeface="Comic Sans MS" panose="030F0702030302020204" pitchFamily="66" charset="0"/>
              </a:rPr>
              <a:t>	</a:t>
            </a:r>
            <a:r>
              <a:rPr lang="en-GB" b="1" dirty="0" smtClean="0">
                <a:latin typeface="Comic Sans MS" panose="030F0702030302020204" pitchFamily="66" charset="0"/>
              </a:rPr>
              <a:t>p, b,  m,  f,  v,  w </a:t>
            </a:r>
          </a:p>
          <a:p>
            <a:pPr>
              <a:buNone/>
            </a:pPr>
            <a:endParaRPr lang="en-GB" b="1" dirty="0" smtClean="0">
              <a:latin typeface="Comic Sans MS" panose="030F0702030302020204" pitchFamily="66" charset="0"/>
            </a:endParaRPr>
          </a:p>
          <a:p>
            <a:r>
              <a:rPr lang="en-GB" dirty="0" smtClean="0">
                <a:latin typeface="Comic Sans MS" panose="030F0702030302020204" pitchFamily="66" charset="0"/>
              </a:rPr>
              <a:t>Some sounds are made with the front of the tongue</a:t>
            </a:r>
          </a:p>
          <a:p>
            <a:pPr>
              <a:buNone/>
            </a:pPr>
            <a:r>
              <a:rPr lang="en-GB" dirty="0" smtClean="0">
                <a:latin typeface="Comic Sans MS" panose="030F0702030302020204" pitchFamily="66" charset="0"/>
              </a:rPr>
              <a:t>	</a:t>
            </a:r>
            <a:r>
              <a:rPr lang="en-GB" b="1" dirty="0" smtClean="0">
                <a:latin typeface="Comic Sans MS" panose="030F0702030302020204" pitchFamily="66" charset="0"/>
              </a:rPr>
              <a:t>t,  d,  n,  s,  z,  l,  r</a:t>
            </a:r>
          </a:p>
          <a:p>
            <a:pPr>
              <a:buNone/>
            </a:pPr>
            <a:endParaRPr lang="en-GB" b="1" dirty="0" smtClean="0">
              <a:latin typeface="Comic Sans MS" panose="030F0702030302020204" pitchFamily="66" charset="0"/>
            </a:endParaRPr>
          </a:p>
          <a:p>
            <a:r>
              <a:rPr lang="en-GB" dirty="0" smtClean="0">
                <a:latin typeface="Comic Sans MS" panose="030F0702030302020204" pitchFamily="66" charset="0"/>
              </a:rPr>
              <a:t>Some sounds are made with the back of the tongue</a:t>
            </a:r>
          </a:p>
          <a:p>
            <a:pPr>
              <a:buNone/>
            </a:pPr>
            <a:r>
              <a:rPr lang="en-GB" dirty="0" smtClean="0">
                <a:latin typeface="Comic Sans MS" panose="030F0702030302020204" pitchFamily="66" charset="0"/>
              </a:rPr>
              <a:t>	</a:t>
            </a:r>
            <a:r>
              <a:rPr lang="en-GB" b="1" dirty="0" smtClean="0">
                <a:latin typeface="Comic Sans MS" panose="030F0702030302020204" pitchFamily="66" charset="0"/>
              </a:rPr>
              <a:t>k,  g,  </a:t>
            </a:r>
            <a:r>
              <a:rPr lang="en-GB" b="1" dirty="0" err="1" smtClean="0">
                <a:latin typeface="Comic Sans MS" panose="030F0702030302020204" pitchFamily="66" charset="0"/>
              </a:rPr>
              <a:t>ng</a:t>
            </a:r>
            <a:r>
              <a:rPr lang="en-GB" b="1" dirty="0" smtClean="0">
                <a:latin typeface="Comic Sans MS" panose="030F0702030302020204" pitchFamily="66" charset="0"/>
              </a:rPr>
              <a:t> </a:t>
            </a:r>
          </a:p>
          <a:p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1555" y="1417638"/>
            <a:ext cx="3019492" cy="3060667"/>
          </a:xfrm>
          <a:prstGeom prst="rect">
            <a:avLst/>
          </a:prstGeom>
        </p:spPr>
      </p:pic>
      <p:pic>
        <p:nvPicPr>
          <p:cNvPr id="8" name="B9691A0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646501" y="551723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012974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latin typeface="Comic Sans MS" pitchFamily="66" charset="0"/>
              </a:rPr>
              <a:t>Speech sound development: </a:t>
            </a:r>
            <a:br>
              <a:rPr lang="en-GB" dirty="0" smtClean="0">
                <a:latin typeface="Comic Sans MS" pitchFamily="66" charset="0"/>
              </a:rPr>
            </a:br>
            <a:r>
              <a:rPr lang="en-GB" dirty="0" smtClean="0">
                <a:latin typeface="Comic Sans MS" pitchFamily="66" charset="0"/>
              </a:rPr>
              <a:t>which order do you think children develop these sounds in?</a:t>
            </a:r>
          </a:p>
        </p:txBody>
      </p:sp>
      <p:sp>
        <p:nvSpPr>
          <p:cNvPr id="31746" name="PubOvalCallout"/>
          <p:cNvSpPr>
            <a:spLocks noGrp="1" noEditPoints="1" noChangeArrowheads="1"/>
          </p:cNvSpPr>
          <p:nvPr>
            <p:ph idx="1"/>
          </p:nvPr>
        </p:nvSpPr>
        <p:spPr>
          <a:xfrm>
            <a:off x="539552" y="2132856"/>
            <a:ext cx="8229600" cy="4525963"/>
          </a:xfrm>
          <a:custGeom>
            <a:avLst/>
            <a:gdLst>
              <a:gd name="G0" fmla="+- 0 0 0"/>
              <a:gd name="G1" fmla="+- 10766 0 0"/>
              <a:gd name="T0" fmla="*/ 10800 w 21600"/>
              <a:gd name="T1" fmla="*/ 0 h 21600"/>
              <a:gd name="T2" fmla="*/ 0 w 21600"/>
              <a:gd name="T3" fmla="*/ 8105 h 21600"/>
              <a:gd name="T4" fmla="*/ 10766 w 21600"/>
              <a:gd name="T5" fmla="*/ 21600 h 21600"/>
              <a:gd name="T6" fmla="*/ 10800 w 21600"/>
              <a:gd name="T7" fmla="*/ 16210 h 21600"/>
              <a:gd name="T8" fmla="*/ 21600 w 21600"/>
              <a:gd name="T9" fmla="*/ 8105 h 21600"/>
              <a:gd name="T10" fmla="*/ 17694720 60000 65536"/>
              <a:gd name="T11" fmla="*/ 11796480 60000 65536"/>
              <a:gd name="T12" fmla="*/ 5898240 60000 65536"/>
              <a:gd name="T13" fmla="*/ 5898240 60000 65536"/>
              <a:gd name="T14" fmla="*/ 0 60000 65536"/>
              <a:gd name="T15" fmla="*/ 3163 w 21600"/>
              <a:gd name="T16" fmla="*/ 2374 h 21600"/>
              <a:gd name="T17" fmla="*/ 18437 w 21600"/>
              <a:gd name="T18" fmla="*/ 13836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10766" y="21600"/>
                </a:moveTo>
                <a:lnTo>
                  <a:pt x="9590" y="16158"/>
                </a:lnTo>
                <a:cubicBezTo>
                  <a:pt x="9991" y="16192"/>
                  <a:pt x="10395" y="16210"/>
                  <a:pt x="10800" y="16210"/>
                </a:cubicBezTo>
                <a:cubicBezTo>
                  <a:pt x="16764" y="16210"/>
                  <a:pt x="21600" y="12581"/>
                  <a:pt x="21600" y="8105"/>
                </a:cubicBezTo>
                <a:cubicBezTo>
                  <a:pt x="21600" y="3628"/>
                  <a:pt x="16764" y="0"/>
                  <a:pt x="10800" y="0"/>
                </a:cubicBezTo>
                <a:cubicBezTo>
                  <a:pt x="4835" y="0"/>
                  <a:pt x="0" y="3628"/>
                  <a:pt x="0" y="8105"/>
                </a:cubicBezTo>
                <a:cubicBezTo>
                  <a:pt x="-1" y="10568"/>
                  <a:pt x="1493" y="12898"/>
                  <a:pt x="4057" y="14436"/>
                </a:cubicBezTo>
                <a:close/>
              </a:path>
            </a:pathLst>
          </a:custGeom>
          <a:solidFill>
            <a:srgbClr val="CCCCFF"/>
          </a:solidFill>
          <a:ln>
            <a:solidFill>
              <a:srgbClr val="000000"/>
            </a:solidFill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algn="ctr">
              <a:buFont typeface="Wingdings" pitchFamily="2" charset="2"/>
              <a:buNone/>
              <a:defRPr/>
            </a:pPr>
            <a:endParaRPr lang="en-GB" dirty="0" smtClean="0"/>
          </a:p>
          <a:p>
            <a:pPr algn="ctr">
              <a:buFont typeface="Wingdings" pitchFamily="2" charset="2"/>
              <a:buNone/>
              <a:defRPr/>
            </a:pPr>
            <a:r>
              <a:rPr lang="en-GB" b="1" dirty="0" smtClean="0">
                <a:latin typeface="Comic Sans MS" pitchFamily="66" charset="0"/>
              </a:rPr>
              <a:t>p		b	t	d</a:t>
            </a:r>
          </a:p>
          <a:p>
            <a:pPr algn="ctr">
              <a:buFont typeface="Wingdings" pitchFamily="2" charset="2"/>
              <a:buNone/>
              <a:defRPr/>
            </a:pPr>
            <a:r>
              <a:rPr lang="en-GB" b="1" dirty="0">
                <a:latin typeface="Comic Sans MS" pitchFamily="66" charset="0"/>
              </a:rPr>
              <a:t>s</a:t>
            </a:r>
            <a:r>
              <a:rPr lang="en-GB" b="1" dirty="0" smtClean="0">
                <a:latin typeface="Comic Sans MS" pitchFamily="66" charset="0"/>
              </a:rPr>
              <a:t>			f </a:t>
            </a:r>
          </a:p>
          <a:p>
            <a:pPr algn="ctr">
              <a:buFont typeface="Wingdings" pitchFamily="2" charset="2"/>
              <a:buNone/>
              <a:defRPr/>
            </a:pPr>
            <a:r>
              <a:rPr lang="en-GB" b="1" dirty="0" smtClean="0">
                <a:latin typeface="Comic Sans MS" pitchFamily="66" charset="0"/>
              </a:rPr>
              <a:t>k		g</a:t>
            </a:r>
            <a:endParaRPr lang="en-GB" b="1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971</TotalTime>
  <Words>1801</Words>
  <Application>Microsoft Office PowerPoint</Application>
  <PresentationFormat>On-screen Show (4:3)</PresentationFormat>
  <Paragraphs>395</Paragraphs>
  <Slides>40</Slides>
  <Notes>31</Notes>
  <HiddenSlides>0</HiddenSlides>
  <MMClips>16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2" baseType="lpstr">
      <vt:lpstr>Office Theme</vt:lpstr>
      <vt:lpstr>Picture</vt:lpstr>
      <vt:lpstr>  Speech Sound Development for Parents &amp; Carers</vt:lpstr>
      <vt:lpstr>Voice clips</vt:lpstr>
      <vt:lpstr>Learning aims</vt:lpstr>
      <vt:lpstr>Slide 4</vt:lpstr>
      <vt:lpstr>What is speech sound development?</vt:lpstr>
      <vt:lpstr>   Building Blocks of Language Development</vt:lpstr>
      <vt:lpstr>Talking is tricky!</vt:lpstr>
      <vt:lpstr>Where are speech sounds made?</vt:lpstr>
      <vt:lpstr>Speech sound development:  which order do you think children develop these sounds in?</vt:lpstr>
      <vt:lpstr>Development of speech sounds</vt:lpstr>
      <vt:lpstr>What about your wee one? </vt:lpstr>
      <vt:lpstr>Common errors</vt:lpstr>
      <vt:lpstr>Common errors</vt:lpstr>
      <vt:lpstr>Common errors</vt:lpstr>
      <vt:lpstr>Common errors</vt:lpstr>
      <vt:lpstr>Slide 16</vt:lpstr>
      <vt:lpstr>Slide 17</vt:lpstr>
      <vt:lpstr>Slide 18</vt:lpstr>
      <vt:lpstr>Why does my child find some sounds difficult?</vt:lpstr>
      <vt:lpstr>Slide 20</vt:lpstr>
      <vt:lpstr>Slide 21</vt:lpstr>
      <vt:lpstr>Slide 22</vt:lpstr>
      <vt:lpstr>Which nursery rhyme...?</vt:lpstr>
      <vt:lpstr>Possible impact of  speech sound difficulties</vt:lpstr>
      <vt:lpstr>Slide 25</vt:lpstr>
      <vt:lpstr>Slide 26</vt:lpstr>
      <vt:lpstr>Praise &amp; Encouragement</vt:lpstr>
      <vt:lpstr>What to do if you don’t  understand your wee one...</vt:lpstr>
      <vt:lpstr>How to prevent your wee becoming frustrated when not understood</vt:lpstr>
      <vt:lpstr>How to prevent your wee one becoming frustrated when not understood</vt:lpstr>
      <vt:lpstr>Other strategies to use</vt:lpstr>
      <vt:lpstr>Games &amp; activities </vt:lpstr>
      <vt:lpstr>What next?</vt:lpstr>
      <vt:lpstr> </vt:lpstr>
      <vt:lpstr>What will we do?</vt:lpstr>
      <vt:lpstr>However…</vt:lpstr>
      <vt:lpstr>Speech therapy is not helpful when...</vt:lpstr>
      <vt:lpstr>Some children are not affected by their speech sound difficulties and are…</vt:lpstr>
      <vt:lpstr>Slide 39</vt:lpstr>
      <vt:lpstr>Have fun! </vt:lpstr>
    </vt:vector>
  </TitlesOfParts>
  <Company>NHS A&amp;A;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Speech Sound Development Parent Session</dc:title>
  <dc:creator>dmclarty</dc:creator>
  <cp:lastModifiedBy>st5046</cp:lastModifiedBy>
  <cp:revision>154</cp:revision>
  <dcterms:created xsi:type="dcterms:W3CDTF">2015-12-31T11:48:35Z</dcterms:created>
  <dcterms:modified xsi:type="dcterms:W3CDTF">2020-06-25T11:39:33Z</dcterms:modified>
</cp:coreProperties>
</file>