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74" r:id="rId3"/>
    <p:sldId id="266" r:id="rId4"/>
    <p:sldId id="265" r:id="rId5"/>
    <p:sldId id="268" r:id="rId6"/>
    <p:sldId id="264" r:id="rId7"/>
    <p:sldId id="269" r:id="rId8"/>
    <p:sldId id="263" r:id="rId9"/>
    <p:sldId id="272" r:id="rId10"/>
    <p:sldId id="273" r:id="rId11"/>
    <p:sldId id="258" r:id="rId12"/>
    <p:sldId id="271" r:id="rId13"/>
    <p:sldId id="275" r:id="rId14"/>
  </p:sldIdLst>
  <p:sldSz cx="9144000" cy="6858000" type="screen4x3"/>
  <p:notesSz cx="6669088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6861" autoAdjust="0"/>
  </p:normalViewPr>
  <p:slideViewPr>
    <p:cSldViewPr snapToGrid="0">
      <p:cViewPr varScale="1">
        <p:scale>
          <a:sx n="63" d="100"/>
          <a:sy n="63" d="100"/>
        </p:scale>
        <p:origin x="162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434CF4-E69D-495F-9AE6-53A723CE2E0B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39583C1B-D6D6-4A6A-860B-90DBC1538D8C}">
      <dgm:prSet phldrT="[Text]"/>
      <dgm:spPr/>
      <dgm:t>
        <a:bodyPr/>
        <a:lstStyle/>
        <a:p>
          <a:r>
            <a:rPr lang="en-GB" dirty="0"/>
            <a:t>Nursery identifies concerns</a:t>
          </a:r>
        </a:p>
      </dgm:t>
    </dgm:pt>
    <dgm:pt modelId="{92187564-8DB4-4DBD-9D18-684D9FE8D63E}" type="parTrans" cxnId="{C261C430-43ED-40C0-90CD-0D59A2DC8723}">
      <dgm:prSet/>
      <dgm:spPr/>
      <dgm:t>
        <a:bodyPr/>
        <a:lstStyle/>
        <a:p>
          <a:endParaRPr lang="en-GB"/>
        </a:p>
      </dgm:t>
    </dgm:pt>
    <dgm:pt modelId="{DAEF954D-C82E-479D-887E-27D67921128D}" type="sibTrans" cxnId="{C261C430-43ED-40C0-90CD-0D59A2DC8723}">
      <dgm:prSet/>
      <dgm:spPr/>
      <dgm:t>
        <a:bodyPr/>
        <a:lstStyle/>
        <a:p>
          <a:endParaRPr lang="en-GB"/>
        </a:p>
      </dgm:t>
    </dgm:pt>
    <dgm:pt modelId="{052D5A17-D205-4EE3-81BF-5B265E09598C}">
      <dgm:prSet phldrT="[Text]"/>
      <dgm:spPr/>
      <dgm:t>
        <a:bodyPr/>
        <a:lstStyle/>
        <a:p>
          <a:r>
            <a:rPr lang="en-GB" b="1" dirty="0"/>
            <a:t>Request for Assistance to EPS</a:t>
          </a:r>
        </a:p>
      </dgm:t>
    </dgm:pt>
    <dgm:pt modelId="{9245C2D7-9A7C-44FD-AAE2-F803A290CAA6}" type="parTrans" cxnId="{1FA64F14-BB77-406E-9784-F5F4853A89C7}">
      <dgm:prSet/>
      <dgm:spPr/>
      <dgm:t>
        <a:bodyPr/>
        <a:lstStyle/>
        <a:p>
          <a:endParaRPr lang="en-GB"/>
        </a:p>
      </dgm:t>
    </dgm:pt>
    <dgm:pt modelId="{7506E69B-D330-45DF-81FB-A97E4FCDB935}" type="sibTrans" cxnId="{1FA64F14-BB77-406E-9784-F5F4853A89C7}">
      <dgm:prSet/>
      <dgm:spPr/>
      <dgm:t>
        <a:bodyPr/>
        <a:lstStyle/>
        <a:p>
          <a:endParaRPr lang="en-GB"/>
        </a:p>
      </dgm:t>
    </dgm:pt>
    <dgm:pt modelId="{2EC46401-2F50-40F4-9BE7-592D77A67A77}">
      <dgm:prSet phldrT="[Text]"/>
      <dgm:spPr/>
      <dgm:t>
        <a:bodyPr/>
        <a:lstStyle/>
        <a:p>
          <a:r>
            <a:rPr lang="en-GB" dirty="0"/>
            <a:t>TAC &amp; collaborative Assessment commences</a:t>
          </a:r>
        </a:p>
      </dgm:t>
    </dgm:pt>
    <dgm:pt modelId="{E58C020B-FA16-480A-8BB9-A7D8E9CE5034}" type="parTrans" cxnId="{613FFBD5-8FAB-4CDD-8B74-A164F084988D}">
      <dgm:prSet/>
      <dgm:spPr/>
      <dgm:t>
        <a:bodyPr/>
        <a:lstStyle/>
        <a:p>
          <a:endParaRPr lang="en-GB"/>
        </a:p>
      </dgm:t>
    </dgm:pt>
    <dgm:pt modelId="{83D78A03-D9EF-483B-9877-4DD2E02B0718}" type="sibTrans" cxnId="{613FFBD5-8FAB-4CDD-8B74-A164F084988D}">
      <dgm:prSet/>
      <dgm:spPr/>
      <dgm:t>
        <a:bodyPr/>
        <a:lstStyle/>
        <a:p>
          <a:endParaRPr lang="en-GB"/>
        </a:p>
      </dgm:t>
    </dgm:pt>
    <dgm:pt modelId="{9DAF34D3-31E1-45E4-82C6-FFB823B7452B}">
      <dgm:prSet/>
      <dgm:spPr/>
      <dgm:t>
        <a:bodyPr/>
        <a:lstStyle/>
        <a:p>
          <a:r>
            <a:rPr lang="en-GB" dirty="0"/>
            <a:t>Central Admission Group (CAG)</a:t>
          </a:r>
        </a:p>
      </dgm:t>
    </dgm:pt>
    <dgm:pt modelId="{DD8368EF-E258-422A-AB0F-3C21F7210608}" type="sibTrans" cxnId="{9CF075CF-CF8C-4DEA-8DBA-839A2CA4DE85}">
      <dgm:prSet/>
      <dgm:spPr/>
      <dgm:t>
        <a:bodyPr/>
        <a:lstStyle/>
        <a:p>
          <a:endParaRPr lang="en-GB"/>
        </a:p>
      </dgm:t>
    </dgm:pt>
    <dgm:pt modelId="{1160DA65-37E5-4E59-8C18-B4FE9AED99CE}" type="parTrans" cxnId="{9CF075CF-CF8C-4DEA-8DBA-839A2CA4DE85}">
      <dgm:prSet/>
      <dgm:spPr/>
      <dgm:t>
        <a:bodyPr/>
        <a:lstStyle/>
        <a:p>
          <a:endParaRPr lang="en-GB"/>
        </a:p>
      </dgm:t>
    </dgm:pt>
    <dgm:pt modelId="{266DDDD8-21E1-459C-BF90-15FA90E1B6A4}">
      <dgm:prSet/>
      <dgm:spPr/>
      <dgm:t>
        <a:bodyPr/>
        <a:lstStyle/>
        <a:p>
          <a:r>
            <a:rPr lang="en-GB" dirty="0"/>
            <a:t>Extended CAG</a:t>
          </a:r>
        </a:p>
      </dgm:t>
    </dgm:pt>
    <dgm:pt modelId="{22BF46A6-956D-4B06-A6C7-855463A0F03E}" type="parTrans" cxnId="{F146D5E7-7879-4EE3-A25B-C8C64FB63BAC}">
      <dgm:prSet/>
      <dgm:spPr/>
      <dgm:t>
        <a:bodyPr/>
        <a:lstStyle/>
        <a:p>
          <a:endParaRPr lang="en-GB"/>
        </a:p>
      </dgm:t>
    </dgm:pt>
    <dgm:pt modelId="{5A5D3622-5D20-467E-96E7-556E73C55E75}" type="sibTrans" cxnId="{F146D5E7-7879-4EE3-A25B-C8C64FB63BAC}">
      <dgm:prSet/>
      <dgm:spPr/>
      <dgm:t>
        <a:bodyPr/>
        <a:lstStyle/>
        <a:p>
          <a:endParaRPr lang="en-GB"/>
        </a:p>
      </dgm:t>
    </dgm:pt>
    <dgm:pt modelId="{B1534712-27B2-4F93-8C42-0C0A3435738A}" type="pres">
      <dgm:prSet presAssocID="{1C434CF4-E69D-495F-9AE6-53A723CE2E0B}" presName="Name0" presStyleCnt="0">
        <dgm:presLayoutVars>
          <dgm:dir/>
          <dgm:animLvl val="lvl"/>
          <dgm:resizeHandles val="exact"/>
        </dgm:presLayoutVars>
      </dgm:prSet>
      <dgm:spPr/>
    </dgm:pt>
    <dgm:pt modelId="{3B6B018C-735B-493C-92AB-40AB4404B941}" type="pres">
      <dgm:prSet presAssocID="{39583C1B-D6D6-4A6A-860B-90DBC1538D8C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0317314-2ADE-4DC5-852C-65F03F7E5572}" type="pres">
      <dgm:prSet presAssocID="{DAEF954D-C82E-479D-887E-27D67921128D}" presName="parTxOnlySpace" presStyleCnt="0"/>
      <dgm:spPr/>
    </dgm:pt>
    <dgm:pt modelId="{C8F837E8-A226-49E5-947B-7379AF9DC89B}" type="pres">
      <dgm:prSet presAssocID="{052D5A17-D205-4EE3-81BF-5B265E09598C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51B4A85-0F30-4143-BC11-263D3187F310}" type="pres">
      <dgm:prSet presAssocID="{7506E69B-D330-45DF-81FB-A97E4FCDB935}" presName="parTxOnlySpace" presStyleCnt="0"/>
      <dgm:spPr/>
    </dgm:pt>
    <dgm:pt modelId="{2128C9AE-F106-417B-9C71-8A19C8E0F442}" type="pres">
      <dgm:prSet presAssocID="{2EC46401-2F50-40F4-9BE7-592D77A67A77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4359E12-3003-421C-A002-55EEA7327FA0}" type="pres">
      <dgm:prSet presAssocID="{83D78A03-D9EF-483B-9877-4DD2E02B0718}" presName="parTxOnlySpace" presStyleCnt="0"/>
      <dgm:spPr/>
    </dgm:pt>
    <dgm:pt modelId="{DEB3EF37-94A2-4927-9C9F-E45993FB14D1}" type="pres">
      <dgm:prSet presAssocID="{9DAF34D3-31E1-45E4-82C6-FFB823B7452B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1712327-8B23-4E45-838E-825261E6074C}" type="pres">
      <dgm:prSet presAssocID="{DD8368EF-E258-422A-AB0F-3C21F7210608}" presName="parTxOnlySpace" presStyleCnt="0"/>
      <dgm:spPr/>
    </dgm:pt>
    <dgm:pt modelId="{6FC4B15C-AA3D-429B-B75C-18364BD46B0E}" type="pres">
      <dgm:prSet presAssocID="{266DDDD8-21E1-459C-BF90-15FA90E1B6A4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E82E92F-B6CC-4084-86D2-AD4E73301039}" type="presOf" srcId="{052D5A17-D205-4EE3-81BF-5B265E09598C}" destId="{C8F837E8-A226-49E5-947B-7379AF9DC89B}" srcOrd="0" destOrd="0" presId="urn:microsoft.com/office/officeart/2005/8/layout/chevron1"/>
    <dgm:cxn modelId="{CC6C72E3-A628-4FA5-8C70-E6FB265612CE}" type="presOf" srcId="{39583C1B-D6D6-4A6A-860B-90DBC1538D8C}" destId="{3B6B018C-735B-493C-92AB-40AB4404B941}" srcOrd="0" destOrd="0" presId="urn:microsoft.com/office/officeart/2005/8/layout/chevron1"/>
    <dgm:cxn modelId="{5F07EAAC-6384-4265-96F0-BCCA9D639EEB}" type="presOf" srcId="{1C434CF4-E69D-495F-9AE6-53A723CE2E0B}" destId="{B1534712-27B2-4F93-8C42-0C0A3435738A}" srcOrd="0" destOrd="0" presId="urn:microsoft.com/office/officeart/2005/8/layout/chevron1"/>
    <dgm:cxn modelId="{613FFBD5-8FAB-4CDD-8B74-A164F084988D}" srcId="{1C434CF4-E69D-495F-9AE6-53A723CE2E0B}" destId="{2EC46401-2F50-40F4-9BE7-592D77A67A77}" srcOrd="2" destOrd="0" parTransId="{E58C020B-FA16-480A-8BB9-A7D8E9CE5034}" sibTransId="{83D78A03-D9EF-483B-9877-4DD2E02B0718}"/>
    <dgm:cxn modelId="{F146D5E7-7879-4EE3-A25B-C8C64FB63BAC}" srcId="{1C434CF4-E69D-495F-9AE6-53A723CE2E0B}" destId="{266DDDD8-21E1-459C-BF90-15FA90E1B6A4}" srcOrd="4" destOrd="0" parTransId="{22BF46A6-956D-4B06-A6C7-855463A0F03E}" sibTransId="{5A5D3622-5D20-467E-96E7-556E73C55E75}"/>
    <dgm:cxn modelId="{3F1A11E5-D2D1-4E54-AF59-C2A28170443E}" type="presOf" srcId="{9DAF34D3-31E1-45E4-82C6-FFB823B7452B}" destId="{DEB3EF37-94A2-4927-9C9F-E45993FB14D1}" srcOrd="0" destOrd="0" presId="urn:microsoft.com/office/officeart/2005/8/layout/chevron1"/>
    <dgm:cxn modelId="{5F053600-3EBC-4483-8C9C-58ACB8A78A30}" type="presOf" srcId="{2EC46401-2F50-40F4-9BE7-592D77A67A77}" destId="{2128C9AE-F106-417B-9C71-8A19C8E0F442}" srcOrd="0" destOrd="0" presId="urn:microsoft.com/office/officeart/2005/8/layout/chevron1"/>
    <dgm:cxn modelId="{1FA64F14-BB77-406E-9784-F5F4853A89C7}" srcId="{1C434CF4-E69D-495F-9AE6-53A723CE2E0B}" destId="{052D5A17-D205-4EE3-81BF-5B265E09598C}" srcOrd="1" destOrd="0" parTransId="{9245C2D7-9A7C-44FD-AAE2-F803A290CAA6}" sibTransId="{7506E69B-D330-45DF-81FB-A97E4FCDB935}"/>
    <dgm:cxn modelId="{9CF075CF-CF8C-4DEA-8DBA-839A2CA4DE85}" srcId="{1C434CF4-E69D-495F-9AE6-53A723CE2E0B}" destId="{9DAF34D3-31E1-45E4-82C6-FFB823B7452B}" srcOrd="3" destOrd="0" parTransId="{1160DA65-37E5-4E59-8C18-B4FE9AED99CE}" sibTransId="{DD8368EF-E258-422A-AB0F-3C21F7210608}"/>
    <dgm:cxn modelId="{C261C430-43ED-40C0-90CD-0D59A2DC8723}" srcId="{1C434CF4-E69D-495F-9AE6-53A723CE2E0B}" destId="{39583C1B-D6D6-4A6A-860B-90DBC1538D8C}" srcOrd="0" destOrd="0" parTransId="{92187564-8DB4-4DBD-9D18-684D9FE8D63E}" sibTransId="{DAEF954D-C82E-479D-887E-27D67921128D}"/>
    <dgm:cxn modelId="{C2670345-513A-44E4-86CB-664C7FAFAF46}" type="presOf" srcId="{266DDDD8-21E1-459C-BF90-15FA90E1B6A4}" destId="{6FC4B15C-AA3D-429B-B75C-18364BD46B0E}" srcOrd="0" destOrd="0" presId="urn:microsoft.com/office/officeart/2005/8/layout/chevron1"/>
    <dgm:cxn modelId="{1559862A-31C0-4B43-8E84-3205A5C39835}" type="presParOf" srcId="{B1534712-27B2-4F93-8C42-0C0A3435738A}" destId="{3B6B018C-735B-493C-92AB-40AB4404B941}" srcOrd="0" destOrd="0" presId="urn:microsoft.com/office/officeart/2005/8/layout/chevron1"/>
    <dgm:cxn modelId="{8A5D5031-0F45-468B-BEF0-BC2DB4B5EEBB}" type="presParOf" srcId="{B1534712-27B2-4F93-8C42-0C0A3435738A}" destId="{30317314-2ADE-4DC5-852C-65F03F7E5572}" srcOrd="1" destOrd="0" presId="urn:microsoft.com/office/officeart/2005/8/layout/chevron1"/>
    <dgm:cxn modelId="{33C5023E-8DE3-439D-91D2-19E9BF281CB5}" type="presParOf" srcId="{B1534712-27B2-4F93-8C42-0C0A3435738A}" destId="{C8F837E8-A226-49E5-947B-7379AF9DC89B}" srcOrd="2" destOrd="0" presId="urn:microsoft.com/office/officeart/2005/8/layout/chevron1"/>
    <dgm:cxn modelId="{74840D14-F9EA-4DC3-9225-E9662D4C8A4C}" type="presParOf" srcId="{B1534712-27B2-4F93-8C42-0C0A3435738A}" destId="{051B4A85-0F30-4143-BC11-263D3187F310}" srcOrd="3" destOrd="0" presId="urn:microsoft.com/office/officeart/2005/8/layout/chevron1"/>
    <dgm:cxn modelId="{26925BB5-2751-4F35-A60D-320529D6CD8E}" type="presParOf" srcId="{B1534712-27B2-4F93-8C42-0C0A3435738A}" destId="{2128C9AE-F106-417B-9C71-8A19C8E0F442}" srcOrd="4" destOrd="0" presId="urn:microsoft.com/office/officeart/2005/8/layout/chevron1"/>
    <dgm:cxn modelId="{9DF5D26B-8684-4EA6-A013-8467D37F6779}" type="presParOf" srcId="{B1534712-27B2-4F93-8C42-0C0A3435738A}" destId="{34359E12-3003-421C-A002-55EEA7327FA0}" srcOrd="5" destOrd="0" presId="urn:microsoft.com/office/officeart/2005/8/layout/chevron1"/>
    <dgm:cxn modelId="{DA2EF9B2-6E1D-45CF-A462-CC146406891B}" type="presParOf" srcId="{B1534712-27B2-4F93-8C42-0C0A3435738A}" destId="{DEB3EF37-94A2-4927-9C9F-E45993FB14D1}" srcOrd="6" destOrd="0" presId="urn:microsoft.com/office/officeart/2005/8/layout/chevron1"/>
    <dgm:cxn modelId="{5BE96708-3EE8-406B-BDD5-A4130597452F}" type="presParOf" srcId="{B1534712-27B2-4F93-8C42-0C0A3435738A}" destId="{C1712327-8B23-4E45-838E-825261E6074C}" srcOrd="7" destOrd="0" presId="urn:microsoft.com/office/officeart/2005/8/layout/chevron1"/>
    <dgm:cxn modelId="{A109D962-BCCE-4ABF-B640-A787F9170F58}" type="presParOf" srcId="{B1534712-27B2-4F93-8C42-0C0A3435738A}" destId="{6FC4B15C-AA3D-429B-B75C-18364BD46B0E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5A157B-46B4-46A6-B9EF-0D18CB7228AA}" type="doc">
      <dgm:prSet loTypeId="urn:microsoft.com/office/officeart/2005/8/layout/chevron1" loCatId="process" qsTypeId="urn:microsoft.com/office/officeart/2005/8/quickstyle/simple3" qsCatId="simple" csTypeId="urn:microsoft.com/office/officeart/2005/8/colors/colorful1" csCatId="colorful" phldr="1"/>
      <dgm:spPr/>
    </dgm:pt>
    <dgm:pt modelId="{B0E4129A-264A-4452-AEBA-F3B384F89589}">
      <dgm:prSet phldrT="[Text]"/>
      <dgm:spPr/>
      <dgm:t>
        <a:bodyPr/>
        <a:lstStyle/>
        <a:p>
          <a:r>
            <a:rPr lang="en-GB" dirty="0"/>
            <a:t>Nursery identifies concern</a:t>
          </a:r>
        </a:p>
      </dgm:t>
    </dgm:pt>
    <dgm:pt modelId="{74B45DE8-F124-48FA-B967-7C71091E1FAB}" type="parTrans" cxnId="{DE492871-AA52-419A-8EA2-16A7DA121525}">
      <dgm:prSet/>
      <dgm:spPr/>
      <dgm:t>
        <a:bodyPr/>
        <a:lstStyle/>
        <a:p>
          <a:endParaRPr lang="en-GB"/>
        </a:p>
      </dgm:t>
    </dgm:pt>
    <dgm:pt modelId="{7B3F5E50-02AE-4C4D-A4A6-D85C889D9553}" type="sibTrans" cxnId="{DE492871-AA52-419A-8EA2-16A7DA121525}">
      <dgm:prSet/>
      <dgm:spPr/>
      <dgm:t>
        <a:bodyPr/>
        <a:lstStyle/>
        <a:p>
          <a:endParaRPr lang="en-GB"/>
        </a:p>
      </dgm:t>
    </dgm:pt>
    <dgm:pt modelId="{8F4FCAC2-A5C9-4BF4-BFDC-8A708C9A1755}">
      <dgm:prSet phldrT="[Text]"/>
      <dgm:spPr/>
      <dgm:t>
        <a:bodyPr/>
        <a:lstStyle/>
        <a:p>
          <a:r>
            <a:rPr lang="en-GB" dirty="0"/>
            <a:t>TAC</a:t>
          </a:r>
        </a:p>
      </dgm:t>
    </dgm:pt>
    <dgm:pt modelId="{9F890775-1733-4C11-BDD1-433D95022F9E}" type="parTrans" cxnId="{B75E2A36-A009-4A05-BDC4-DD76844079E1}">
      <dgm:prSet/>
      <dgm:spPr/>
      <dgm:t>
        <a:bodyPr/>
        <a:lstStyle/>
        <a:p>
          <a:endParaRPr lang="en-GB"/>
        </a:p>
      </dgm:t>
    </dgm:pt>
    <dgm:pt modelId="{D85EBBC0-397B-4EA1-8F00-DA6CD100E49E}" type="sibTrans" cxnId="{B75E2A36-A009-4A05-BDC4-DD76844079E1}">
      <dgm:prSet/>
      <dgm:spPr/>
      <dgm:t>
        <a:bodyPr/>
        <a:lstStyle/>
        <a:p>
          <a:endParaRPr lang="en-GB"/>
        </a:p>
      </dgm:t>
    </dgm:pt>
    <dgm:pt modelId="{F2D5AE81-88C6-4634-B929-B336F6AE7959}">
      <dgm:prSet phldrT="[Text]"/>
      <dgm:spPr/>
      <dgm:t>
        <a:bodyPr/>
        <a:lstStyle/>
        <a:p>
          <a:r>
            <a:rPr lang="en-GB" dirty="0"/>
            <a:t>First stage: Assessment commences</a:t>
          </a:r>
        </a:p>
      </dgm:t>
    </dgm:pt>
    <dgm:pt modelId="{9DF545C0-22C2-47DC-9D64-FC190005426B}" type="parTrans" cxnId="{E0E62DC0-C74C-48B0-8C0E-70AEE4D0309D}">
      <dgm:prSet/>
      <dgm:spPr/>
      <dgm:t>
        <a:bodyPr/>
        <a:lstStyle/>
        <a:p>
          <a:endParaRPr lang="en-GB"/>
        </a:p>
      </dgm:t>
    </dgm:pt>
    <dgm:pt modelId="{CC5C1062-BC86-4FE1-8906-2D11A1DD5231}" type="sibTrans" cxnId="{E0E62DC0-C74C-48B0-8C0E-70AEE4D0309D}">
      <dgm:prSet/>
      <dgm:spPr/>
      <dgm:t>
        <a:bodyPr/>
        <a:lstStyle/>
        <a:p>
          <a:endParaRPr lang="en-GB"/>
        </a:p>
      </dgm:t>
    </dgm:pt>
    <dgm:pt modelId="{ED22C868-AD04-41F4-B68C-4205F322F2E5}">
      <dgm:prSet/>
      <dgm:spPr/>
      <dgm:t>
        <a:bodyPr/>
        <a:lstStyle/>
        <a:p>
          <a:r>
            <a:rPr lang="en-GB" dirty="0"/>
            <a:t>Second Stage:</a:t>
          </a:r>
        </a:p>
        <a:p>
          <a:r>
            <a:rPr lang="en-GB" dirty="0"/>
            <a:t>Further collaborative Assessment</a:t>
          </a:r>
        </a:p>
      </dgm:t>
    </dgm:pt>
    <dgm:pt modelId="{E45B4A8F-CC02-483B-A015-03C54A354A95}" type="parTrans" cxnId="{A391E47C-1A16-4018-A28C-FC591B19EEB8}">
      <dgm:prSet/>
      <dgm:spPr/>
      <dgm:t>
        <a:bodyPr/>
        <a:lstStyle/>
        <a:p>
          <a:endParaRPr lang="en-GB"/>
        </a:p>
      </dgm:t>
    </dgm:pt>
    <dgm:pt modelId="{F9437CA0-1B26-4A37-8440-825E89D985DA}" type="sibTrans" cxnId="{A391E47C-1A16-4018-A28C-FC591B19EEB8}">
      <dgm:prSet/>
      <dgm:spPr/>
      <dgm:t>
        <a:bodyPr/>
        <a:lstStyle/>
        <a:p>
          <a:endParaRPr lang="en-GB"/>
        </a:p>
      </dgm:t>
    </dgm:pt>
    <dgm:pt modelId="{DA1E964D-EC90-4917-B75D-F1C946BC0CAC}">
      <dgm:prSet/>
      <dgm:spPr/>
      <dgm:t>
        <a:bodyPr/>
        <a:lstStyle/>
        <a:p>
          <a:r>
            <a:rPr lang="en-GB" dirty="0"/>
            <a:t>Inclusion Group meeting</a:t>
          </a:r>
        </a:p>
      </dgm:t>
    </dgm:pt>
    <dgm:pt modelId="{8547B8EF-68FD-4F0A-9396-199074C030D2}" type="parTrans" cxnId="{27B80E54-8C8F-4ED3-93C6-776B351987CA}">
      <dgm:prSet/>
      <dgm:spPr/>
      <dgm:t>
        <a:bodyPr/>
        <a:lstStyle/>
        <a:p>
          <a:endParaRPr lang="en-GB"/>
        </a:p>
      </dgm:t>
    </dgm:pt>
    <dgm:pt modelId="{57EBCB4B-273A-4749-B58E-6F7D9980E3F4}" type="sibTrans" cxnId="{27B80E54-8C8F-4ED3-93C6-776B351987CA}">
      <dgm:prSet/>
      <dgm:spPr/>
      <dgm:t>
        <a:bodyPr/>
        <a:lstStyle/>
        <a:p>
          <a:endParaRPr lang="en-GB"/>
        </a:p>
      </dgm:t>
    </dgm:pt>
    <dgm:pt modelId="{07B480D5-E24A-4EFA-A3B7-E5CD82179057}" type="pres">
      <dgm:prSet presAssocID="{425A157B-46B4-46A6-B9EF-0D18CB7228AA}" presName="Name0" presStyleCnt="0">
        <dgm:presLayoutVars>
          <dgm:dir/>
          <dgm:animLvl val="lvl"/>
          <dgm:resizeHandles val="exact"/>
        </dgm:presLayoutVars>
      </dgm:prSet>
      <dgm:spPr/>
    </dgm:pt>
    <dgm:pt modelId="{1693DFA3-4BB3-454D-8034-9698238D909C}" type="pres">
      <dgm:prSet presAssocID="{B0E4129A-264A-4452-AEBA-F3B384F89589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5350FAD-21E1-4CCF-9144-EE464761BF90}" type="pres">
      <dgm:prSet presAssocID="{7B3F5E50-02AE-4C4D-A4A6-D85C889D9553}" presName="parTxOnlySpace" presStyleCnt="0"/>
      <dgm:spPr/>
    </dgm:pt>
    <dgm:pt modelId="{F553C740-A2F1-44C5-8099-E4B9CED246A1}" type="pres">
      <dgm:prSet presAssocID="{8F4FCAC2-A5C9-4BF4-BFDC-8A708C9A175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5C049AD-0554-4D2D-9D93-75ACCE15FE5B}" type="pres">
      <dgm:prSet presAssocID="{D85EBBC0-397B-4EA1-8F00-DA6CD100E49E}" presName="parTxOnlySpace" presStyleCnt="0"/>
      <dgm:spPr/>
    </dgm:pt>
    <dgm:pt modelId="{DBCD1269-403F-4DB4-9ACD-20E11F93EA28}" type="pres">
      <dgm:prSet presAssocID="{F2D5AE81-88C6-4634-B929-B336F6AE7959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CA01278-1D78-40E2-9798-01F9B304E02B}" type="pres">
      <dgm:prSet presAssocID="{CC5C1062-BC86-4FE1-8906-2D11A1DD5231}" presName="parTxOnlySpace" presStyleCnt="0"/>
      <dgm:spPr/>
    </dgm:pt>
    <dgm:pt modelId="{260A7769-B241-4EC1-8373-E1361D547FEF}" type="pres">
      <dgm:prSet presAssocID="{ED22C868-AD04-41F4-B68C-4205F322F2E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DEB2462-94A7-485A-88A0-5171ED12DEE1}" type="pres">
      <dgm:prSet presAssocID="{F9437CA0-1B26-4A37-8440-825E89D985DA}" presName="parTxOnlySpace" presStyleCnt="0"/>
      <dgm:spPr/>
    </dgm:pt>
    <dgm:pt modelId="{7835D4E6-CF5F-45FD-9B7C-FA2811D21650}" type="pres">
      <dgm:prSet presAssocID="{DA1E964D-EC90-4917-B75D-F1C946BC0CAC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75E2A36-A009-4A05-BDC4-DD76844079E1}" srcId="{425A157B-46B4-46A6-B9EF-0D18CB7228AA}" destId="{8F4FCAC2-A5C9-4BF4-BFDC-8A708C9A1755}" srcOrd="1" destOrd="0" parTransId="{9F890775-1733-4C11-BDD1-433D95022F9E}" sibTransId="{D85EBBC0-397B-4EA1-8F00-DA6CD100E49E}"/>
    <dgm:cxn modelId="{E0E62DC0-C74C-48B0-8C0E-70AEE4D0309D}" srcId="{425A157B-46B4-46A6-B9EF-0D18CB7228AA}" destId="{F2D5AE81-88C6-4634-B929-B336F6AE7959}" srcOrd="2" destOrd="0" parTransId="{9DF545C0-22C2-47DC-9D64-FC190005426B}" sibTransId="{CC5C1062-BC86-4FE1-8906-2D11A1DD5231}"/>
    <dgm:cxn modelId="{27B80E54-8C8F-4ED3-93C6-776B351987CA}" srcId="{425A157B-46B4-46A6-B9EF-0D18CB7228AA}" destId="{DA1E964D-EC90-4917-B75D-F1C946BC0CAC}" srcOrd="4" destOrd="0" parTransId="{8547B8EF-68FD-4F0A-9396-199074C030D2}" sibTransId="{57EBCB4B-273A-4749-B58E-6F7D9980E3F4}"/>
    <dgm:cxn modelId="{DE492871-AA52-419A-8EA2-16A7DA121525}" srcId="{425A157B-46B4-46A6-B9EF-0D18CB7228AA}" destId="{B0E4129A-264A-4452-AEBA-F3B384F89589}" srcOrd="0" destOrd="0" parTransId="{74B45DE8-F124-48FA-B967-7C71091E1FAB}" sibTransId="{7B3F5E50-02AE-4C4D-A4A6-D85C889D9553}"/>
    <dgm:cxn modelId="{909B0E38-7888-4CA9-91EF-4D0E5971C3AF}" type="presOf" srcId="{B0E4129A-264A-4452-AEBA-F3B384F89589}" destId="{1693DFA3-4BB3-454D-8034-9698238D909C}" srcOrd="0" destOrd="0" presId="urn:microsoft.com/office/officeart/2005/8/layout/chevron1"/>
    <dgm:cxn modelId="{5B23330F-1BBB-4EEF-92C7-962CD71E952A}" type="presOf" srcId="{ED22C868-AD04-41F4-B68C-4205F322F2E5}" destId="{260A7769-B241-4EC1-8373-E1361D547FEF}" srcOrd="0" destOrd="0" presId="urn:microsoft.com/office/officeart/2005/8/layout/chevron1"/>
    <dgm:cxn modelId="{094AEF63-7B5C-452F-B3B8-93139F637D56}" type="presOf" srcId="{F2D5AE81-88C6-4634-B929-B336F6AE7959}" destId="{DBCD1269-403F-4DB4-9ACD-20E11F93EA28}" srcOrd="0" destOrd="0" presId="urn:microsoft.com/office/officeart/2005/8/layout/chevron1"/>
    <dgm:cxn modelId="{A391E47C-1A16-4018-A28C-FC591B19EEB8}" srcId="{425A157B-46B4-46A6-B9EF-0D18CB7228AA}" destId="{ED22C868-AD04-41F4-B68C-4205F322F2E5}" srcOrd="3" destOrd="0" parTransId="{E45B4A8F-CC02-483B-A015-03C54A354A95}" sibTransId="{F9437CA0-1B26-4A37-8440-825E89D985DA}"/>
    <dgm:cxn modelId="{D90C9E8E-A9CE-4A6E-ADB7-3521CFB5945B}" type="presOf" srcId="{DA1E964D-EC90-4917-B75D-F1C946BC0CAC}" destId="{7835D4E6-CF5F-45FD-9B7C-FA2811D21650}" srcOrd="0" destOrd="0" presId="urn:microsoft.com/office/officeart/2005/8/layout/chevron1"/>
    <dgm:cxn modelId="{EDFA5D50-B0DC-4AB2-A336-814020EC5731}" type="presOf" srcId="{8F4FCAC2-A5C9-4BF4-BFDC-8A708C9A1755}" destId="{F553C740-A2F1-44C5-8099-E4B9CED246A1}" srcOrd="0" destOrd="0" presId="urn:microsoft.com/office/officeart/2005/8/layout/chevron1"/>
    <dgm:cxn modelId="{B6753D49-8601-49E7-B5AB-66E0DDC187AF}" type="presOf" srcId="{425A157B-46B4-46A6-B9EF-0D18CB7228AA}" destId="{07B480D5-E24A-4EFA-A3B7-E5CD82179057}" srcOrd="0" destOrd="0" presId="urn:microsoft.com/office/officeart/2005/8/layout/chevron1"/>
    <dgm:cxn modelId="{CC3F49CF-E610-431D-8518-B6D6235B7237}" type="presParOf" srcId="{07B480D5-E24A-4EFA-A3B7-E5CD82179057}" destId="{1693DFA3-4BB3-454D-8034-9698238D909C}" srcOrd="0" destOrd="0" presId="urn:microsoft.com/office/officeart/2005/8/layout/chevron1"/>
    <dgm:cxn modelId="{B69AA720-9BD3-4F63-A096-A153EA7278FB}" type="presParOf" srcId="{07B480D5-E24A-4EFA-A3B7-E5CD82179057}" destId="{C5350FAD-21E1-4CCF-9144-EE464761BF90}" srcOrd="1" destOrd="0" presId="urn:microsoft.com/office/officeart/2005/8/layout/chevron1"/>
    <dgm:cxn modelId="{43F68ACE-5DA5-467D-A418-D470F24AA251}" type="presParOf" srcId="{07B480D5-E24A-4EFA-A3B7-E5CD82179057}" destId="{F553C740-A2F1-44C5-8099-E4B9CED246A1}" srcOrd="2" destOrd="0" presId="urn:microsoft.com/office/officeart/2005/8/layout/chevron1"/>
    <dgm:cxn modelId="{8A6AE42C-EAD5-4635-B95F-6996E181CA25}" type="presParOf" srcId="{07B480D5-E24A-4EFA-A3B7-E5CD82179057}" destId="{65C049AD-0554-4D2D-9D93-75ACCE15FE5B}" srcOrd="3" destOrd="0" presId="urn:microsoft.com/office/officeart/2005/8/layout/chevron1"/>
    <dgm:cxn modelId="{6A4500DA-ACEE-4E05-B397-E9653E27A821}" type="presParOf" srcId="{07B480D5-E24A-4EFA-A3B7-E5CD82179057}" destId="{DBCD1269-403F-4DB4-9ACD-20E11F93EA28}" srcOrd="4" destOrd="0" presId="urn:microsoft.com/office/officeart/2005/8/layout/chevron1"/>
    <dgm:cxn modelId="{EF0DCB89-FA29-4B04-B6ED-8B0FED7B378F}" type="presParOf" srcId="{07B480D5-E24A-4EFA-A3B7-E5CD82179057}" destId="{ECA01278-1D78-40E2-9798-01F9B304E02B}" srcOrd="5" destOrd="0" presId="urn:microsoft.com/office/officeart/2005/8/layout/chevron1"/>
    <dgm:cxn modelId="{616BF423-E939-4599-95D5-993899CC1F27}" type="presParOf" srcId="{07B480D5-E24A-4EFA-A3B7-E5CD82179057}" destId="{260A7769-B241-4EC1-8373-E1361D547FEF}" srcOrd="6" destOrd="0" presId="urn:microsoft.com/office/officeart/2005/8/layout/chevron1"/>
    <dgm:cxn modelId="{56EC66D2-08E5-4F3C-8F24-E4D527878CB3}" type="presParOf" srcId="{07B480D5-E24A-4EFA-A3B7-E5CD82179057}" destId="{BDEB2462-94A7-485A-88A0-5171ED12DEE1}" srcOrd="7" destOrd="0" presId="urn:microsoft.com/office/officeart/2005/8/layout/chevron1"/>
    <dgm:cxn modelId="{A88B4495-35EC-490E-B3EA-5B97A9F15E37}" type="presParOf" srcId="{07B480D5-E24A-4EFA-A3B7-E5CD82179057}" destId="{7835D4E6-CF5F-45FD-9B7C-FA2811D21650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E7C3F0-92F3-48F6-82DB-B67BE68CEC82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2_4" csCatId="accent2" phldr="0"/>
      <dgm:spPr/>
      <dgm:t>
        <a:bodyPr/>
        <a:lstStyle/>
        <a:p>
          <a:endParaRPr lang="en-US"/>
        </a:p>
      </dgm:t>
    </dgm:pt>
    <dgm:pt modelId="{57D690A0-70A5-4485-A5EA-4CCDAD3AA39A}">
      <dgm:prSet phldrT="[Text]" phldr="1"/>
      <dgm:spPr/>
      <dgm:t>
        <a:bodyPr/>
        <a:lstStyle/>
        <a:p>
          <a:endParaRPr lang="en-US"/>
        </a:p>
      </dgm:t>
    </dgm:pt>
    <dgm:pt modelId="{02503A64-8EC8-4DA5-8434-4C824A26F839}" type="parTrans" cxnId="{D41D47D6-0269-4738-B679-B59ACF9D7E79}">
      <dgm:prSet/>
      <dgm:spPr/>
      <dgm:t>
        <a:bodyPr/>
        <a:lstStyle/>
        <a:p>
          <a:endParaRPr lang="en-US"/>
        </a:p>
      </dgm:t>
    </dgm:pt>
    <dgm:pt modelId="{748FB776-B376-41CE-B56C-C7055638315C}" type="sibTrans" cxnId="{D41D47D6-0269-4738-B679-B59ACF9D7E79}">
      <dgm:prSet/>
      <dgm:spPr/>
      <dgm:t>
        <a:bodyPr/>
        <a:lstStyle/>
        <a:p>
          <a:endParaRPr lang="en-US"/>
        </a:p>
      </dgm:t>
    </dgm:pt>
    <dgm:pt modelId="{53106520-D334-4D4D-915F-03A77F95B6E0}">
      <dgm:prSet phldrT="[Text]" phldr="1"/>
      <dgm:spPr/>
      <dgm:t>
        <a:bodyPr/>
        <a:lstStyle/>
        <a:p>
          <a:endParaRPr lang="en-US" dirty="0"/>
        </a:p>
      </dgm:t>
    </dgm:pt>
    <dgm:pt modelId="{37066041-EBC5-439A-A50E-65E35C8B2AEB}" type="parTrans" cxnId="{920CA319-1B5D-434E-9AD5-BD39A41384FE}">
      <dgm:prSet/>
      <dgm:spPr/>
      <dgm:t>
        <a:bodyPr/>
        <a:lstStyle/>
        <a:p>
          <a:endParaRPr lang="en-US"/>
        </a:p>
      </dgm:t>
    </dgm:pt>
    <dgm:pt modelId="{ADE2007E-7118-446C-BA15-BBEDB519B708}" type="sibTrans" cxnId="{920CA319-1B5D-434E-9AD5-BD39A41384FE}">
      <dgm:prSet/>
      <dgm:spPr/>
      <dgm:t>
        <a:bodyPr/>
        <a:lstStyle/>
        <a:p>
          <a:endParaRPr lang="en-US"/>
        </a:p>
      </dgm:t>
    </dgm:pt>
    <dgm:pt modelId="{420C60E1-4C64-4275-B047-07CA1872C115}">
      <dgm:prSet phldrT="[Text]" phldr="1"/>
      <dgm:spPr/>
      <dgm:t>
        <a:bodyPr/>
        <a:lstStyle/>
        <a:p>
          <a:endParaRPr lang="en-US" dirty="0"/>
        </a:p>
      </dgm:t>
    </dgm:pt>
    <dgm:pt modelId="{F34DB7A4-556E-43B2-81B3-739B11F1EC86}" type="parTrans" cxnId="{B304A300-9979-4A8B-AAEA-18B4A3864045}">
      <dgm:prSet/>
      <dgm:spPr/>
      <dgm:t>
        <a:bodyPr/>
        <a:lstStyle/>
        <a:p>
          <a:endParaRPr lang="en-US"/>
        </a:p>
      </dgm:t>
    </dgm:pt>
    <dgm:pt modelId="{DEA75C06-F3E0-4FAE-AD62-28AC06546241}" type="sibTrans" cxnId="{B304A300-9979-4A8B-AAEA-18B4A3864045}">
      <dgm:prSet/>
      <dgm:spPr/>
      <dgm:t>
        <a:bodyPr/>
        <a:lstStyle/>
        <a:p>
          <a:endParaRPr lang="en-US"/>
        </a:p>
      </dgm:t>
    </dgm:pt>
    <dgm:pt modelId="{2368F164-124F-4453-935F-784F7A524909}">
      <dgm:prSet phldrT="[Text]" phldr="1"/>
      <dgm:spPr/>
      <dgm:t>
        <a:bodyPr/>
        <a:lstStyle/>
        <a:p>
          <a:endParaRPr lang="en-US"/>
        </a:p>
      </dgm:t>
    </dgm:pt>
    <dgm:pt modelId="{1E5B2E19-AFDB-450C-B108-06603D51E96F}" type="parTrans" cxnId="{BE89E698-D39D-4DB3-AC69-31054F32D152}">
      <dgm:prSet/>
      <dgm:spPr/>
      <dgm:t>
        <a:bodyPr/>
        <a:lstStyle/>
        <a:p>
          <a:endParaRPr lang="en-US"/>
        </a:p>
      </dgm:t>
    </dgm:pt>
    <dgm:pt modelId="{A5106034-B70D-4091-B0DC-6DE9214E21E6}" type="sibTrans" cxnId="{BE89E698-D39D-4DB3-AC69-31054F32D152}">
      <dgm:prSet/>
      <dgm:spPr/>
      <dgm:t>
        <a:bodyPr/>
        <a:lstStyle/>
        <a:p>
          <a:endParaRPr lang="en-US"/>
        </a:p>
      </dgm:t>
    </dgm:pt>
    <dgm:pt modelId="{8E1E90F2-072B-499B-A209-63C010153A26}">
      <dgm:prSet phldrT="[Text]" phldr="1"/>
      <dgm:spPr/>
      <dgm:t>
        <a:bodyPr/>
        <a:lstStyle/>
        <a:p>
          <a:endParaRPr lang="en-US" dirty="0"/>
        </a:p>
      </dgm:t>
    </dgm:pt>
    <dgm:pt modelId="{3C63A273-9B49-45F0-8E94-846F3DD8BD5A}" type="parTrans" cxnId="{76FB059D-0AD6-4751-AF6F-8F8884AACE2A}">
      <dgm:prSet/>
      <dgm:spPr/>
      <dgm:t>
        <a:bodyPr/>
        <a:lstStyle/>
        <a:p>
          <a:endParaRPr lang="en-US"/>
        </a:p>
      </dgm:t>
    </dgm:pt>
    <dgm:pt modelId="{8C91451C-BF61-4288-AEFE-1BC9C040E21A}" type="sibTrans" cxnId="{76FB059D-0AD6-4751-AF6F-8F8884AACE2A}">
      <dgm:prSet/>
      <dgm:spPr/>
      <dgm:t>
        <a:bodyPr/>
        <a:lstStyle/>
        <a:p>
          <a:endParaRPr lang="en-US"/>
        </a:p>
      </dgm:t>
    </dgm:pt>
    <dgm:pt modelId="{1CF83D95-7047-4964-A35D-1A45337993F4}" type="pres">
      <dgm:prSet presAssocID="{B8E7C3F0-92F3-48F6-82DB-B67BE68CEC82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n-US"/>
        </a:p>
      </dgm:t>
    </dgm:pt>
    <dgm:pt modelId="{CD55591D-9E93-4F59-8DCE-78E0FC59F740}" type="pres">
      <dgm:prSet presAssocID="{B8E7C3F0-92F3-48F6-82DB-B67BE68CEC82}" presName="arrowNode" presStyleLbl="node1" presStyleIdx="0" presStyleCnt="1" custAng="1003626"/>
      <dgm:spPr/>
    </dgm:pt>
    <dgm:pt modelId="{845C1E22-FC62-4D4E-9998-1708FF154624}" type="pres">
      <dgm:prSet presAssocID="{57D690A0-70A5-4485-A5EA-4CCDAD3AA39A}" presName="txNode1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19B24B-DC87-4D6A-8782-E3B48B1DE570}" type="pres">
      <dgm:prSet presAssocID="{53106520-D334-4D4D-915F-03A77F95B6E0}" presName="txNode2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8BF9C8-68DC-4C68-978A-5D43D326B3EE}" type="pres">
      <dgm:prSet presAssocID="{ADE2007E-7118-446C-BA15-BBEDB519B708}" presName="dotNode2" presStyleCnt="0"/>
      <dgm:spPr/>
    </dgm:pt>
    <dgm:pt modelId="{6CFB0118-EBF5-4114-8062-339CCDFF2827}" type="pres">
      <dgm:prSet presAssocID="{ADE2007E-7118-446C-BA15-BBEDB519B708}" presName="dotRepeatNode" presStyleLbl="fgShp" presStyleIdx="0" presStyleCnt="3"/>
      <dgm:spPr/>
      <dgm:t>
        <a:bodyPr/>
        <a:lstStyle/>
        <a:p>
          <a:endParaRPr lang="en-US"/>
        </a:p>
      </dgm:t>
    </dgm:pt>
    <dgm:pt modelId="{3A6524E7-6245-47D5-97DD-CAA5A154F1F8}" type="pres">
      <dgm:prSet presAssocID="{420C60E1-4C64-4275-B047-07CA1872C115}" presName="txNode3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D6F001-2142-4676-A42C-2124B5872DEF}" type="pres">
      <dgm:prSet presAssocID="{DEA75C06-F3E0-4FAE-AD62-28AC06546241}" presName="dotNode3" presStyleCnt="0"/>
      <dgm:spPr/>
    </dgm:pt>
    <dgm:pt modelId="{FD6BD3F9-DD2F-400F-9C8F-8710F1757F61}" type="pres">
      <dgm:prSet presAssocID="{DEA75C06-F3E0-4FAE-AD62-28AC06546241}" presName="dotRepeatNode" presStyleLbl="fgShp" presStyleIdx="1" presStyleCnt="3"/>
      <dgm:spPr/>
      <dgm:t>
        <a:bodyPr/>
        <a:lstStyle/>
        <a:p>
          <a:endParaRPr lang="en-US"/>
        </a:p>
      </dgm:t>
    </dgm:pt>
    <dgm:pt modelId="{19B4361A-89C0-4002-B608-0FEC76483F2F}" type="pres">
      <dgm:prSet presAssocID="{2368F164-124F-4453-935F-784F7A524909}" presName="txNode4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FE0AC2-6744-40BC-9925-C9D21DF77AA3}" type="pres">
      <dgm:prSet presAssocID="{A5106034-B70D-4091-B0DC-6DE9214E21E6}" presName="dotNode4" presStyleCnt="0"/>
      <dgm:spPr/>
    </dgm:pt>
    <dgm:pt modelId="{2D72C38B-AE57-4375-8555-DE5858B6A204}" type="pres">
      <dgm:prSet presAssocID="{A5106034-B70D-4091-B0DC-6DE9214E21E6}" presName="dotRepeatNode" presStyleLbl="fgShp" presStyleIdx="2" presStyleCnt="3"/>
      <dgm:spPr/>
      <dgm:t>
        <a:bodyPr/>
        <a:lstStyle/>
        <a:p>
          <a:endParaRPr lang="en-US"/>
        </a:p>
      </dgm:t>
    </dgm:pt>
    <dgm:pt modelId="{C909F6EC-73E1-404B-82F1-BF94A8175A08}" type="pres">
      <dgm:prSet presAssocID="{8E1E90F2-072B-499B-A209-63C010153A26}" presName="txNode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E9EA61-16A6-40A1-ADE1-6859C61CF6F3}" type="presOf" srcId="{57D690A0-70A5-4485-A5EA-4CCDAD3AA39A}" destId="{845C1E22-FC62-4D4E-9998-1708FF154624}" srcOrd="0" destOrd="0" presId="urn:microsoft.com/office/officeart/2009/3/layout/DescendingProcess"/>
    <dgm:cxn modelId="{31397C76-5139-4C07-B62F-A3E9099FA399}" type="presOf" srcId="{B8E7C3F0-92F3-48F6-82DB-B67BE68CEC82}" destId="{1CF83D95-7047-4964-A35D-1A45337993F4}" srcOrd="0" destOrd="0" presId="urn:microsoft.com/office/officeart/2009/3/layout/DescendingProcess"/>
    <dgm:cxn modelId="{DD2CB13F-88BC-43C6-8269-C29101292C18}" type="presOf" srcId="{ADE2007E-7118-446C-BA15-BBEDB519B708}" destId="{6CFB0118-EBF5-4114-8062-339CCDFF2827}" srcOrd="0" destOrd="0" presId="urn:microsoft.com/office/officeart/2009/3/layout/DescendingProcess"/>
    <dgm:cxn modelId="{EF0DD1B4-22A3-491D-89AA-7419E7B87EB0}" type="presOf" srcId="{53106520-D334-4D4D-915F-03A77F95B6E0}" destId="{7A19B24B-DC87-4D6A-8782-E3B48B1DE570}" srcOrd="0" destOrd="0" presId="urn:microsoft.com/office/officeart/2009/3/layout/DescendingProcess"/>
    <dgm:cxn modelId="{BE89E698-D39D-4DB3-AC69-31054F32D152}" srcId="{B8E7C3F0-92F3-48F6-82DB-B67BE68CEC82}" destId="{2368F164-124F-4453-935F-784F7A524909}" srcOrd="3" destOrd="0" parTransId="{1E5B2E19-AFDB-450C-B108-06603D51E96F}" sibTransId="{A5106034-B70D-4091-B0DC-6DE9214E21E6}"/>
    <dgm:cxn modelId="{2A638B91-ED26-46C8-8EB5-EA746950FBAC}" type="presOf" srcId="{8E1E90F2-072B-499B-A209-63C010153A26}" destId="{C909F6EC-73E1-404B-82F1-BF94A8175A08}" srcOrd="0" destOrd="0" presId="urn:microsoft.com/office/officeart/2009/3/layout/DescendingProcess"/>
    <dgm:cxn modelId="{BD2B930D-D6D7-44A2-994D-8EDB6F832BFA}" type="presOf" srcId="{420C60E1-4C64-4275-B047-07CA1872C115}" destId="{3A6524E7-6245-47D5-97DD-CAA5A154F1F8}" srcOrd="0" destOrd="0" presId="urn:microsoft.com/office/officeart/2009/3/layout/DescendingProcess"/>
    <dgm:cxn modelId="{B304A300-9979-4A8B-AAEA-18B4A3864045}" srcId="{B8E7C3F0-92F3-48F6-82DB-B67BE68CEC82}" destId="{420C60E1-4C64-4275-B047-07CA1872C115}" srcOrd="2" destOrd="0" parTransId="{F34DB7A4-556E-43B2-81B3-739B11F1EC86}" sibTransId="{DEA75C06-F3E0-4FAE-AD62-28AC06546241}"/>
    <dgm:cxn modelId="{C62DA478-E645-4F7C-AC52-6DE1DE0C89B9}" type="presOf" srcId="{A5106034-B70D-4091-B0DC-6DE9214E21E6}" destId="{2D72C38B-AE57-4375-8555-DE5858B6A204}" srcOrd="0" destOrd="0" presId="urn:microsoft.com/office/officeart/2009/3/layout/DescendingProcess"/>
    <dgm:cxn modelId="{DCA48E25-2F5A-4875-9B6D-379A89C2576E}" type="presOf" srcId="{DEA75C06-F3E0-4FAE-AD62-28AC06546241}" destId="{FD6BD3F9-DD2F-400F-9C8F-8710F1757F61}" srcOrd="0" destOrd="0" presId="urn:microsoft.com/office/officeart/2009/3/layout/DescendingProcess"/>
    <dgm:cxn modelId="{DC119959-EEFA-4244-8C6A-EEBFD638CE2C}" type="presOf" srcId="{2368F164-124F-4453-935F-784F7A524909}" destId="{19B4361A-89C0-4002-B608-0FEC76483F2F}" srcOrd="0" destOrd="0" presId="urn:microsoft.com/office/officeart/2009/3/layout/DescendingProcess"/>
    <dgm:cxn modelId="{76FB059D-0AD6-4751-AF6F-8F8884AACE2A}" srcId="{B8E7C3F0-92F3-48F6-82DB-B67BE68CEC82}" destId="{8E1E90F2-072B-499B-A209-63C010153A26}" srcOrd="4" destOrd="0" parTransId="{3C63A273-9B49-45F0-8E94-846F3DD8BD5A}" sibTransId="{8C91451C-BF61-4288-AEFE-1BC9C040E21A}"/>
    <dgm:cxn modelId="{D41D47D6-0269-4738-B679-B59ACF9D7E79}" srcId="{B8E7C3F0-92F3-48F6-82DB-B67BE68CEC82}" destId="{57D690A0-70A5-4485-A5EA-4CCDAD3AA39A}" srcOrd="0" destOrd="0" parTransId="{02503A64-8EC8-4DA5-8434-4C824A26F839}" sibTransId="{748FB776-B376-41CE-B56C-C7055638315C}"/>
    <dgm:cxn modelId="{920CA319-1B5D-434E-9AD5-BD39A41384FE}" srcId="{B8E7C3F0-92F3-48F6-82DB-B67BE68CEC82}" destId="{53106520-D334-4D4D-915F-03A77F95B6E0}" srcOrd="1" destOrd="0" parTransId="{37066041-EBC5-439A-A50E-65E35C8B2AEB}" sibTransId="{ADE2007E-7118-446C-BA15-BBEDB519B708}"/>
    <dgm:cxn modelId="{62162A51-CE86-40C4-B033-6F3142C5461A}" type="presParOf" srcId="{1CF83D95-7047-4964-A35D-1A45337993F4}" destId="{CD55591D-9E93-4F59-8DCE-78E0FC59F740}" srcOrd="0" destOrd="0" presId="urn:microsoft.com/office/officeart/2009/3/layout/DescendingProcess"/>
    <dgm:cxn modelId="{0B815C5E-FEEE-4360-8A7E-1547CDE6A443}" type="presParOf" srcId="{1CF83D95-7047-4964-A35D-1A45337993F4}" destId="{845C1E22-FC62-4D4E-9998-1708FF154624}" srcOrd="1" destOrd="0" presId="urn:microsoft.com/office/officeart/2009/3/layout/DescendingProcess"/>
    <dgm:cxn modelId="{A9344C6F-C595-4EFB-82E8-206F8C1C1402}" type="presParOf" srcId="{1CF83D95-7047-4964-A35D-1A45337993F4}" destId="{7A19B24B-DC87-4D6A-8782-E3B48B1DE570}" srcOrd="2" destOrd="0" presId="urn:microsoft.com/office/officeart/2009/3/layout/DescendingProcess"/>
    <dgm:cxn modelId="{05D23D29-40CA-4682-8141-3FD5336EB207}" type="presParOf" srcId="{1CF83D95-7047-4964-A35D-1A45337993F4}" destId="{B38BF9C8-68DC-4C68-978A-5D43D326B3EE}" srcOrd="3" destOrd="0" presId="urn:microsoft.com/office/officeart/2009/3/layout/DescendingProcess"/>
    <dgm:cxn modelId="{E5E0A708-C8B2-4177-8CFB-7033B6A2C364}" type="presParOf" srcId="{B38BF9C8-68DC-4C68-978A-5D43D326B3EE}" destId="{6CFB0118-EBF5-4114-8062-339CCDFF2827}" srcOrd="0" destOrd="0" presId="urn:microsoft.com/office/officeart/2009/3/layout/DescendingProcess"/>
    <dgm:cxn modelId="{88EC7DC0-B58D-46DD-BA0C-5AD4D4FE9628}" type="presParOf" srcId="{1CF83D95-7047-4964-A35D-1A45337993F4}" destId="{3A6524E7-6245-47D5-97DD-CAA5A154F1F8}" srcOrd="4" destOrd="0" presId="urn:microsoft.com/office/officeart/2009/3/layout/DescendingProcess"/>
    <dgm:cxn modelId="{2919C1C9-1242-446E-B12B-372E00AD485A}" type="presParOf" srcId="{1CF83D95-7047-4964-A35D-1A45337993F4}" destId="{04D6F001-2142-4676-A42C-2124B5872DEF}" srcOrd="5" destOrd="0" presId="urn:microsoft.com/office/officeart/2009/3/layout/DescendingProcess"/>
    <dgm:cxn modelId="{82CDD83C-56DB-460E-9ED9-A64F120F9FAB}" type="presParOf" srcId="{04D6F001-2142-4676-A42C-2124B5872DEF}" destId="{FD6BD3F9-DD2F-400F-9C8F-8710F1757F61}" srcOrd="0" destOrd="0" presId="urn:microsoft.com/office/officeart/2009/3/layout/DescendingProcess"/>
    <dgm:cxn modelId="{81A873FF-DAC3-4B7B-B0D9-306438BAC222}" type="presParOf" srcId="{1CF83D95-7047-4964-A35D-1A45337993F4}" destId="{19B4361A-89C0-4002-B608-0FEC76483F2F}" srcOrd="6" destOrd="0" presId="urn:microsoft.com/office/officeart/2009/3/layout/DescendingProcess"/>
    <dgm:cxn modelId="{A19E78A1-370C-4669-BC92-3C53F55A6154}" type="presParOf" srcId="{1CF83D95-7047-4964-A35D-1A45337993F4}" destId="{94FE0AC2-6744-40BC-9925-C9D21DF77AA3}" srcOrd="7" destOrd="0" presId="urn:microsoft.com/office/officeart/2009/3/layout/DescendingProcess"/>
    <dgm:cxn modelId="{A45C07A2-18EC-4D02-85D2-E2ACCE1B11FC}" type="presParOf" srcId="{94FE0AC2-6744-40BC-9925-C9D21DF77AA3}" destId="{2D72C38B-AE57-4375-8555-DE5858B6A204}" srcOrd="0" destOrd="0" presId="urn:microsoft.com/office/officeart/2009/3/layout/DescendingProcess"/>
    <dgm:cxn modelId="{35BD9D70-E6ED-4FFD-ACD5-B7D6E145DBAE}" type="presParOf" srcId="{1CF83D95-7047-4964-A35D-1A45337993F4}" destId="{C909F6EC-73E1-404B-82F1-BF94A8175A08}" srcOrd="8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B018C-735B-493C-92AB-40AB4404B941}">
      <dsp:nvSpPr>
        <dsp:cNvPr id="0" name=""/>
        <dsp:cNvSpPr/>
      </dsp:nvSpPr>
      <dsp:spPr>
        <a:xfrm>
          <a:off x="1809" y="617886"/>
          <a:ext cx="1610239" cy="644095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/>
            <a:t>Nursery identifies concerns</a:t>
          </a:r>
        </a:p>
      </dsp:txBody>
      <dsp:txXfrm>
        <a:off x="323857" y="617886"/>
        <a:ext cx="966144" cy="644095"/>
      </dsp:txXfrm>
    </dsp:sp>
    <dsp:sp modelId="{C8F837E8-A226-49E5-947B-7379AF9DC89B}">
      <dsp:nvSpPr>
        <dsp:cNvPr id="0" name=""/>
        <dsp:cNvSpPr/>
      </dsp:nvSpPr>
      <dsp:spPr>
        <a:xfrm>
          <a:off x="1451024" y="617886"/>
          <a:ext cx="1610239" cy="644095"/>
        </a:xfrm>
        <a:prstGeom prst="chevron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b="1" kern="1200" dirty="0"/>
            <a:t>Request for Assistance to EPS</a:t>
          </a:r>
        </a:p>
      </dsp:txBody>
      <dsp:txXfrm>
        <a:off x="1773072" y="617886"/>
        <a:ext cx="966144" cy="644095"/>
      </dsp:txXfrm>
    </dsp:sp>
    <dsp:sp modelId="{2128C9AE-F106-417B-9C71-8A19C8E0F442}">
      <dsp:nvSpPr>
        <dsp:cNvPr id="0" name=""/>
        <dsp:cNvSpPr/>
      </dsp:nvSpPr>
      <dsp:spPr>
        <a:xfrm>
          <a:off x="2900239" y="617886"/>
          <a:ext cx="1610239" cy="644095"/>
        </a:xfrm>
        <a:prstGeom prst="chevr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/>
            <a:t>TAC &amp; collaborative Assessment commences</a:t>
          </a:r>
        </a:p>
      </dsp:txBody>
      <dsp:txXfrm>
        <a:off x="3222287" y="617886"/>
        <a:ext cx="966144" cy="644095"/>
      </dsp:txXfrm>
    </dsp:sp>
    <dsp:sp modelId="{DEB3EF37-94A2-4927-9C9F-E45993FB14D1}">
      <dsp:nvSpPr>
        <dsp:cNvPr id="0" name=""/>
        <dsp:cNvSpPr/>
      </dsp:nvSpPr>
      <dsp:spPr>
        <a:xfrm>
          <a:off x="4349455" y="617886"/>
          <a:ext cx="1610239" cy="644095"/>
        </a:xfrm>
        <a:prstGeom prst="chevron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/>
            <a:t>Central Admission Group (CAG)</a:t>
          </a:r>
        </a:p>
      </dsp:txBody>
      <dsp:txXfrm>
        <a:off x="4671503" y="617886"/>
        <a:ext cx="966144" cy="644095"/>
      </dsp:txXfrm>
    </dsp:sp>
    <dsp:sp modelId="{6FC4B15C-AA3D-429B-B75C-18364BD46B0E}">
      <dsp:nvSpPr>
        <dsp:cNvPr id="0" name=""/>
        <dsp:cNvSpPr/>
      </dsp:nvSpPr>
      <dsp:spPr>
        <a:xfrm>
          <a:off x="5798670" y="617886"/>
          <a:ext cx="1610239" cy="644095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/>
            <a:t>Extended CAG</a:t>
          </a:r>
        </a:p>
      </dsp:txBody>
      <dsp:txXfrm>
        <a:off x="6120718" y="617886"/>
        <a:ext cx="966144" cy="6440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93DFA3-4BB3-454D-8034-9698238D909C}">
      <dsp:nvSpPr>
        <dsp:cNvPr id="0" name=""/>
        <dsp:cNvSpPr/>
      </dsp:nvSpPr>
      <dsp:spPr>
        <a:xfrm>
          <a:off x="1809" y="614890"/>
          <a:ext cx="1610239" cy="644095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/>
            <a:t>Nursery identifies concern</a:t>
          </a:r>
        </a:p>
      </dsp:txBody>
      <dsp:txXfrm>
        <a:off x="323857" y="614890"/>
        <a:ext cx="966144" cy="644095"/>
      </dsp:txXfrm>
    </dsp:sp>
    <dsp:sp modelId="{F553C740-A2F1-44C5-8099-E4B9CED246A1}">
      <dsp:nvSpPr>
        <dsp:cNvPr id="0" name=""/>
        <dsp:cNvSpPr/>
      </dsp:nvSpPr>
      <dsp:spPr>
        <a:xfrm>
          <a:off x="1451024" y="614890"/>
          <a:ext cx="1610239" cy="644095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/>
            <a:t>TAC</a:t>
          </a:r>
        </a:p>
      </dsp:txBody>
      <dsp:txXfrm>
        <a:off x="1773072" y="614890"/>
        <a:ext cx="966144" cy="644095"/>
      </dsp:txXfrm>
    </dsp:sp>
    <dsp:sp modelId="{DBCD1269-403F-4DB4-9ACD-20E11F93EA28}">
      <dsp:nvSpPr>
        <dsp:cNvPr id="0" name=""/>
        <dsp:cNvSpPr/>
      </dsp:nvSpPr>
      <dsp:spPr>
        <a:xfrm>
          <a:off x="2900239" y="614890"/>
          <a:ext cx="1610239" cy="644095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/>
            <a:t>First stage: Assessment commences</a:t>
          </a:r>
        </a:p>
      </dsp:txBody>
      <dsp:txXfrm>
        <a:off x="3222287" y="614890"/>
        <a:ext cx="966144" cy="644095"/>
      </dsp:txXfrm>
    </dsp:sp>
    <dsp:sp modelId="{260A7769-B241-4EC1-8373-E1361D547FEF}">
      <dsp:nvSpPr>
        <dsp:cNvPr id="0" name=""/>
        <dsp:cNvSpPr/>
      </dsp:nvSpPr>
      <dsp:spPr>
        <a:xfrm>
          <a:off x="4349455" y="614890"/>
          <a:ext cx="1610239" cy="644095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/>
            <a:t>Second Stage: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/>
            <a:t>Further collaborative Assessment</a:t>
          </a:r>
        </a:p>
      </dsp:txBody>
      <dsp:txXfrm>
        <a:off x="4671503" y="614890"/>
        <a:ext cx="966144" cy="644095"/>
      </dsp:txXfrm>
    </dsp:sp>
    <dsp:sp modelId="{7835D4E6-CF5F-45FD-9B7C-FA2811D21650}">
      <dsp:nvSpPr>
        <dsp:cNvPr id="0" name=""/>
        <dsp:cNvSpPr/>
      </dsp:nvSpPr>
      <dsp:spPr>
        <a:xfrm>
          <a:off x="5798670" y="614890"/>
          <a:ext cx="1610239" cy="644095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/>
            <a:t>Inclusion Group meeting</a:t>
          </a:r>
        </a:p>
      </dsp:txBody>
      <dsp:txXfrm>
        <a:off x="6120718" y="614890"/>
        <a:ext cx="966144" cy="6440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55591D-9E93-4F59-8DCE-78E0FC59F740}">
      <dsp:nvSpPr>
        <dsp:cNvPr id="0" name=""/>
        <dsp:cNvSpPr/>
      </dsp:nvSpPr>
      <dsp:spPr>
        <a:xfrm rot="5400000">
          <a:off x="1047985" y="808704"/>
          <a:ext cx="3508285" cy="2446591"/>
        </a:xfrm>
        <a:prstGeom prst="swooshArrow">
          <a:avLst>
            <a:gd name="adj1" fmla="val 16310"/>
            <a:gd name="adj2" fmla="val 3137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FB0118-EBF5-4114-8062-339CCDFF2827}">
      <dsp:nvSpPr>
        <dsp:cNvPr id="0" name=""/>
        <dsp:cNvSpPr/>
      </dsp:nvSpPr>
      <dsp:spPr>
        <a:xfrm>
          <a:off x="2362199" y="1128166"/>
          <a:ext cx="88595" cy="88595"/>
        </a:xfrm>
        <a:prstGeom prst="ellipse">
          <a:avLst/>
        </a:prstGeom>
        <a:solidFill>
          <a:schemeClr val="accent2"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6BD3F9-DD2F-400F-9C8F-8710F1757F61}">
      <dsp:nvSpPr>
        <dsp:cNvPr id="0" name=""/>
        <dsp:cNvSpPr/>
      </dsp:nvSpPr>
      <dsp:spPr>
        <a:xfrm>
          <a:off x="2968833" y="1617472"/>
          <a:ext cx="88595" cy="88595"/>
        </a:xfrm>
        <a:prstGeom prst="ellipse">
          <a:avLst/>
        </a:prstGeom>
        <a:solidFill>
          <a:schemeClr val="accent2"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72C38B-AE57-4375-8555-DE5858B6A204}">
      <dsp:nvSpPr>
        <dsp:cNvPr id="0" name=""/>
        <dsp:cNvSpPr/>
      </dsp:nvSpPr>
      <dsp:spPr>
        <a:xfrm>
          <a:off x="3423472" y="2189683"/>
          <a:ext cx="88595" cy="88595"/>
        </a:xfrm>
        <a:prstGeom prst="ellipse">
          <a:avLst/>
        </a:prstGeom>
        <a:solidFill>
          <a:schemeClr val="accent2"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5C1E22-FC62-4D4E-9998-1708FF154624}">
      <dsp:nvSpPr>
        <dsp:cNvPr id="0" name=""/>
        <dsp:cNvSpPr/>
      </dsp:nvSpPr>
      <dsp:spPr>
        <a:xfrm>
          <a:off x="812799" y="0"/>
          <a:ext cx="1654048" cy="65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900" kern="1200"/>
        </a:p>
      </dsp:txBody>
      <dsp:txXfrm>
        <a:off x="812799" y="0"/>
        <a:ext cx="1654048" cy="650240"/>
      </dsp:txXfrm>
    </dsp:sp>
    <dsp:sp modelId="{7A19B24B-DC87-4D6A-8782-E3B48B1DE570}">
      <dsp:nvSpPr>
        <dsp:cNvPr id="0" name=""/>
        <dsp:cNvSpPr/>
      </dsp:nvSpPr>
      <dsp:spPr>
        <a:xfrm>
          <a:off x="2869183" y="847344"/>
          <a:ext cx="2414016" cy="65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900" kern="1200" dirty="0"/>
        </a:p>
      </dsp:txBody>
      <dsp:txXfrm>
        <a:off x="2869183" y="847344"/>
        <a:ext cx="2414016" cy="650240"/>
      </dsp:txXfrm>
    </dsp:sp>
    <dsp:sp modelId="{3A6524E7-6245-47D5-97DD-CAA5A154F1F8}">
      <dsp:nvSpPr>
        <dsp:cNvPr id="0" name=""/>
        <dsp:cNvSpPr/>
      </dsp:nvSpPr>
      <dsp:spPr>
        <a:xfrm>
          <a:off x="812799" y="1336649"/>
          <a:ext cx="1922272" cy="65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900" kern="1200" dirty="0"/>
        </a:p>
      </dsp:txBody>
      <dsp:txXfrm>
        <a:off x="812799" y="1336649"/>
        <a:ext cx="1922272" cy="650240"/>
      </dsp:txXfrm>
    </dsp:sp>
    <dsp:sp modelId="{19B4361A-89C0-4002-B608-0FEC76483F2F}">
      <dsp:nvSpPr>
        <dsp:cNvPr id="0" name=""/>
        <dsp:cNvSpPr/>
      </dsp:nvSpPr>
      <dsp:spPr>
        <a:xfrm>
          <a:off x="3807968" y="1908860"/>
          <a:ext cx="1475231" cy="65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900" kern="1200"/>
        </a:p>
      </dsp:txBody>
      <dsp:txXfrm>
        <a:off x="3807968" y="1908860"/>
        <a:ext cx="1475231" cy="650240"/>
      </dsp:txXfrm>
    </dsp:sp>
    <dsp:sp modelId="{C909F6EC-73E1-404B-82F1-BF94A8175A08}">
      <dsp:nvSpPr>
        <dsp:cNvPr id="0" name=""/>
        <dsp:cNvSpPr/>
      </dsp:nvSpPr>
      <dsp:spPr>
        <a:xfrm>
          <a:off x="3047999" y="3413759"/>
          <a:ext cx="2235200" cy="65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900" kern="1200" dirty="0"/>
        </a:p>
      </dsp:txBody>
      <dsp:txXfrm>
        <a:off x="3047999" y="3413759"/>
        <a:ext cx="2235200" cy="650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5275B-3D95-4DBF-934A-F6999B9C5D29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2838" y="1233488"/>
            <a:ext cx="444341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51388"/>
            <a:ext cx="5335588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88925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250" y="9377363"/>
            <a:ext cx="288925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2F531-F3CB-4612-BB9C-A1EBF24838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732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2F531-F3CB-4612-BB9C-A1EBF248385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136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Inwards – increasing number of children and therefore meetings:</a:t>
            </a:r>
            <a:r>
              <a:rPr lang="en-GB" baseline="0" dirty="0" smtClean="0"/>
              <a:t> 29-51 3 year period</a:t>
            </a:r>
          </a:p>
          <a:p>
            <a:r>
              <a:rPr lang="en-GB" baseline="0" dirty="0" smtClean="0"/>
              <a:t>Still average 40 children per year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410-1A4B-4C12-B39F-811DC2B618D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825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410-1A4B-4C12-B39F-811DC2B618D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527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410-1A4B-4C12-B39F-811DC2B618D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420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2F531-F3CB-4612-BB9C-A1EBF248385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289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For 40-50 children meant 9-10 mornings</a:t>
            </a:r>
            <a:r>
              <a:rPr lang="en-GB" baseline="0" dirty="0" smtClean="0"/>
              <a:t>  every fortnight for 4-5 months</a:t>
            </a:r>
          </a:p>
          <a:p>
            <a:r>
              <a:rPr lang="en-GB" baseline="0" dirty="0" smtClean="0"/>
              <a:t>And for the people </a:t>
            </a:r>
            <a:r>
              <a:rPr lang="en-GB" baseline="0" dirty="0" err="1" smtClean="0"/>
              <a:t>involed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2F531-F3CB-4612-BB9C-A1EBF248385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399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Regular meetings of the Group will be held between November and February, dependent upon numbers of children being considered.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group will have a multi-agency representation, and include Senior Education Managers, Psychological Service, Specials School Heads, Early Years officers and Health Visiting representation.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2F531-F3CB-4612-BB9C-A1EBF248385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475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2F531-F3CB-4612-BB9C-A1EBF248385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449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1B3310-0E4E-B942-8967-66554B96765C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3DFBB3-F57A-1C47-AB69-C1E1F3E42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3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1B3310-0E4E-B942-8967-66554B96765C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3DFBB3-F57A-1C47-AB69-C1E1F3E42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6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1B3310-0E4E-B942-8967-66554B96765C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3DFBB3-F57A-1C47-AB69-C1E1F3E42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73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1" y="908050"/>
            <a:ext cx="8240713" cy="5689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72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1B3310-0E4E-B942-8967-66554B96765C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3DFBB3-F57A-1C47-AB69-C1E1F3E42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29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1B3310-0E4E-B942-8967-66554B96765C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3DFBB3-F57A-1C47-AB69-C1E1F3E42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11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1B3310-0E4E-B942-8967-66554B96765C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3DFBB3-F57A-1C47-AB69-C1E1F3E42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37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1B3310-0E4E-B942-8967-66554B96765C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3DFBB3-F57A-1C47-AB69-C1E1F3E42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60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1B3310-0E4E-B942-8967-66554B96765C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3DFBB3-F57A-1C47-AB69-C1E1F3E42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45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1B3310-0E4E-B942-8967-66554B96765C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3DFBB3-F57A-1C47-AB69-C1E1F3E42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98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1B3310-0E4E-B942-8967-66554B96765C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3DFBB3-F57A-1C47-AB69-C1E1F3E42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5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1B3310-0E4E-B942-8967-66554B96765C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3DFBB3-F57A-1C47-AB69-C1E1F3E42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95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C Slide template (iESE)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0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hyperlink" Target="mailto:Education-Admin@east-ayrshire.gov.uk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hyperlink" Target="mailto:nicola.stewart1@eastayrshire.org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2.png"/><Relationship Id="rId10" Type="http://schemas.openxmlformats.org/officeDocument/2006/relationships/diagramData" Target="../diagrams/data2.xml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Data" Target="../diagrams/data3.xml"/><Relationship Id="rId11" Type="http://schemas.openxmlformats.org/officeDocument/2006/relationships/image" Target="../media/image2.png"/><Relationship Id="rId5" Type="http://schemas.openxmlformats.org/officeDocument/2006/relationships/image" Target="../media/image7.JPG"/><Relationship Id="rId10" Type="http://schemas.microsoft.com/office/2007/relationships/diagramDrawing" Target="../diagrams/drawing3.xml"/><Relationship Id="rId4" Type="http://schemas.openxmlformats.org/officeDocument/2006/relationships/notesSlide" Target="../notesSlides/notesSlide7.xml"/><Relationship Id="rId9" Type="http://schemas.openxmlformats.org/officeDocument/2006/relationships/diagramColors" Target="../diagrams/colors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/>
                </a:solidFill>
              </a:rPr>
              <a:t>P1 Specialist Placement Process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October 2020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92"/>
    </mc:Choice>
    <mc:Fallback xmlns="">
      <p:transition spd="slow" advTm="32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Key Information: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526" y="1185531"/>
            <a:ext cx="8229600" cy="45259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sz="2400" dirty="0" smtClean="0">
                <a:solidFill>
                  <a:schemeClr val="tx2"/>
                </a:solidFill>
              </a:rPr>
              <a:t>TAC Minute/Child’s Plan with clear recommendation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chemeClr val="tx2"/>
                </a:solidFill>
              </a:rPr>
              <a:t>	</a:t>
            </a:r>
            <a:r>
              <a:rPr lang="en-GB" sz="2000" dirty="0" smtClean="0">
                <a:solidFill>
                  <a:schemeClr val="tx2"/>
                </a:solidFill>
              </a:rPr>
              <a:t>Ensure clear record of parent/carer views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chemeClr val="tx2"/>
                </a:solidFill>
              </a:rPr>
              <a:t>2.	Teaching </a:t>
            </a:r>
            <a:r>
              <a:rPr lang="en-GB" sz="2400" dirty="0">
                <a:solidFill>
                  <a:schemeClr val="tx2"/>
                </a:solidFill>
              </a:rPr>
              <a:t>T</a:t>
            </a:r>
            <a:r>
              <a:rPr lang="en-GB" sz="2400" dirty="0" smtClean="0">
                <a:solidFill>
                  <a:schemeClr val="tx2"/>
                </a:solidFill>
              </a:rPr>
              <a:t>alking assessment, gathered over time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chemeClr val="tx2"/>
                </a:solidFill>
              </a:rPr>
              <a:t>3.	ICAN tracker if appropriate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chemeClr val="tx2"/>
                </a:solidFill>
              </a:rPr>
              <a:t>4.	Transition Profile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chemeClr val="tx2"/>
                </a:solidFill>
              </a:rPr>
              <a:t>5.	My World Triangle reports from partners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tx2"/>
                </a:solidFill>
              </a:rPr>
              <a:t>	</a:t>
            </a:r>
            <a:r>
              <a:rPr lang="en-GB" sz="2000" dirty="0" smtClean="0">
                <a:solidFill>
                  <a:schemeClr val="tx2"/>
                </a:solidFill>
              </a:rPr>
              <a:t>This is not essential but welcome where appropriate</a:t>
            </a:r>
            <a:endParaRPr lang="en-GB" sz="24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chemeClr val="tx2"/>
                </a:solidFill>
              </a:rPr>
              <a:t>6.	Request Form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chemeClr val="tx2"/>
                </a:solidFill>
              </a:rPr>
              <a:t>	Where </a:t>
            </a:r>
            <a:r>
              <a:rPr lang="en-GB" sz="2000" dirty="0">
                <a:solidFill>
                  <a:schemeClr val="tx2"/>
                </a:solidFill>
              </a:rPr>
              <a:t>parents/carers are not in agreement </a:t>
            </a:r>
            <a:r>
              <a:rPr lang="en-GB" sz="2000" dirty="0" smtClean="0">
                <a:solidFill>
                  <a:schemeClr val="tx2"/>
                </a:solidFill>
              </a:rPr>
              <a:t>please </a:t>
            </a:r>
            <a:r>
              <a:rPr lang="en-GB" sz="2000" dirty="0">
                <a:solidFill>
                  <a:schemeClr val="tx2"/>
                </a:solidFill>
              </a:rPr>
              <a:t>ensure </a:t>
            </a:r>
            <a:r>
              <a:rPr lang="en-GB" sz="2000" dirty="0" smtClean="0">
                <a:solidFill>
                  <a:schemeClr val="tx2"/>
                </a:solidFill>
              </a:rPr>
              <a:t>views </a:t>
            </a:r>
            <a:r>
              <a:rPr lang="en-GB" sz="2000" dirty="0">
                <a:solidFill>
                  <a:schemeClr val="tx2"/>
                </a:solidFill>
              </a:rPr>
              <a:t>are </a:t>
            </a:r>
            <a:r>
              <a:rPr lang="en-GB" sz="2000" dirty="0" smtClean="0">
                <a:solidFill>
                  <a:schemeClr val="tx2"/>
                </a:solidFill>
              </a:rPr>
              <a:t>	accurately </a:t>
            </a:r>
            <a:r>
              <a:rPr lang="en-GB" sz="2000" dirty="0">
                <a:solidFill>
                  <a:schemeClr val="tx2"/>
                </a:solidFill>
              </a:rPr>
              <a:t>recorded on the paperwork, both on the Request Form and </a:t>
            </a:r>
            <a:r>
              <a:rPr lang="en-GB" sz="2000" dirty="0" smtClean="0">
                <a:solidFill>
                  <a:schemeClr val="tx2"/>
                </a:solidFill>
              </a:rPr>
              <a:t>	within </a:t>
            </a:r>
            <a:r>
              <a:rPr lang="en-GB" sz="2000" dirty="0">
                <a:solidFill>
                  <a:schemeClr val="tx2"/>
                </a:solidFill>
              </a:rPr>
              <a:t>the TAC minute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5" name="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60320" y="26060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5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57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62721" y="257940"/>
            <a:ext cx="7750175" cy="533400"/>
          </a:xfrm>
        </p:spPr>
        <p:txBody>
          <a:bodyPr/>
          <a:lstStyle/>
          <a:p>
            <a:r>
              <a:rPr lang="en-GB" altLang="en-US" sz="32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Triangulation </a:t>
            </a:r>
            <a:endParaRPr lang="en-US" altLang="en-US" sz="3200" b="1" dirty="0" smtClean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4" name="Isosceles Triangle 3"/>
          <p:cNvSpPr/>
          <p:nvPr/>
        </p:nvSpPr>
        <p:spPr bwMode="auto">
          <a:xfrm>
            <a:off x="211896" y="1612871"/>
            <a:ext cx="6079268" cy="4214842"/>
          </a:xfrm>
          <a:prstGeom prst="triangle">
            <a:avLst/>
          </a:prstGeom>
          <a:solidFill>
            <a:schemeClr val="accent1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GB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5651759" y="808008"/>
            <a:ext cx="3342679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By using a process known as triangulation, we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obtain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data from a number of different sources,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to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gain a rich picture of the problem</a:t>
            </a:r>
          </a:p>
          <a:p>
            <a:pPr>
              <a:defRPr/>
            </a:pPr>
            <a:endParaRPr lang="en-US" sz="1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By collecting data from multiple sources, we can verify the data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against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each other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increasing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the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likelihood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of an accurate picture of the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child’s needs and strengths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>
              <a:defRPr/>
            </a:pPr>
            <a:endParaRPr lang="en-GB" sz="1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This makes 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the process more reliable and valid, reducing the likelihood of relying on a ‘one off’, a ‘test’ or on one person’s opinion 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2" name="Flowchart: Connector 21"/>
          <p:cNvSpPr/>
          <p:nvPr/>
        </p:nvSpPr>
        <p:spPr bwMode="auto">
          <a:xfrm>
            <a:off x="1688271" y="1338263"/>
            <a:ext cx="3357563" cy="3286125"/>
          </a:xfrm>
          <a:prstGeom prst="flowChartConnector">
            <a:avLst/>
          </a:prstGeom>
          <a:solidFill>
            <a:schemeClr val="accent2">
              <a:lumMod val="20000"/>
              <a:lumOff val="80000"/>
              <a:alpha val="7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 sz="1400" b="1" dirty="0">
              <a:solidFill>
                <a:schemeClr val="accent2"/>
              </a:solidFill>
              <a:latin typeface="Arial" charset="0"/>
              <a:ea typeface="ＭＳ Ｐゴシック" pitchFamily="-32" charset="-128"/>
            </a:endParaRPr>
          </a:p>
          <a:p>
            <a:pPr>
              <a:defRPr/>
            </a:pPr>
            <a:endParaRPr lang="en-GB" sz="1400" b="1" dirty="0">
              <a:solidFill>
                <a:schemeClr val="accent2"/>
              </a:solidFill>
              <a:latin typeface="Arial" charset="0"/>
              <a:ea typeface="ＭＳ Ｐゴシック" pitchFamily="-32" charset="-128"/>
            </a:endParaRPr>
          </a:p>
          <a:p>
            <a:pPr algn="ctr">
              <a:defRPr/>
            </a:pPr>
            <a:endParaRPr lang="en-GB" sz="1600" b="1" dirty="0" smtClean="0">
              <a:solidFill>
                <a:schemeClr val="accent2"/>
              </a:solidFill>
              <a:latin typeface="Arial" charset="0"/>
              <a:ea typeface="ＭＳ Ｐゴシック" pitchFamily="-32" charset="-128"/>
            </a:endParaRPr>
          </a:p>
          <a:p>
            <a:pPr algn="ctr">
              <a:defRPr/>
            </a:pPr>
            <a:r>
              <a:rPr lang="en-GB" sz="1600" b="1" dirty="0" smtClean="0">
                <a:solidFill>
                  <a:schemeClr val="accent2"/>
                </a:solidFill>
                <a:latin typeface="Arial" charset="0"/>
                <a:ea typeface="ＭＳ Ｐゴシック" pitchFamily="-32" charset="-128"/>
              </a:rPr>
              <a:t>Teaching Talking</a:t>
            </a:r>
          </a:p>
          <a:p>
            <a:pPr algn="ctr">
              <a:defRPr/>
            </a:pPr>
            <a:endParaRPr lang="en-US" sz="1400" b="1" dirty="0">
              <a:solidFill>
                <a:schemeClr val="accent2"/>
              </a:solidFill>
              <a:latin typeface="Arial" charset="0"/>
              <a:ea typeface="ＭＳ Ｐゴシック" pitchFamily="-32" charset="-128"/>
            </a:endParaRPr>
          </a:p>
        </p:txBody>
      </p:sp>
      <p:sp>
        <p:nvSpPr>
          <p:cNvPr id="49158" name="Flowchart: Connector 22"/>
          <p:cNvSpPr>
            <a:spLocks noChangeArrowheads="1"/>
          </p:cNvSpPr>
          <p:nvPr/>
        </p:nvSpPr>
        <p:spPr bwMode="auto">
          <a:xfrm>
            <a:off x="2869768" y="3255933"/>
            <a:ext cx="3313113" cy="3286125"/>
          </a:xfrm>
          <a:prstGeom prst="flowChartConnector">
            <a:avLst/>
          </a:prstGeom>
          <a:solidFill>
            <a:srgbClr val="00B0F0">
              <a:alpha val="18823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1400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1400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1400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1400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1400" dirty="0">
              <a:solidFill>
                <a:schemeClr val="accent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chemeClr val="accent2"/>
                </a:solidFill>
              </a:rPr>
              <a:t>Observations</a:t>
            </a:r>
            <a:endParaRPr lang="en-US" altLang="en-US" sz="1600" b="1" dirty="0">
              <a:solidFill>
                <a:schemeClr val="accent2"/>
              </a:solidFill>
            </a:endParaRPr>
          </a:p>
        </p:txBody>
      </p:sp>
      <p:sp>
        <p:nvSpPr>
          <p:cNvPr id="49159" name="Flowchart: Connector 23"/>
          <p:cNvSpPr>
            <a:spLocks noChangeArrowheads="1"/>
          </p:cNvSpPr>
          <p:nvPr/>
        </p:nvSpPr>
        <p:spPr bwMode="auto">
          <a:xfrm>
            <a:off x="215270" y="3309143"/>
            <a:ext cx="3276600" cy="3214687"/>
          </a:xfrm>
          <a:prstGeom prst="flowChartConnector">
            <a:avLst/>
          </a:prstGeom>
          <a:solidFill>
            <a:srgbClr val="92D050">
              <a:alpha val="6117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14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14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1400" b="1" dirty="0">
              <a:solidFill>
                <a:schemeClr val="accent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400" b="1" dirty="0" smtClean="0">
              <a:solidFill>
                <a:schemeClr val="accent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400" b="1" dirty="0" smtClean="0">
              <a:solidFill>
                <a:schemeClr val="accent2"/>
              </a:solidFill>
            </a:endParaRPr>
          </a:p>
          <a:p>
            <a:pPr algn="ctr">
              <a:buNone/>
              <a:defRPr/>
            </a:pPr>
            <a:r>
              <a:rPr lang="en-GB" altLang="en-US" sz="1600" b="1" dirty="0" smtClean="0">
                <a:solidFill>
                  <a:schemeClr val="accent2"/>
                </a:solidFill>
              </a:rPr>
              <a:t>ICAN </a:t>
            </a:r>
            <a:r>
              <a:rPr lang="en-GB" altLang="en-US" sz="1600" b="1" dirty="0">
                <a:solidFill>
                  <a:schemeClr val="accent2"/>
                </a:solidFill>
              </a:rPr>
              <a:t>Tracker</a:t>
            </a:r>
            <a:endParaRPr lang="en-US" altLang="en-US" sz="16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14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14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49160" name="Straight Arrow Connector 35"/>
          <p:cNvCxnSpPr>
            <a:cxnSpLocks noChangeShapeType="1"/>
          </p:cNvCxnSpPr>
          <p:nvPr/>
        </p:nvCxnSpPr>
        <p:spPr bwMode="auto">
          <a:xfrm rot="16200000" flipH="1">
            <a:off x="-38135" y="1243806"/>
            <a:ext cx="4071938" cy="2428875"/>
          </a:xfrm>
          <a:prstGeom prst="straightConnector1">
            <a:avLst/>
          </a:prstGeom>
          <a:noFill/>
          <a:ln w="5715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100978" y="42022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8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7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62" y="2063750"/>
            <a:ext cx="8229600" cy="4525963"/>
          </a:xfrm>
        </p:spPr>
        <p:txBody>
          <a:bodyPr/>
          <a:lstStyle/>
          <a:p>
            <a:pPr lvl="0"/>
            <a:r>
              <a:rPr lang="en-GB" sz="2000" dirty="0"/>
              <a:t>Following a period of assessment, intervention and support a child may be identified </a:t>
            </a:r>
            <a:r>
              <a:rPr lang="en-GB" sz="2000" dirty="0" smtClean="0"/>
              <a:t>during preschool </a:t>
            </a:r>
            <a:r>
              <a:rPr lang="en-GB" sz="2000" dirty="0"/>
              <a:t>year as </a:t>
            </a:r>
            <a:r>
              <a:rPr lang="en-GB" sz="2000" dirty="0" smtClean="0"/>
              <a:t>potentially requiring </a:t>
            </a:r>
            <a:r>
              <a:rPr lang="en-GB" sz="2000" dirty="0"/>
              <a:t>specialist school placement for Primary </a:t>
            </a:r>
            <a:r>
              <a:rPr lang="en-GB" sz="2000" dirty="0" smtClean="0"/>
              <a:t>1</a:t>
            </a:r>
            <a:endParaRPr lang="en-GB" sz="2000" dirty="0"/>
          </a:p>
          <a:p>
            <a:pPr lvl="0"/>
            <a:r>
              <a:rPr lang="en-GB" sz="2000" dirty="0"/>
              <a:t>A Team Around the Child Meeting should be held to discuss this and conclude a recommendation. </a:t>
            </a:r>
            <a:r>
              <a:rPr lang="en-GB" sz="2000" b="1" dirty="0" smtClean="0"/>
              <a:t>All </a:t>
            </a:r>
            <a:r>
              <a:rPr lang="en-GB" sz="2000" b="1" dirty="0"/>
              <a:t>options should </a:t>
            </a:r>
            <a:r>
              <a:rPr lang="en-GB" sz="2000" b="1" dirty="0" smtClean="0"/>
              <a:t>always </a:t>
            </a:r>
            <a:r>
              <a:rPr lang="en-GB" sz="2000" b="1" dirty="0"/>
              <a:t>be </a:t>
            </a:r>
            <a:r>
              <a:rPr lang="en-GB" sz="2000" b="1" dirty="0" smtClean="0"/>
              <a:t>discussed, recognising the presumption of mainstreaming.</a:t>
            </a:r>
            <a:endParaRPr lang="en-GB" sz="2000" b="1" dirty="0"/>
          </a:p>
          <a:p>
            <a:pPr lvl="0"/>
            <a:r>
              <a:rPr lang="en-GB" sz="2000" dirty="0"/>
              <a:t>If the outcome of the meeting is a recommendation for specialist </a:t>
            </a:r>
            <a:r>
              <a:rPr lang="en-GB" sz="2000" dirty="0" smtClean="0"/>
              <a:t>placement, </a:t>
            </a:r>
            <a:r>
              <a:rPr lang="en-GB" sz="2000" dirty="0"/>
              <a:t>Heads of </a:t>
            </a:r>
            <a:r>
              <a:rPr lang="en-GB" sz="2000" dirty="0" smtClean="0"/>
              <a:t>Centre/Head Teachers </a:t>
            </a:r>
            <a:r>
              <a:rPr lang="en-GB" sz="2000" dirty="0"/>
              <a:t>should send the </a:t>
            </a:r>
            <a:r>
              <a:rPr lang="en-GB" sz="2000" b="1" dirty="0"/>
              <a:t>Request for P1 Specialist Placement Form</a:t>
            </a:r>
            <a:r>
              <a:rPr lang="en-GB" sz="2000" dirty="0"/>
              <a:t> </a:t>
            </a:r>
            <a:r>
              <a:rPr lang="en-GB" sz="2000" dirty="0" smtClean="0"/>
              <a:t>to</a:t>
            </a:r>
            <a:r>
              <a:rPr lang="en-GB" sz="2000" dirty="0"/>
              <a:t>: Education - Admin </a:t>
            </a:r>
            <a:r>
              <a:rPr lang="en-GB" sz="2000" u="sng" dirty="0">
                <a:hlinkClick r:id="rId4"/>
              </a:rPr>
              <a:t>Education-Admin@east-ayrshire.gov.uk</a:t>
            </a:r>
            <a:r>
              <a:rPr lang="en-GB" sz="2000" dirty="0"/>
              <a:t> </a:t>
            </a:r>
            <a:r>
              <a:rPr lang="en-GB" sz="2000" dirty="0" smtClean="0"/>
              <a:t>with associated assessment information.</a:t>
            </a:r>
          </a:p>
          <a:p>
            <a:pPr lvl="0"/>
            <a:r>
              <a:rPr lang="en-GB" sz="2000" dirty="0" smtClean="0"/>
              <a:t>Parents/carers are notified, and conclusion of process by March</a:t>
            </a:r>
          </a:p>
          <a:p>
            <a:pPr lvl="0"/>
            <a:r>
              <a:rPr lang="en-GB" sz="2000" dirty="0" smtClean="0"/>
              <a:t>Transition planning March - June</a:t>
            </a:r>
            <a:endParaRPr lang="en-GB" sz="2000" dirty="0"/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852420" y="442481"/>
            <a:ext cx="3873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accent2"/>
                </a:solidFill>
              </a:rPr>
              <a:t>Key elements of process</a:t>
            </a:r>
            <a:endParaRPr lang="en-GB" sz="3200" b="1" dirty="0">
              <a:solidFill>
                <a:schemeClr val="accent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" y="80268"/>
            <a:ext cx="1693545" cy="1801644"/>
          </a:xfrm>
          <a:prstGeom prst="rect">
            <a:avLst/>
          </a:prstGeom>
        </p:spPr>
      </p:pic>
      <p:pic>
        <p:nvPicPr>
          <p:cNvPr id="4" name="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230880" y="41300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3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1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854709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/>
              <a:t>You can locate the Guidance and Request F</a:t>
            </a:r>
            <a:r>
              <a:rPr lang="en-GB" sz="2000" b="1" dirty="0" smtClean="0"/>
              <a:t>orm on </a:t>
            </a:r>
            <a:r>
              <a:rPr lang="en-GB" sz="2000" b="1" dirty="0" smtClean="0"/>
              <a:t>the EL and CC GLOW tile</a:t>
            </a:r>
            <a:endParaRPr lang="en-GB" sz="2000" b="1" dirty="0" smtClean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 smtClean="0"/>
              <a:t>If you have any queries at any point, please consult with your EP, or get in touch with Nicola :</a:t>
            </a:r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Corporate email : nicola.stewart@east-ayrshire.gov.uk</a:t>
            </a:r>
          </a:p>
          <a:p>
            <a:pPr marL="0" indent="0">
              <a:buNone/>
            </a:pPr>
            <a:r>
              <a:rPr lang="en-GB" sz="2000" dirty="0" smtClean="0"/>
              <a:t>Glow email: </a:t>
            </a:r>
            <a:r>
              <a:rPr lang="en-GB" sz="2000" dirty="0" smtClean="0">
                <a:hlinkClick r:id="rId4"/>
              </a:rPr>
              <a:t>nicola.stewart1@eastayrshire.org.uk</a:t>
            </a:r>
            <a:endParaRPr lang="en-GB" sz="2000" dirty="0" smtClean="0"/>
          </a:p>
          <a:p>
            <a:pPr marL="0" indent="0">
              <a:buNone/>
            </a:pPr>
            <a:endParaRPr lang="en-GB" sz="2800" dirty="0" smtClean="0"/>
          </a:p>
          <a:p>
            <a:endParaRPr lang="en-GB" dirty="0"/>
          </a:p>
        </p:txBody>
      </p:sp>
      <p:pic>
        <p:nvPicPr>
          <p:cNvPr id="2" name="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819400" y="2956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3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0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217" y="136207"/>
            <a:ext cx="4614863" cy="5786251"/>
          </a:xfrm>
          <a:prstGeom prst="rect">
            <a:avLst/>
          </a:prstGeom>
        </p:spPr>
      </p:pic>
      <p:pic>
        <p:nvPicPr>
          <p:cNvPr id="3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956560" y="33011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6804B-67B8-4883-B471-1B47525A3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Background and Context</a:t>
            </a:r>
            <a:r>
              <a:rPr lang="en-GB" dirty="0">
                <a:solidFill>
                  <a:schemeClr val="accent2"/>
                </a:solidFill>
              </a:rPr>
              <a:t/>
            </a:r>
            <a:br>
              <a:rPr lang="en-GB" dirty="0">
                <a:solidFill>
                  <a:schemeClr val="accent2"/>
                </a:solidFill>
              </a:rPr>
            </a:b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AF650-8066-4613-AD27-F81B4B00A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I</a:t>
            </a:r>
            <a:r>
              <a:rPr lang="en-GB" dirty="0" smtClean="0">
                <a:solidFill>
                  <a:schemeClr val="accent4">
                    <a:lumMod val="50000"/>
                  </a:schemeClr>
                </a:solidFill>
              </a:rPr>
              <a:t>n 2017-18 we reviewed effectiveness </a:t>
            </a: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of the </a:t>
            </a:r>
            <a:r>
              <a:rPr lang="en-GB" dirty="0" err="1" smtClean="0">
                <a:solidFill>
                  <a:schemeClr val="accent4">
                    <a:lumMod val="50000"/>
                  </a:schemeClr>
                </a:solidFill>
              </a:rPr>
              <a:t>PreSCAT</a:t>
            </a:r>
            <a:r>
              <a:rPr lang="en-GB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system and meeting process</a:t>
            </a:r>
          </a:p>
          <a:p>
            <a:r>
              <a:rPr lang="en-GB" dirty="0">
                <a:solidFill>
                  <a:schemeClr val="accent2"/>
                </a:solidFill>
              </a:rPr>
              <a:t>Looking </a:t>
            </a:r>
            <a:r>
              <a:rPr lang="en-GB" dirty="0" smtClean="0">
                <a:solidFill>
                  <a:schemeClr val="accent2"/>
                </a:solidFill>
              </a:rPr>
              <a:t>Inwards</a:t>
            </a:r>
            <a:r>
              <a:rPr lang="en-GB" dirty="0" smtClean="0">
                <a:solidFill>
                  <a:schemeClr val="accent4">
                    <a:lumMod val="50000"/>
                  </a:schemeClr>
                </a:solidFill>
              </a:rPr>
              <a:t>: Established data </a:t>
            </a: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and information </a:t>
            </a:r>
            <a:r>
              <a:rPr lang="en-GB" dirty="0" smtClean="0">
                <a:solidFill>
                  <a:schemeClr val="accent4">
                    <a:lumMod val="50000"/>
                  </a:schemeClr>
                </a:solidFill>
              </a:rPr>
              <a:t>re </a:t>
            </a: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strengths and areas to </a:t>
            </a:r>
            <a:r>
              <a:rPr lang="en-GB" dirty="0" smtClean="0">
                <a:solidFill>
                  <a:schemeClr val="accent4">
                    <a:lumMod val="50000"/>
                  </a:schemeClr>
                </a:solidFill>
              </a:rPr>
              <a:t>improve </a:t>
            </a:r>
          </a:p>
          <a:p>
            <a:r>
              <a:rPr lang="en-GB" dirty="0" smtClean="0">
                <a:solidFill>
                  <a:schemeClr val="accent2"/>
                </a:solidFill>
              </a:rPr>
              <a:t>Looking Outwards</a:t>
            </a:r>
            <a:r>
              <a:rPr lang="en-GB" dirty="0" smtClean="0">
                <a:solidFill>
                  <a:schemeClr val="accent4">
                    <a:lumMod val="50000"/>
                  </a:schemeClr>
                </a:solidFill>
              </a:rPr>
              <a:t>: Gathered </a:t>
            </a: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key </a:t>
            </a:r>
            <a:r>
              <a:rPr lang="en-GB" dirty="0" smtClean="0">
                <a:solidFill>
                  <a:schemeClr val="accent4">
                    <a:lumMod val="50000"/>
                  </a:schemeClr>
                </a:solidFill>
              </a:rPr>
              <a:t>parent/carer; practitioner and partner views</a:t>
            </a:r>
          </a:p>
          <a:p>
            <a:r>
              <a:rPr lang="en-GB" dirty="0" smtClean="0">
                <a:solidFill>
                  <a:schemeClr val="accent2"/>
                </a:solidFill>
              </a:rPr>
              <a:t>Looking Forwards</a:t>
            </a:r>
            <a:r>
              <a:rPr lang="en-GB" dirty="0" smtClean="0">
                <a:solidFill>
                  <a:schemeClr val="accent4">
                    <a:lumMod val="50000"/>
                  </a:schemeClr>
                </a:solidFill>
              </a:rPr>
              <a:t>: Agreed a new system and process</a:t>
            </a:r>
            <a:endParaRPr lang="en-GB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834640" y="4937760"/>
            <a:ext cx="609600" cy="609600"/>
          </a:xfrm>
          <a:prstGeom prst="rect">
            <a:avLst/>
          </a:prstGeom>
        </p:spPr>
      </p:pic>
      <p:pic>
        <p:nvPicPr>
          <p:cNvPr id="5" name="Slide 3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834640" y="5958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8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4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2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4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24DDC-0B2E-4D2A-B6E0-25F07053F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" y="230929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What </a:t>
            </a:r>
            <a:r>
              <a:rPr lang="en-GB" dirty="0" smtClean="0">
                <a:solidFill>
                  <a:schemeClr val="accent4">
                    <a:lumMod val="50000"/>
                  </a:schemeClr>
                </a:solidFill>
              </a:rPr>
              <a:t>did </a:t>
            </a: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our parents/carers say…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4DBC84-FB66-496E-8342-4D290507C9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900" y="1325977"/>
            <a:ext cx="4305300" cy="3394472"/>
          </a:xfrm>
        </p:spPr>
        <p:txBody>
          <a:bodyPr/>
          <a:lstStyle/>
          <a:p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Process:</a:t>
            </a:r>
          </a:p>
          <a:p>
            <a:pPr lvl="1"/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Informative, contributions from all, smooth, beneficial overall</a:t>
            </a:r>
          </a:p>
          <a:p>
            <a:pPr lvl="1"/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Daunting, overwhelming, worried, more contact required </a:t>
            </a:r>
          </a:p>
          <a:p>
            <a:pPr lvl="1"/>
            <a:endParaRPr lang="en-GB" sz="20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Feelings:</a:t>
            </a:r>
          </a:p>
          <a:p>
            <a:pPr lvl="1"/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Apprehensive; relationships important; worried about contributing; </a:t>
            </a:r>
            <a:r>
              <a:rPr lang="en-GB" sz="2000" dirty="0" smtClean="0">
                <a:solidFill>
                  <a:schemeClr val="accent4">
                    <a:lumMod val="50000"/>
                  </a:schemeClr>
                </a:solidFill>
              </a:rPr>
              <a:t>being </a:t>
            </a:r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alone; unprepared for what to expect; </a:t>
            </a:r>
            <a:endParaRPr lang="en-GB" sz="2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92FCE4-2FC1-4BCC-8CF6-A536FE5C8B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33900" y="1373929"/>
            <a:ext cx="4038600" cy="3394472"/>
          </a:xfrm>
        </p:spPr>
        <p:txBody>
          <a:bodyPr/>
          <a:lstStyle/>
          <a:p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Meeting:</a:t>
            </a:r>
          </a:p>
          <a:p>
            <a:pPr lvl="1"/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Positive overall, helped with planning, right </a:t>
            </a:r>
            <a:r>
              <a:rPr lang="en-GB" sz="2000" dirty="0" smtClean="0">
                <a:solidFill>
                  <a:schemeClr val="accent4">
                    <a:lumMod val="50000"/>
                  </a:schemeClr>
                </a:solidFill>
              </a:rPr>
              <a:t>people there, </a:t>
            </a:r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impact of anyone missing </a:t>
            </a:r>
            <a:r>
              <a:rPr lang="en-GB" sz="2000" dirty="0" smtClean="0">
                <a:solidFill>
                  <a:schemeClr val="accent4">
                    <a:lumMod val="50000"/>
                  </a:schemeClr>
                </a:solidFill>
              </a:rPr>
              <a:t>minimal</a:t>
            </a:r>
            <a:endParaRPr lang="en-GB" sz="2000" dirty="0">
              <a:solidFill>
                <a:schemeClr val="accent4">
                  <a:lumMod val="50000"/>
                </a:schemeClr>
              </a:solidFill>
            </a:endParaRPr>
          </a:p>
          <a:p>
            <a:pPr lvl="1"/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Prior </a:t>
            </a:r>
            <a:r>
              <a:rPr lang="en-GB" sz="2000" dirty="0" smtClean="0">
                <a:solidFill>
                  <a:schemeClr val="accent4">
                    <a:lumMod val="50000"/>
                  </a:schemeClr>
                </a:solidFill>
              </a:rPr>
              <a:t>meetings had been held though</a:t>
            </a:r>
            <a:endParaRPr lang="en-GB" sz="2000" dirty="0">
              <a:solidFill>
                <a:schemeClr val="accent4">
                  <a:lumMod val="50000"/>
                </a:schemeClr>
              </a:solidFill>
            </a:endParaRPr>
          </a:p>
          <a:p>
            <a:pPr lvl="1"/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Added </a:t>
            </a:r>
            <a:r>
              <a:rPr lang="en-GB" sz="2000" dirty="0" smtClean="0">
                <a:solidFill>
                  <a:schemeClr val="accent4">
                    <a:lumMod val="50000"/>
                  </a:schemeClr>
                </a:solidFill>
              </a:rPr>
              <a:t>Value?</a:t>
            </a:r>
            <a:endParaRPr lang="en-GB" sz="2000" dirty="0">
              <a:solidFill>
                <a:schemeClr val="accent4">
                  <a:lumMod val="50000"/>
                </a:schemeClr>
              </a:solidFill>
            </a:endParaRPr>
          </a:p>
          <a:p>
            <a:pPr lvl="1"/>
            <a:endParaRPr lang="en-GB" sz="20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What would you change?</a:t>
            </a:r>
          </a:p>
          <a:p>
            <a:pPr lvl="1"/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Information, communication, location</a:t>
            </a:r>
          </a:p>
          <a:p>
            <a:pPr marL="457200" lvl="1" indent="0">
              <a:buNone/>
            </a:pPr>
            <a:endParaRPr lang="en-GB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24" y="1751542"/>
            <a:ext cx="384464" cy="3844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26" y="2513619"/>
            <a:ext cx="387062" cy="387062"/>
          </a:xfrm>
          <a:prstGeom prst="rect">
            <a:avLst/>
          </a:prstGeom>
        </p:spPr>
      </p:pic>
      <p:pic>
        <p:nvPicPr>
          <p:cNvPr id="7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42160" y="51663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1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4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4">
                    <a:lumMod val="50000"/>
                  </a:schemeClr>
                </a:solidFill>
              </a:rPr>
              <a:t>Looking Outwards:</a:t>
            </a:r>
            <a:endParaRPr lang="en-GB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7600"/>
            <a:ext cx="8229600" cy="4525963"/>
          </a:xfrm>
        </p:spPr>
        <p:txBody>
          <a:bodyPr/>
          <a:lstStyle/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Additional </a:t>
            </a:r>
            <a:r>
              <a:rPr lang="en-GB" dirty="0" smtClean="0">
                <a:solidFill>
                  <a:schemeClr val="accent4">
                    <a:lumMod val="50000"/>
                  </a:schemeClr>
                </a:solidFill>
              </a:rPr>
              <a:t>preschool </a:t>
            </a: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years: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 South Ayrshire – Early Years’ Forum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 North Ayrshire – Early Years’ Coordinator </a:t>
            </a:r>
            <a:r>
              <a:rPr lang="en-GB" dirty="0" smtClean="0">
                <a:solidFill>
                  <a:schemeClr val="accent4">
                    <a:lumMod val="50000"/>
                  </a:schemeClr>
                </a:solidFill>
              </a:rPr>
              <a:t>Team</a:t>
            </a:r>
          </a:p>
          <a:p>
            <a:pPr marL="457200" lvl="1" indent="0">
              <a:buNone/>
            </a:pPr>
            <a:endParaRPr lang="en-GB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For alternative provision to mainstream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48124200"/>
              </p:ext>
            </p:extLst>
          </p:nvPr>
        </p:nvGraphicFramePr>
        <p:xfrm>
          <a:off x="939010" y="3237717"/>
          <a:ext cx="7410719" cy="1879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31266" y="481750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350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81509056"/>
              </p:ext>
            </p:extLst>
          </p:nvPr>
        </p:nvGraphicFramePr>
        <p:xfrm>
          <a:off x="939009" y="4097382"/>
          <a:ext cx="7410719" cy="1873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6726" y="3915278"/>
            <a:ext cx="592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SAC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6726" y="4770220"/>
            <a:ext cx="592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NAC</a:t>
            </a:r>
          </a:p>
        </p:txBody>
      </p:sp>
      <p:pic>
        <p:nvPicPr>
          <p:cNvPr id="9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042160" y="4097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4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85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Conclusions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4525963"/>
          </a:xfrm>
        </p:spPr>
        <p:txBody>
          <a:bodyPr/>
          <a:lstStyle/>
          <a:p>
            <a:r>
              <a:rPr lang="en-GB" sz="2400" b="1" dirty="0" smtClean="0">
                <a:solidFill>
                  <a:schemeClr val="tx2"/>
                </a:solidFill>
              </a:rPr>
              <a:t>Strengths included:</a:t>
            </a:r>
          </a:p>
          <a:p>
            <a:pPr lvl="1"/>
            <a:r>
              <a:rPr lang="en-GB" sz="2000" dirty="0" smtClean="0">
                <a:solidFill>
                  <a:schemeClr val="tx2"/>
                </a:solidFill>
              </a:rPr>
              <a:t>robust assessment</a:t>
            </a:r>
          </a:p>
          <a:p>
            <a:pPr lvl="1"/>
            <a:r>
              <a:rPr lang="en-GB" sz="2000" dirty="0" smtClean="0">
                <a:solidFill>
                  <a:schemeClr val="tx2"/>
                </a:solidFill>
              </a:rPr>
              <a:t>multi-agency </a:t>
            </a:r>
            <a:r>
              <a:rPr lang="en-GB" sz="2000" dirty="0">
                <a:solidFill>
                  <a:schemeClr val="tx2"/>
                </a:solidFill>
              </a:rPr>
              <a:t>collaboration in assessment and recommendations, </a:t>
            </a:r>
            <a:endParaRPr lang="en-GB" sz="2000" dirty="0" smtClean="0">
              <a:solidFill>
                <a:schemeClr val="tx2"/>
              </a:solidFill>
            </a:endParaRPr>
          </a:p>
          <a:p>
            <a:pPr marL="457200" lvl="1" indent="0">
              <a:buNone/>
            </a:pPr>
            <a:r>
              <a:rPr lang="en-GB" sz="2000" dirty="0" smtClean="0">
                <a:solidFill>
                  <a:schemeClr val="tx2"/>
                </a:solidFill>
              </a:rPr>
              <a:t>     with continuous parental involvement</a:t>
            </a:r>
            <a:endParaRPr lang="en-GB" sz="2000" dirty="0">
              <a:solidFill>
                <a:schemeClr val="tx2"/>
              </a:solidFill>
            </a:endParaRPr>
          </a:p>
          <a:p>
            <a:pPr marL="457200" lvl="1" indent="0">
              <a:buNone/>
            </a:pPr>
            <a:endParaRPr lang="en-GB" sz="1800" dirty="0" smtClean="0">
              <a:solidFill>
                <a:schemeClr val="tx2"/>
              </a:solidFill>
            </a:endParaRPr>
          </a:p>
          <a:p>
            <a:r>
              <a:rPr lang="en-GB" sz="2400" b="1" dirty="0" smtClean="0">
                <a:solidFill>
                  <a:schemeClr val="tx2"/>
                </a:solidFill>
              </a:rPr>
              <a:t>Key </a:t>
            </a:r>
            <a:r>
              <a:rPr lang="en-GB" sz="2400" b="1" dirty="0">
                <a:solidFill>
                  <a:schemeClr val="tx2"/>
                </a:solidFill>
              </a:rPr>
              <a:t>areas requiring improvement </a:t>
            </a:r>
            <a:r>
              <a:rPr lang="en-GB" sz="2400" b="1" dirty="0" smtClean="0">
                <a:solidFill>
                  <a:schemeClr val="tx2"/>
                </a:solidFill>
              </a:rPr>
              <a:t>were:</a:t>
            </a:r>
          </a:p>
          <a:p>
            <a:pPr lvl="1"/>
            <a:r>
              <a:rPr lang="en-GB" sz="2000" dirty="0">
                <a:solidFill>
                  <a:schemeClr val="tx2"/>
                </a:solidFill>
              </a:rPr>
              <a:t>r</a:t>
            </a:r>
            <a:r>
              <a:rPr lang="en-GB" sz="2000" dirty="0" smtClean="0">
                <a:solidFill>
                  <a:schemeClr val="tx2"/>
                </a:solidFill>
              </a:rPr>
              <a:t>educe duplication </a:t>
            </a:r>
            <a:r>
              <a:rPr lang="en-GB" sz="2000" dirty="0">
                <a:solidFill>
                  <a:schemeClr val="tx2"/>
                </a:solidFill>
              </a:rPr>
              <a:t>of effort and time for practitioners and parents </a:t>
            </a:r>
            <a:endParaRPr lang="en-GB" sz="2000" dirty="0" smtClean="0">
              <a:solidFill>
                <a:schemeClr val="tx2"/>
              </a:solidFill>
            </a:endParaRPr>
          </a:p>
          <a:p>
            <a:pPr lvl="1"/>
            <a:r>
              <a:rPr lang="en-GB" sz="2000" dirty="0" smtClean="0">
                <a:solidFill>
                  <a:schemeClr val="tx2"/>
                </a:solidFill>
              </a:rPr>
              <a:t>forward </a:t>
            </a:r>
            <a:r>
              <a:rPr lang="en-GB" sz="2000" dirty="0">
                <a:solidFill>
                  <a:schemeClr val="tx2"/>
                </a:solidFill>
              </a:rPr>
              <a:t>planning for specialist school </a:t>
            </a:r>
            <a:r>
              <a:rPr lang="en-GB" sz="2000" dirty="0" smtClean="0">
                <a:solidFill>
                  <a:schemeClr val="tx2"/>
                </a:solidFill>
              </a:rPr>
              <a:t>placement</a:t>
            </a:r>
          </a:p>
          <a:p>
            <a:pPr lvl="1"/>
            <a:r>
              <a:rPr lang="en-GB" sz="2000" dirty="0" smtClean="0">
                <a:solidFill>
                  <a:schemeClr val="tx2"/>
                </a:solidFill>
              </a:rPr>
              <a:t>location </a:t>
            </a:r>
            <a:r>
              <a:rPr lang="en-GB" sz="2000" dirty="0">
                <a:solidFill>
                  <a:schemeClr val="tx2"/>
                </a:solidFill>
              </a:rPr>
              <a:t>of the </a:t>
            </a:r>
            <a:r>
              <a:rPr lang="en-GB" sz="2000" dirty="0" smtClean="0">
                <a:solidFill>
                  <a:schemeClr val="tx2"/>
                </a:solidFill>
              </a:rPr>
              <a:t>meeting </a:t>
            </a:r>
          </a:p>
          <a:p>
            <a:pPr lvl="1"/>
            <a:r>
              <a:rPr lang="en-GB" sz="2000" dirty="0" smtClean="0">
                <a:solidFill>
                  <a:schemeClr val="tx2"/>
                </a:solidFill>
              </a:rPr>
              <a:t>timescales </a:t>
            </a:r>
            <a:r>
              <a:rPr lang="en-GB" sz="2000" dirty="0">
                <a:solidFill>
                  <a:schemeClr val="tx2"/>
                </a:solidFill>
              </a:rPr>
              <a:t>to allow effective </a:t>
            </a:r>
            <a:r>
              <a:rPr lang="en-GB" sz="2000" dirty="0" smtClean="0">
                <a:solidFill>
                  <a:schemeClr val="tx2"/>
                </a:solidFill>
              </a:rPr>
              <a:t>transition</a:t>
            </a:r>
            <a:endParaRPr lang="en-GB" sz="20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430" y="4237672"/>
            <a:ext cx="2457450" cy="1857375"/>
          </a:xfrm>
          <a:prstGeom prst="rect">
            <a:avLst/>
          </a:prstGeom>
        </p:spPr>
      </p:pic>
      <p:pic>
        <p:nvPicPr>
          <p:cNvPr id="5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392680" y="51406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9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51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New Process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100" y="1117600"/>
            <a:ext cx="8229600" cy="4525963"/>
          </a:xfrm>
        </p:spPr>
        <p:txBody>
          <a:bodyPr/>
          <a:lstStyle/>
          <a:p>
            <a:pPr algn="just"/>
            <a:r>
              <a:rPr lang="en-GB" sz="2800" dirty="0" smtClean="0">
                <a:solidFill>
                  <a:schemeClr val="tx2"/>
                </a:solidFill>
              </a:rPr>
              <a:t>Forum to consider recommendations retaining strengths of previous model, and aimed to meet improvement needs</a:t>
            </a:r>
          </a:p>
          <a:p>
            <a:r>
              <a:rPr lang="en-GB" sz="2800" dirty="0" smtClean="0">
                <a:solidFill>
                  <a:schemeClr val="tx2"/>
                </a:solidFill>
              </a:rPr>
              <a:t>Strengths of other models</a:t>
            </a:r>
          </a:p>
          <a:p>
            <a:r>
              <a:rPr lang="en-GB" sz="2800" dirty="0" smtClean="0">
                <a:solidFill>
                  <a:schemeClr val="tx2"/>
                </a:solidFill>
              </a:rPr>
              <a:t>Reviewed after Year 1 and made some further amendments to the system:</a:t>
            </a:r>
          </a:p>
          <a:p>
            <a:pPr lvl="1"/>
            <a:r>
              <a:rPr lang="en-GB" sz="2400" dirty="0">
                <a:solidFill>
                  <a:schemeClr val="tx2"/>
                </a:solidFill>
              </a:rPr>
              <a:t>s</a:t>
            </a:r>
            <a:r>
              <a:rPr lang="en-GB" sz="2400" dirty="0" smtClean="0">
                <a:solidFill>
                  <a:schemeClr val="tx2"/>
                </a:solidFill>
              </a:rPr>
              <a:t>tart earlier; have HTs on the group; clarity re assessment paperwork; clarity for parents</a:t>
            </a:r>
          </a:p>
          <a:p>
            <a:r>
              <a:rPr lang="en-GB" sz="2800" dirty="0" smtClean="0">
                <a:solidFill>
                  <a:schemeClr val="tx2"/>
                </a:solidFill>
              </a:rPr>
              <a:t>18/19: 30 children across 6 meetings</a:t>
            </a:r>
          </a:p>
          <a:p>
            <a:r>
              <a:rPr lang="en-GB" sz="2800" dirty="0" smtClean="0">
                <a:solidFill>
                  <a:schemeClr val="tx2"/>
                </a:solidFill>
              </a:rPr>
              <a:t>19/20: 47 children across 6 meetings</a:t>
            </a:r>
            <a:endParaRPr lang="en-GB" sz="2800" dirty="0">
              <a:solidFill>
                <a:schemeClr val="tx2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865120" y="33805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2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9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516645" cy="6217920"/>
          </a:xfrm>
        </p:spPr>
      </p:pic>
      <p:sp>
        <p:nvSpPr>
          <p:cNvPr id="5" name="TextBox 4"/>
          <p:cNvSpPr txBox="1"/>
          <p:nvPr/>
        </p:nvSpPr>
        <p:spPr>
          <a:xfrm>
            <a:off x="6008644" y="378481"/>
            <a:ext cx="162151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i="1" dirty="0" smtClean="0">
                <a:solidFill>
                  <a:schemeClr val="accent2">
                    <a:lumMod val="50000"/>
                  </a:schemeClr>
                </a:solidFill>
              </a:rPr>
              <a:t>Timeline</a:t>
            </a:r>
            <a:endParaRPr lang="en-GB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97192145"/>
              </p:ext>
            </p:extLst>
          </p:nvPr>
        </p:nvGraphicFramePr>
        <p:xfrm>
          <a:off x="4363221" y="107696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307080" y="41300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0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0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2" y="-29909"/>
            <a:ext cx="4383346" cy="6249734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1053527" y="3256221"/>
            <a:ext cx="1318438" cy="89313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1053527" y="2756491"/>
            <a:ext cx="1318438" cy="893135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053527" y="2201823"/>
            <a:ext cx="1318438" cy="893135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087197" y="1354874"/>
            <a:ext cx="1318438" cy="89313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053527" y="3941907"/>
            <a:ext cx="1318438" cy="89313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713496" y="40836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4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meEA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EAC" id="{A846C6B3-496E-44C6-A53F-CB1B3F08F175}" vid="{2EBF7211-BDEF-491B-9EBA-091D901623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005D809D117C45BE9734B71AABBDA9" ma:contentTypeVersion="4" ma:contentTypeDescription="Create a new document." ma:contentTypeScope="" ma:versionID="31b472079ac7848848988a4c6880fd87">
  <xsd:schema xmlns:xsd="http://www.w3.org/2001/XMLSchema" xmlns:xs="http://www.w3.org/2001/XMLSchema" xmlns:p="http://schemas.microsoft.com/office/2006/metadata/properties" xmlns:ns2="638176e3-7801-47ec-928a-b63648c53db4" targetNamespace="http://schemas.microsoft.com/office/2006/metadata/properties" ma:root="true" ma:fieldsID="62b904eaef171f55ec98823c6f80faca" ns2:_="">
    <xsd:import namespace="638176e3-7801-47ec-928a-b63648c53d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8176e3-7801-47ec-928a-b63648c53d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F1E344B-7AA8-4528-B66E-3B6C5DA0CFFE}"/>
</file>

<file path=customXml/itemProps2.xml><?xml version="1.0" encoding="utf-8"?>
<ds:datastoreItem xmlns:ds="http://schemas.openxmlformats.org/officeDocument/2006/customXml" ds:itemID="{525EF463-7501-40F0-98A8-3A99991BABF9}"/>
</file>

<file path=customXml/itemProps3.xml><?xml version="1.0" encoding="utf-8"?>
<ds:datastoreItem xmlns:ds="http://schemas.openxmlformats.org/officeDocument/2006/customXml" ds:itemID="{C464157E-8D87-457F-B954-9A5737EA3008}"/>
</file>

<file path=docProps/app.xml><?xml version="1.0" encoding="utf-8"?>
<Properties xmlns="http://schemas.openxmlformats.org/officeDocument/2006/extended-properties" xmlns:vt="http://schemas.openxmlformats.org/officeDocument/2006/docPropsVTypes">
  <Template>ThemeEAC</Template>
  <TotalTime>3104</TotalTime>
  <Words>757</Words>
  <Application>Microsoft Office PowerPoint</Application>
  <PresentationFormat>On-screen Show (4:3)</PresentationFormat>
  <Paragraphs>120</Paragraphs>
  <Slides>13</Slides>
  <Notes>8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ＭＳ Ｐゴシック</vt:lpstr>
      <vt:lpstr>Arial</vt:lpstr>
      <vt:lpstr>Calibri</vt:lpstr>
      <vt:lpstr>Wingdings</vt:lpstr>
      <vt:lpstr>ThemeEAC</vt:lpstr>
      <vt:lpstr>P1 Specialist Placement Process</vt:lpstr>
      <vt:lpstr>PowerPoint Presentation</vt:lpstr>
      <vt:lpstr>Background and Context </vt:lpstr>
      <vt:lpstr>What did our parents/carers say…</vt:lpstr>
      <vt:lpstr>Looking Outwards:</vt:lpstr>
      <vt:lpstr>Conclusions</vt:lpstr>
      <vt:lpstr>New Process</vt:lpstr>
      <vt:lpstr>PowerPoint Presentation</vt:lpstr>
      <vt:lpstr>PowerPoint Presentation</vt:lpstr>
      <vt:lpstr>Key Information:</vt:lpstr>
      <vt:lpstr>Triangulation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P1 Specialist Placement Process</dc:title>
  <dc:creator>Stewart, Nicola</dc:creator>
  <cp:lastModifiedBy>Stewart, Nicola</cp:lastModifiedBy>
  <cp:revision>48</cp:revision>
  <dcterms:created xsi:type="dcterms:W3CDTF">2020-10-26T16:28:53Z</dcterms:created>
  <dcterms:modified xsi:type="dcterms:W3CDTF">2020-11-09T13:50:43Z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0x0101007F005D809D117C45BE9734B71AABBDA9</vt:lpwstr>
  </property>
</Properties>
</file>