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58" d="100"/>
          <a:sy n="58" d="100"/>
        </p:scale>
        <p:origin x="1522" y="4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61B3310-0E4E-B942-8967-66554B96765C}" type="datetimeFigureOut">
              <a:rPr lang="en-US" smtClean="0"/>
              <a:t>3/30/2020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D3DFBB3-F57A-1C47-AB69-C1E1F3E42862}" type="slidenum">
              <a:rPr lang="en-US" smtClean="0"/>
              <a:t>‹#›</a:t>
            </a:fld>
            <a:endParaRPr lang="en-US"/>
          </a:p>
        </p:txBody>
      </p:sp>
    </p:spTree>
    <p:extLst>
      <p:ext uri="{BB962C8B-B14F-4D97-AF65-F5344CB8AC3E}">
        <p14:creationId xmlns:p14="http://schemas.microsoft.com/office/powerpoint/2010/main" val="757130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61B3310-0E4E-B942-8967-66554B96765C}" type="datetimeFigureOut">
              <a:rPr lang="en-US" smtClean="0"/>
              <a:t>3/30/2020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D3DFBB3-F57A-1C47-AB69-C1E1F3E42862}" type="slidenum">
              <a:rPr lang="en-US" smtClean="0"/>
              <a:t>‹#›</a:t>
            </a:fld>
            <a:endParaRPr lang="en-US"/>
          </a:p>
        </p:txBody>
      </p:sp>
    </p:spTree>
    <p:extLst>
      <p:ext uri="{BB962C8B-B14F-4D97-AF65-F5344CB8AC3E}">
        <p14:creationId xmlns:p14="http://schemas.microsoft.com/office/powerpoint/2010/main" val="1091763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61B3310-0E4E-B942-8967-66554B96765C}" type="datetimeFigureOut">
              <a:rPr lang="en-US" smtClean="0"/>
              <a:t>3/30/2020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D3DFBB3-F57A-1C47-AB69-C1E1F3E42862}" type="slidenum">
              <a:rPr lang="en-US" smtClean="0"/>
              <a:t>‹#›</a:t>
            </a:fld>
            <a:endParaRPr lang="en-US"/>
          </a:p>
        </p:txBody>
      </p:sp>
    </p:spTree>
    <p:extLst>
      <p:ext uri="{BB962C8B-B14F-4D97-AF65-F5344CB8AC3E}">
        <p14:creationId xmlns:p14="http://schemas.microsoft.com/office/powerpoint/2010/main" val="2756973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GB"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61B3310-0E4E-B942-8967-66554B96765C}" type="datetimeFigureOut">
              <a:rPr lang="en-US" smtClean="0"/>
              <a:t>3/30/2020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D3DFBB3-F57A-1C47-AB69-C1E1F3E42862}" type="slidenum">
              <a:rPr lang="en-US" smtClean="0"/>
              <a:t>‹#›</a:t>
            </a:fld>
            <a:endParaRPr lang="en-US"/>
          </a:p>
        </p:txBody>
      </p:sp>
    </p:spTree>
    <p:extLst>
      <p:ext uri="{BB962C8B-B14F-4D97-AF65-F5344CB8AC3E}">
        <p14:creationId xmlns:p14="http://schemas.microsoft.com/office/powerpoint/2010/main" val="1468329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61B3310-0E4E-B942-8967-66554B96765C}" type="datetimeFigureOut">
              <a:rPr lang="en-US" smtClean="0"/>
              <a:t>3/30/2020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D3DFBB3-F57A-1C47-AB69-C1E1F3E42862}" type="slidenum">
              <a:rPr lang="en-US" smtClean="0"/>
              <a:t>‹#›</a:t>
            </a:fld>
            <a:endParaRPr lang="en-US"/>
          </a:p>
        </p:txBody>
      </p:sp>
    </p:spTree>
    <p:extLst>
      <p:ext uri="{BB962C8B-B14F-4D97-AF65-F5344CB8AC3E}">
        <p14:creationId xmlns:p14="http://schemas.microsoft.com/office/powerpoint/2010/main" val="2713611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61B3310-0E4E-B942-8967-66554B96765C}" type="datetimeFigureOut">
              <a:rPr lang="en-US" smtClean="0"/>
              <a:t>3/30/2020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D3DFBB3-F57A-1C47-AB69-C1E1F3E42862}" type="slidenum">
              <a:rPr lang="en-US" smtClean="0"/>
              <a:t>‹#›</a:t>
            </a:fld>
            <a:endParaRPr lang="en-US"/>
          </a:p>
        </p:txBody>
      </p:sp>
    </p:spTree>
    <p:extLst>
      <p:ext uri="{BB962C8B-B14F-4D97-AF65-F5344CB8AC3E}">
        <p14:creationId xmlns:p14="http://schemas.microsoft.com/office/powerpoint/2010/main" val="4109637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61B3310-0E4E-B942-8967-66554B96765C}" type="datetimeFigureOut">
              <a:rPr lang="en-US" smtClean="0"/>
              <a:t>3/30/2020</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0D3DFBB3-F57A-1C47-AB69-C1E1F3E42862}" type="slidenum">
              <a:rPr lang="en-US" smtClean="0"/>
              <a:t>‹#›</a:t>
            </a:fld>
            <a:endParaRPr lang="en-US"/>
          </a:p>
        </p:txBody>
      </p:sp>
    </p:spTree>
    <p:extLst>
      <p:ext uri="{BB962C8B-B14F-4D97-AF65-F5344CB8AC3E}">
        <p14:creationId xmlns:p14="http://schemas.microsoft.com/office/powerpoint/2010/main" val="3661660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61B3310-0E4E-B942-8967-66554B96765C}" type="datetimeFigureOut">
              <a:rPr lang="en-US" smtClean="0"/>
              <a:t>3/30/2020</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0D3DFBB3-F57A-1C47-AB69-C1E1F3E42862}" type="slidenum">
              <a:rPr lang="en-US" smtClean="0"/>
              <a:t>‹#›</a:t>
            </a:fld>
            <a:endParaRPr lang="en-US"/>
          </a:p>
        </p:txBody>
      </p:sp>
    </p:spTree>
    <p:extLst>
      <p:ext uri="{BB962C8B-B14F-4D97-AF65-F5344CB8AC3E}">
        <p14:creationId xmlns:p14="http://schemas.microsoft.com/office/powerpoint/2010/main" val="5676459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61B3310-0E4E-B942-8967-66554B96765C}" type="datetimeFigureOut">
              <a:rPr lang="en-US" smtClean="0"/>
              <a:t>3/30/2020</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0D3DFBB3-F57A-1C47-AB69-C1E1F3E42862}" type="slidenum">
              <a:rPr lang="en-US" smtClean="0"/>
              <a:t>‹#›</a:t>
            </a:fld>
            <a:endParaRPr lang="en-US"/>
          </a:p>
        </p:txBody>
      </p:sp>
    </p:spTree>
    <p:extLst>
      <p:ext uri="{BB962C8B-B14F-4D97-AF65-F5344CB8AC3E}">
        <p14:creationId xmlns:p14="http://schemas.microsoft.com/office/powerpoint/2010/main" val="1196998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61B3310-0E4E-B942-8967-66554B96765C}" type="datetimeFigureOut">
              <a:rPr lang="en-US" smtClean="0"/>
              <a:t>3/30/2020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D3DFBB3-F57A-1C47-AB69-C1E1F3E42862}" type="slidenum">
              <a:rPr lang="en-US" smtClean="0"/>
              <a:t>‹#›</a:t>
            </a:fld>
            <a:endParaRPr lang="en-US"/>
          </a:p>
        </p:txBody>
      </p:sp>
    </p:spTree>
    <p:extLst>
      <p:ext uri="{BB962C8B-B14F-4D97-AF65-F5344CB8AC3E}">
        <p14:creationId xmlns:p14="http://schemas.microsoft.com/office/powerpoint/2010/main" val="153185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61B3310-0E4E-B942-8967-66554B96765C}" type="datetimeFigureOut">
              <a:rPr lang="en-US" smtClean="0"/>
              <a:t>3/30/2020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D3DFBB3-F57A-1C47-AB69-C1E1F3E42862}" type="slidenum">
              <a:rPr lang="en-US" smtClean="0"/>
              <a:t>‹#›</a:t>
            </a:fld>
            <a:endParaRPr lang="en-US"/>
          </a:p>
        </p:txBody>
      </p:sp>
    </p:spTree>
    <p:extLst>
      <p:ext uri="{BB962C8B-B14F-4D97-AF65-F5344CB8AC3E}">
        <p14:creationId xmlns:p14="http://schemas.microsoft.com/office/powerpoint/2010/main" val="20228950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EAC Slide template 2.jp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809056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5861" y="371061"/>
            <a:ext cx="7421217" cy="2831544"/>
          </a:xfrm>
          <a:prstGeom prst="rect">
            <a:avLst/>
          </a:prstGeom>
          <a:noFill/>
        </p:spPr>
        <p:txBody>
          <a:bodyPr wrap="square" rtlCol="0">
            <a:spAutoFit/>
          </a:bodyPr>
          <a:lstStyle/>
          <a:p>
            <a:pPr algn="ctr"/>
            <a:r>
              <a:rPr lang="en-GB" sz="4000" dirty="0">
                <a:latin typeface="Comic Sans MS" panose="030F0702030302020204" pitchFamily="66" charset="0"/>
              </a:rPr>
              <a:t>Realising the Ambition:</a:t>
            </a:r>
          </a:p>
          <a:p>
            <a:pPr algn="ctr"/>
            <a:r>
              <a:rPr lang="en-GB" sz="4000" dirty="0">
                <a:latin typeface="Comic Sans MS" panose="030F0702030302020204" pitchFamily="66" charset="0"/>
              </a:rPr>
              <a:t>Being Me</a:t>
            </a:r>
          </a:p>
          <a:p>
            <a:pPr algn="ctr"/>
            <a:r>
              <a:rPr lang="en-GB" sz="4000" dirty="0">
                <a:latin typeface="Comic Sans MS" panose="030F0702030302020204" pitchFamily="66" charset="0"/>
              </a:rPr>
              <a:t>Sections </a:t>
            </a:r>
            <a:r>
              <a:rPr lang="en-GB" sz="4000" dirty="0" smtClean="0">
                <a:latin typeface="Comic Sans MS" panose="030F0702030302020204" pitchFamily="66" charset="0"/>
              </a:rPr>
              <a:t>5-9</a:t>
            </a:r>
          </a:p>
          <a:p>
            <a:pPr algn="ctr"/>
            <a:endParaRPr lang="en-GB" sz="4000" dirty="0">
              <a:latin typeface="Comic Sans MS" panose="030F0702030302020204" pitchFamily="66" charset="0"/>
            </a:endParaRPr>
          </a:p>
          <a:p>
            <a:endParaRPr lang="en-GB" dirty="0"/>
          </a:p>
        </p:txBody>
      </p:sp>
      <p:pic>
        <p:nvPicPr>
          <p:cNvPr id="3" name="Picture 2"/>
          <p:cNvPicPr>
            <a:picLocks noChangeAspect="1"/>
          </p:cNvPicPr>
          <p:nvPr/>
        </p:nvPicPr>
        <p:blipFill>
          <a:blip r:embed="rId2"/>
          <a:stretch>
            <a:fillRect/>
          </a:stretch>
        </p:blipFill>
        <p:spPr>
          <a:xfrm>
            <a:off x="1636643" y="2664138"/>
            <a:ext cx="5499652" cy="3485939"/>
          </a:xfrm>
          <a:prstGeom prst="rect">
            <a:avLst/>
          </a:prstGeom>
        </p:spPr>
      </p:pic>
      <p:pic>
        <p:nvPicPr>
          <p:cNvPr id="4" name="Picture 3"/>
          <p:cNvPicPr>
            <a:picLocks noChangeAspect="1"/>
          </p:cNvPicPr>
          <p:nvPr/>
        </p:nvPicPr>
        <p:blipFill>
          <a:blip r:embed="rId3"/>
          <a:stretch>
            <a:fillRect/>
          </a:stretch>
        </p:blipFill>
        <p:spPr>
          <a:xfrm>
            <a:off x="7136295" y="1094887"/>
            <a:ext cx="1616026" cy="1569252"/>
          </a:xfrm>
          <a:prstGeom prst="rect">
            <a:avLst/>
          </a:prstGeom>
        </p:spPr>
      </p:pic>
    </p:spTree>
    <p:extLst>
      <p:ext uri="{BB962C8B-B14F-4D97-AF65-F5344CB8AC3E}">
        <p14:creationId xmlns:p14="http://schemas.microsoft.com/office/powerpoint/2010/main" val="37622167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sz="3600" dirty="0">
                <a:latin typeface="Comic Sans MS" panose="030F0702030302020204" pitchFamily="66" charset="0"/>
              </a:rPr>
              <a:t>Section 6 : </a:t>
            </a:r>
            <a:br>
              <a:rPr lang="en-GB" sz="3600" dirty="0">
                <a:latin typeface="Comic Sans MS" panose="030F0702030302020204" pitchFamily="66" charset="0"/>
              </a:rPr>
            </a:br>
            <a:r>
              <a:rPr lang="en-GB" sz="3600" dirty="0">
                <a:latin typeface="Comic Sans MS" panose="030F0702030302020204" pitchFamily="66" charset="0"/>
              </a:rPr>
              <a:t>Putting pedagogy into practice</a:t>
            </a:r>
            <a:endParaRPr lang="en-GB" sz="3600" dirty="0"/>
          </a:p>
        </p:txBody>
      </p:sp>
      <p:sp>
        <p:nvSpPr>
          <p:cNvPr id="3" name="Content Placeholder 2"/>
          <p:cNvSpPr>
            <a:spLocks noGrp="1"/>
          </p:cNvSpPr>
          <p:nvPr>
            <p:ph idx="1"/>
          </p:nvPr>
        </p:nvSpPr>
        <p:spPr/>
        <p:txBody>
          <a:bodyPr/>
          <a:lstStyle/>
          <a:p>
            <a:pPr marL="0" indent="0" algn="just">
              <a:buNone/>
            </a:pPr>
            <a:r>
              <a:rPr lang="en-GB" sz="2000" b="1" dirty="0" smtClean="0">
                <a:latin typeface="Comic Sans MS" panose="030F0702030302020204" pitchFamily="66" charset="0"/>
              </a:rPr>
              <a:t>Into </a:t>
            </a:r>
            <a:r>
              <a:rPr lang="en-GB" sz="2000" b="1" dirty="0">
                <a:latin typeface="Comic Sans MS" panose="030F0702030302020204" pitchFamily="66" charset="0"/>
              </a:rPr>
              <a:t>practice - observation, planning and facilitating learning responsively and intentionally </a:t>
            </a:r>
            <a:endParaRPr lang="en-GB" sz="2000" dirty="0">
              <a:latin typeface="Comic Sans MS" panose="030F0702030302020204" pitchFamily="66" charset="0"/>
            </a:endParaRPr>
          </a:p>
          <a:p>
            <a:pPr marL="0" indent="0" algn="just">
              <a:buNone/>
            </a:pPr>
            <a:r>
              <a:rPr lang="en-GB" sz="1800" dirty="0">
                <a:latin typeface="Comic Sans MS" panose="030F0702030302020204" pitchFamily="66" charset="0"/>
              </a:rPr>
              <a:t>B</a:t>
            </a:r>
            <a:r>
              <a:rPr lang="en-GB" sz="1800" dirty="0" smtClean="0">
                <a:latin typeface="Comic Sans MS" panose="030F0702030302020204" pitchFamily="66" charset="0"/>
              </a:rPr>
              <a:t>asic </a:t>
            </a:r>
            <a:r>
              <a:rPr lang="en-GB" sz="1800" dirty="0">
                <a:latin typeface="Comic Sans MS" panose="030F0702030302020204" pitchFamily="66" charset="0"/>
              </a:rPr>
              <a:t>principles that might help in responsive and intentional planning:</a:t>
            </a:r>
          </a:p>
          <a:p>
            <a:pPr algn="just"/>
            <a:r>
              <a:rPr lang="en-GB" sz="2000" dirty="0">
                <a:latin typeface="Comic Sans MS" panose="030F0702030302020204" pitchFamily="66" charset="0"/>
              </a:rPr>
              <a:t>Start with the child.</a:t>
            </a:r>
          </a:p>
          <a:p>
            <a:pPr algn="just"/>
            <a:r>
              <a:rPr lang="en-GB" sz="2000" dirty="0">
                <a:latin typeface="Comic Sans MS" panose="030F0702030302020204" pitchFamily="66" charset="0"/>
              </a:rPr>
              <a:t>Remember that your interactions with the child are a key aspect of the learning environment. Carefully consider when to step in and when to step back – this is a skill even the most experienced of us can often misjudge!</a:t>
            </a:r>
          </a:p>
          <a:p>
            <a:pPr algn="just"/>
            <a:r>
              <a:rPr lang="en-GB" sz="2000" dirty="0">
                <a:latin typeface="Comic Sans MS" panose="030F0702030302020204" pitchFamily="66" charset="0"/>
              </a:rPr>
              <a:t>Open-ended experiences and materials allow more exploration. They often lead to deeper and more creative learning as the child is empowered by the fact they cannot respond in a “wrong” way. Process is more important for learning than ‘end products’ at this </a:t>
            </a:r>
            <a:r>
              <a:rPr lang="en-GB" sz="2000" dirty="0" smtClean="0">
                <a:latin typeface="Comic Sans MS" panose="030F0702030302020204" pitchFamily="66" charset="0"/>
              </a:rPr>
              <a:t>stage. Different </a:t>
            </a:r>
            <a:r>
              <a:rPr lang="en-GB" sz="2000" dirty="0">
                <a:latin typeface="Comic Sans MS" panose="030F0702030302020204" pitchFamily="66" charset="0"/>
              </a:rPr>
              <a:t>children will get different learning from apparently doing the same thing.</a:t>
            </a:r>
          </a:p>
          <a:p>
            <a:pPr marL="0" indent="0">
              <a:buNone/>
            </a:pPr>
            <a:endParaRPr lang="en-GB" dirty="0"/>
          </a:p>
        </p:txBody>
      </p:sp>
    </p:spTree>
    <p:extLst>
      <p:ext uri="{BB962C8B-B14F-4D97-AF65-F5344CB8AC3E}">
        <p14:creationId xmlns:p14="http://schemas.microsoft.com/office/powerpoint/2010/main" val="38498852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sz="3600" dirty="0">
                <a:latin typeface="Comic Sans MS" panose="030F0702030302020204" pitchFamily="66" charset="0"/>
              </a:rPr>
              <a:t>Section 6 : </a:t>
            </a:r>
            <a:br>
              <a:rPr lang="en-GB" sz="3600" dirty="0">
                <a:latin typeface="Comic Sans MS" panose="030F0702030302020204" pitchFamily="66" charset="0"/>
              </a:rPr>
            </a:br>
            <a:r>
              <a:rPr lang="en-GB" sz="3600" dirty="0">
                <a:latin typeface="Comic Sans MS" panose="030F0702030302020204" pitchFamily="66" charset="0"/>
              </a:rPr>
              <a:t>Putting pedagogy into practice</a:t>
            </a:r>
            <a:endParaRPr lang="en-GB" sz="3600" dirty="0"/>
          </a:p>
        </p:txBody>
      </p:sp>
      <p:sp>
        <p:nvSpPr>
          <p:cNvPr id="3" name="Content Placeholder 2"/>
          <p:cNvSpPr>
            <a:spLocks noGrp="1"/>
          </p:cNvSpPr>
          <p:nvPr>
            <p:ph idx="1"/>
          </p:nvPr>
        </p:nvSpPr>
        <p:spPr/>
        <p:txBody>
          <a:bodyPr/>
          <a:lstStyle/>
          <a:p>
            <a:pPr algn="just"/>
            <a:r>
              <a:rPr lang="en-GB" sz="2000" dirty="0">
                <a:latin typeface="Comic Sans MS" panose="030F0702030302020204" pitchFamily="66" charset="0"/>
              </a:rPr>
              <a:t>It is quite alright for us to initiate and suggest intentional learning experiences, as long as we are sensitive to the child’s response.</a:t>
            </a:r>
          </a:p>
          <a:p>
            <a:pPr algn="just"/>
            <a:r>
              <a:rPr lang="en-GB" sz="2000" dirty="0">
                <a:latin typeface="Comic Sans MS" panose="030F0702030302020204" pitchFamily="66" charset="0"/>
              </a:rPr>
              <a:t>Doing interesting things can sometimes be more important than any routine or practitioner’s plan; children can often determine the duration and focus.</a:t>
            </a:r>
          </a:p>
          <a:p>
            <a:pPr algn="just"/>
            <a:r>
              <a:rPr lang="en-GB" sz="2000" dirty="0">
                <a:latin typeface="Comic Sans MS" panose="030F0702030302020204" pitchFamily="66" charset="0"/>
              </a:rPr>
              <a:t>Outdoor environments often contain more opportunity and stimulate children’s curiosity and wonder for learning than indoor playrooms and classrooms. </a:t>
            </a:r>
            <a:endParaRPr lang="en-GB" sz="2000" dirty="0" smtClean="0">
              <a:latin typeface="Comic Sans MS" panose="030F0702030302020204" pitchFamily="66" charset="0"/>
            </a:endParaRPr>
          </a:p>
          <a:p>
            <a:pPr marL="0" indent="0" algn="just">
              <a:buNone/>
            </a:pPr>
            <a:r>
              <a:rPr lang="en-GB" sz="2000" b="1" dirty="0" smtClean="0">
                <a:latin typeface="Comic Sans MS" panose="030F0702030302020204" pitchFamily="66" charset="0"/>
              </a:rPr>
              <a:t>Focus on how well or how </a:t>
            </a:r>
          </a:p>
          <a:p>
            <a:pPr marL="0" indent="0" algn="just">
              <a:buNone/>
            </a:pPr>
            <a:r>
              <a:rPr lang="en-GB" sz="2000" b="1" dirty="0">
                <a:latin typeface="Comic Sans MS" panose="030F0702030302020204" pitchFamily="66" charset="0"/>
              </a:rPr>
              <a:t>m</a:t>
            </a:r>
            <a:r>
              <a:rPr lang="en-GB" sz="2000" b="1" dirty="0" smtClean="0">
                <a:latin typeface="Comic Sans MS" panose="030F0702030302020204" pitchFamily="66" charset="0"/>
              </a:rPr>
              <a:t>uch learning is going on </a:t>
            </a:r>
          </a:p>
          <a:p>
            <a:pPr marL="0" indent="0" algn="just">
              <a:buNone/>
            </a:pPr>
            <a:r>
              <a:rPr lang="en-GB" sz="2000" b="1" dirty="0" smtClean="0">
                <a:latin typeface="Comic Sans MS" panose="030F0702030302020204" pitchFamily="66" charset="0"/>
              </a:rPr>
              <a:t>rather than simply </a:t>
            </a:r>
          </a:p>
          <a:p>
            <a:pPr marL="0" indent="0" algn="just">
              <a:buNone/>
            </a:pPr>
            <a:r>
              <a:rPr lang="en-GB" sz="2000" b="1" dirty="0" smtClean="0">
                <a:latin typeface="Comic Sans MS" panose="030F0702030302020204" pitchFamily="66" charset="0"/>
              </a:rPr>
              <a:t>commenting on the activity!</a:t>
            </a:r>
          </a:p>
          <a:p>
            <a:pPr algn="just"/>
            <a:endParaRPr lang="en-GB" sz="2000" dirty="0">
              <a:latin typeface="Comic Sans MS" panose="030F0702030302020204" pitchFamily="66" charset="0"/>
            </a:endParaRPr>
          </a:p>
          <a:p>
            <a:pPr lvl="8" algn="just"/>
            <a:endParaRPr lang="en-GB" sz="800" dirty="0" smtClean="0">
              <a:latin typeface="Comic Sans MS" panose="030F0702030302020204" pitchFamily="66" charset="0"/>
            </a:endParaRPr>
          </a:p>
          <a:p>
            <a:pPr algn="just"/>
            <a:endParaRPr lang="en-GB" sz="2000" dirty="0">
              <a:latin typeface="Comic Sans MS" panose="030F0702030302020204" pitchFamily="66" charset="0"/>
            </a:endParaRPr>
          </a:p>
          <a:p>
            <a:pPr lvl="8" algn="just"/>
            <a:endParaRPr lang="en-GB" sz="800" dirty="0">
              <a:latin typeface="Comic Sans MS" panose="030F0702030302020204" pitchFamily="66" charset="0"/>
            </a:endParaRPr>
          </a:p>
          <a:p>
            <a:pPr marL="0" indent="0">
              <a:buNone/>
            </a:pPr>
            <a:endParaRPr lang="en-GB" dirty="0"/>
          </a:p>
        </p:txBody>
      </p:sp>
      <p:pic>
        <p:nvPicPr>
          <p:cNvPr id="4" name="Picture 3"/>
          <p:cNvPicPr>
            <a:picLocks noChangeAspect="1"/>
          </p:cNvPicPr>
          <p:nvPr/>
        </p:nvPicPr>
        <p:blipFill>
          <a:blip r:embed="rId2"/>
          <a:stretch>
            <a:fillRect/>
          </a:stretch>
        </p:blipFill>
        <p:spPr>
          <a:xfrm>
            <a:off x="4194313" y="4539603"/>
            <a:ext cx="2107980" cy="1586560"/>
          </a:xfrm>
          <a:prstGeom prst="rect">
            <a:avLst/>
          </a:prstGeom>
        </p:spPr>
      </p:pic>
      <p:pic>
        <p:nvPicPr>
          <p:cNvPr id="5" name="Picture 4"/>
          <p:cNvPicPr>
            <a:picLocks noChangeAspect="1"/>
          </p:cNvPicPr>
          <p:nvPr/>
        </p:nvPicPr>
        <p:blipFill>
          <a:blip r:embed="rId3"/>
          <a:stretch>
            <a:fillRect/>
          </a:stretch>
        </p:blipFill>
        <p:spPr>
          <a:xfrm>
            <a:off x="6578820" y="4539603"/>
            <a:ext cx="2107980" cy="1586560"/>
          </a:xfrm>
          <a:prstGeom prst="rect">
            <a:avLst/>
          </a:prstGeom>
        </p:spPr>
      </p:pic>
    </p:spTree>
    <p:extLst>
      <p:ext uri="{BB962C8B-B14F-4D97-AF65-F5344CB8AC3E}">
        <p14:creationId xmlns:p14="http://schemas.microsoft.com/office/powerpoint/2010/main" val="38998680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sz="3600" dirty="0">
                <a:latin typeface="Comic Sans MS" panose="030F0702030302020204" pitchFamily="66" charset="0"/>
              </a:rPr>
              <a:t>Section </a:t>
            </a:r>
            <a:r>
              <a:rPr lang="en-GB" sz="3600" dirty="0" smtClean="0">
                <a:latin typeface="Comic Sans MS" panose="030F0702030302020204" pitchFamily="66" charset="0"/>
              </a:rPr>
              <a:t>7 </a:t>
            </a:r>
            <a:r>
              <a:rPr lang="en-GB" sz="3600" dirty="0">
                <a:latin typeface="Comic Sans MS" panose="030F0702030302020204" pitchFamily="66" charset="0"/>
              </a:rPr>
              <a:t>: </a:t>
            </a:r>
            <a:br>
              <a:rPr lang="en-GB" sz="3600" dirty="0">
                <a:latin typeface="Comic Sans MS" panose="030F0702030302020204" pitchFamily="66" charset="0"/>
              </a:rPr>
            </a:br>
            <a:r>
              <a:rPr lang="en-GB" sz="2400" dirty="0" smtClean="0">
                <a:latin typeface="Comic Sans MS" panose="030F0702030302020204" pitchFamily="66" charset="0"/>
              </a:rPr>
              <a:t>Ensuring quality through critically reflective practice</a:t>
            </a:r>
            <a:endParaRPr lang="en-GB" sz="2400" dirty="0"/>
          </a:p>
        </p:txBody>
      </p:sp>
      <p:pic>
        <p:nvPicPr>
          <p:cNvPr id="4" name="Content Placeholder 3"/>
          <p:cNvPicPr>
            <a:picLocks noGrp="1" noChangeAspect="1"/>
          </p:cNvPicPr>
          <p:nvPr>
            <p:ph idx="1"/>
          </p:nvPr>
        </p:nvPicPr>
        <p:blipFill>
          <a:blip r:embed="rId2"/>
          <a:stretch>
            <a:fillRect/>
          </a:stretch>
        </p:blipFill>
        <p:spPr>
          <a:xfrm>
            <a:off x="1510747" y="1417638"/>
            <a:ext cx="5667933" cy="4021106"/>
          </a:xfrm>
          <a:prstGeom prst="rect">
            <a:avLst/>
          </a:prstGeom>
        </p:spPr>
      </p:pic>
      <p:sp>
        <p:nvSpPr>
          <p:cNvPr id="5" name="TextBox 4"/>
          <p:cNvSpPr txBox="1"/>
          <p:nvPr/>
        </p:nvSpPr>
        <p:spPr>
          <a:xfrm>
            <a:off x="457200" y="5438744"/>
            <a:ext cx="8229599" cy="707887"/>
          </a:xfrm>
          <a:prstGeom prst="rect">
            <a:avLst/>
          </a:prstGeom>
          <a:noFill/>
        </p:spPr>
        <p:txBody>
          <a:bodyPr wrap="square" rtlCol="0">
            <a:spAutoFit/>
          </a:bodyPr>
          <a:lstStyle/>
          <a:p>
            <a:r>
              <a:rPr lang="en-GB" sz="2000" b="1" dirty="0" smtClean="0">
                <a:latin typeface="Comic Sans MS" panose="030F0702030302020204" pitchFamily="66" charset="0"/>
              </a:rPr>
              <a:t>Using Realising the Ambition pages 81-86 discuss your own setting in relation these elements of quality practice</a:t>
            </a:r>
            <a:r>
              <a:rPr lang="en-GB" b="1" dirty="0" smtClean="0"/>
              <a:t>.</a:t>
            </a:r>
            <a:endParaRPr lang="en-GB" b="1" dirty="0"/>
          </a:p>
        </p:txBody>
      </p:sp>
    </p:spTree>
    <p:extLst>
      <p:ext uri="{BB962C8B-B14F-4D97-AF65-F5344CB8AC3E}">
        <p14:creationId xmlns:p14="http://schemas.microsoft.com/office/powerpoint/2010/main" val="42181070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sz="3600" dirty="0">
                <a:latin typeface="Comic Sans MS" panose="030F0702030302020204" pitchFamily="66" charset="0"/>
              </a:rPr>
              <a:t>Section </a:t>
            </a:r>
            <a:r>
              <a:rPr lang="en-GB" sz="3600" dirty="0" smtClean="0">
                <a:latin typeface="Comic Sans MS" panose="030F0702030302020204" pitchFamily="66" charset="0"/>
              </a:rPr>
              <a:t>8 </a:t>
            </a:r>
            <a:r>
              <a:rPr lang="en-GB" sz="3600" dirty="0">
                <a:latin typeface="Comic Sans MS" panose="030F0702030302020204" pitchFamily="66" charset="0"/>
              </a:rPr>
              <a:t>: </a:t>
            </a:r>
            <a:br>
              <a:rPr lang="en-GB" sz="3600" dirty="0">
                <a:latin typeface="Comic Sans MS" panose="030F0702030302020204" pitchFamily="66" charset="0"/>
              </a:rPr>
            </a:br>
            <a:r>
              <a:rPr lang="en-GB" sz="3600" dirty="0" smtClean="0">
                <a:latin typeface="Comic Sans MS" panose="030F0702030302020204" pitchFamily="66" charset="0"/>
              </a:rPr>
              <a:t>Transitions matter; to me</a:t>
            </a:r>
            <a:endParaRPr lang="en-GB" sz="3600" dirty="0"/>
          </a:p>
        </p:txBody>
      </p:sp>
      <p:sp>
        <p:nvSpPr>
          <p:cNvPr id="3" name="Content Placeholder 2"/>
          <p:cNvSpPr>
            <a:spLocks noGrp="1"/>
          </p:cNvSpPr>
          <p:nvPr>
            <p:ph idx="1"/>
          </p:nvPr>
        </p:nvSpPr>
        <p:spPr/>
        <p:txBody>
          <a:bodyPr/>
          <a:lstStyle/>
          <a:p>
            <a:pPr marL="0" indent="0" algn="just">
              <a:buNone/>
            </a:pPr>
            <a:r>
              <a:rPr lang="en-GB" sz="2000" dirty="0" smtClean="0">
                <a:latin typeface="Comic Sans MS" panose="030F0702030302020204" pitchFamily="66" charset="0"/>
              </a:rPr>
              <a:t>Quality </a:t>
            </a:r>
            <a:r>
              <a:rPr lang="en-GB" sz="2000" dirty="0">
                <a:latin typeface="Comic Sans MS" panose="030F0702030302020204" pitchFamily="66" charset="0"/>
              </a:rPr>
              <a:t>transitions that are well-prepared and child-centred, managed by trained staff collaborating with one another, and guided by an appropriate curriculum, enhance the likelihood that the positive impacts of early learning and childcare will last through primary school and beyond. </a:t>
            </a:r>
          </a:p>
          <a:p>
            <a:pPr marL="0" indent="0" algn="just">
              <a:buNone/>
            </a:pPr>
            <a:r>
              <a:rPr lang="en-GB" sz="2000" b="1" dirty="0">
                <a:latin typeface="Comic Sans MS" panose="030F0702030302020204" pitchFamily="66" charset="0"/>
              </a:rPr>
              <a:t>(</a:t>
            </a:r>
            <a:r>
              <a:rPr lang="en-GB" sz="2000" b="1" dirty="0" smtClean="0">
                <a:latin typeface="Comic Sans MS" panose="030F0702030302020204" pitchFamily="66" charset="0"/>
              </a:rPr>
              <a:t>OECD</a:t>
            </a:r>
            <a:r>
              <a:rPr lang="en-GB" sz="2000" b="1" dirty="0">
                <a:latin typeface="Comic Sans MS" panose="030F0702030302020204" pitchFamily="66" charset="0"/>
              </a:rPr>
              <a:t>, 2017:19) </a:t>
            </a:r>
            <a:endParaRPr lang="en-GB" sz="2000" dirty="0">
              <a:latin typeface="Comic Sans MS" panose="030F0702030302020204" pitchFamily="66" charset="0"/>
            </a:endParaRPr>
          </a:p>
        </p:txBody>
      </p:sp>
      <p:pic>
        <p:nvPicPr>
          <p:cNvPr id="4" name="Picture 3"/>
          <p:cNvPicPr>
            <a:picLocks noChangeAspect="1"/>
          </p:cNvPicPr>
          <p:nvPr/>
        </p:nvPicPr>
        <p:blipFill>
          <a:blip r:embed="rId2"/>
          <a:stretch>
            <a:fillRect/>
          </a:stretch>
        </p:blipFill>
        <p:spPr>
          <a:xfrm>
            <a:off x="2923296" y="3233855"/>
            <a:ext cx="2032391" cy="2892308"/>
          </a:xfrm>
          <a:prstGeom prst="rect">
            <a:avLst/>
          </a:prstGeom>
        </p:spPr>
      </p:pic>
      <p:pic>
        <p:nvPicPr>
          <p:cNvPr id="5" name="Picture 4"/>
          <p:cNvPicPr>
            <a:picLocks noChangeAspect="1"/>
          </p:cNvPicPr>
          <p:nvPr/>
        </p:nvPicPr>
        <p:blipFill>
          <a:blip r:embed="rId3"/>
          <a:stretch>
            <a:fillRect/>
          </a:stretch>
        </p:blipFill>
        <p:spPr>
          <a:xfrm>
            <a:off x="5631847" y="3243804"/>
            <a:ext cx="2016109" cy="2882359"/>
          </a:xfrm>
          <a:prstGeom prst="rect">
            <a:avLst/>
          </a:prstGeom>
        </p:spPr>
      </p:pic>
    </p:spTree>
    <p:extLst>
      <p:ext uri="{BB962C8B-B14F-4D97-AF65-F5344CB8AC3E}">
        <p14:creationId xmlns:p14="http://schemas.microsoft.com/office/powerpoint/2010/main" val="1061318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sz="3600" dirty="0">
                <a:latin typeface="Comic Sans MS" panose="030F0702030302020204" pitchFamily="66" charset="0"/>
              </a:rPr>
              <a:t>Section 8 : </a:t>
            </a:r>
            <a:br>
              <a:rPr lang="en-GB" sz="3600" dirty="0">
                <a:latin typeface="Comic Sans MS" panose="030F0702030302020204" pitchFamily="66" charset="0"/>
              </a:rPr>
            </a:br>
            <a:r>
              <a:rPr lang="en-GB" sz="3600" dirty="0">
                <a:latin typeface="Comic Sans MS" panose="030F0702030302020204" pitchFamily="66" charset="0"/>
              </a:rPr>
              <a:t>Transitions matter; to me</a:t>
            </a:r>
            <a:endParaRPr lang="en-GB" sz="3600" dirty="0"/>
          </a:p>
        </p:txBody>
      </p:sp>
      <p:sp>
        <p:nvSpPr>
          <p:cNvPr id="3" name="Content Placeholder 2"/>
          <p:cNvSpPr>
            <a:spLocks noGrp="1"/>
          </p:cNvSpPr>
          <p:nvPr>
            <p:ph idx="1"/>
          </p:nvPr>
        </p:nvSpPr>
        <p:spPr/>
        <p:txBody>
          <a:bodyPr/>
          <a:lstStyle/>
          <a:p>
            <a:pPr marL="0" indent="0" algn="just">
              <a:buNone/>
            </a:pPr>
            <a:r>
              <a:rPr lang="en-GB" sz="2400" b="1" dirty="0" smtClean="0">
                <a:latin typeface="Comic Sans MS" panose="030F0702030302020204" pitchFamily="66" charset="0"/>
              </a:rPr>
              <a:t>Mind map the key features of positive transitions</a:t>
            </a:r>
            <a:r>
              <a:rPr lang="en-GB" sz="2400" dirty="0" smtClean="0">
                <a:latin typeface="Comic Sans MS" panose="030F0702030302020204" pitchFamily="66" charset="0"/>
              </a:rPr>
              <a:t>:</a:t>
            </a:r>
          </a:p>
          <a:p>
            <a:pPr algn="just"/>
            <a:r>
              <a:rPr lang="en-GB" sz="2400" dirty="0">
                <a:latin typeface="Comic Sans MS" panose="030F0702030302020204" pitchFamily="66" charset="0"/>
              </a:rPr>
              <a:t>f</a:t>
            </a:r>
            <a:r>
              <a:rPr lang="en-GB" sz="2400" dirty="0" smtClean="0">
                <a:latin typeface="Comic Sans MS" panose="030F0702030302020204" pitchFamily="66" charset="0"/>
              </a:rPr>
              <a:t>rom home to an early years setting</a:t>
            </a:r>
          </a:p>
          <a:p>
            <a:pPr algn="just"/>
            <a:r>
              <a:rPr lang="en-GB" sz="2400" dirty="0">
                <a:latin typeface="Comic Sans MS" panose="030F0702030302020204" pitchFamily="66" charset="0"/>
              </a:rPr>
              <a:t>w</a:t>
            </a:r>
            <a:r>
              <a:rPr lang="en-GB" sz="2400" dirty="0" smtClean="0">
                <a:latin typeface="Comic Sans MS" panose="030F0702030302020204" pitchFamily="66" charset="0"/>
              </a:rPr>
              <a:t>ithin and across an ELC setting</a:t>
            </a:r>
          </a:p>
          <a:p>
            <a:pPr algn="just"/>
            <a:r>
              <a:rPr lang="en-GB" sz="2400" dirty="0">
                <a:latin typeface="Comic Sans MS" panose="030F0702030302020204" pitchFamily="66" charset="0"/>
              </a:rPr>
              <a:t>f</a:t>
            </a:r>
            <a:r>
              <a:rPr lang="en-GB" sz="2400" dirty="0" smtClean="0">
                <a:latin typeface="Comic Sans MS" panose="030F0702030302020204" pitchFamily="66" charset="0"/>
              </a:rPr>
              <a:t>or babies and children accessing more than one care setting</a:t>
            </a:r>
          </a:p>
          <a:p>
            <a:pPr algn="just"/>
            <a:r>
              <a:rPr lang="en-GB" sz="2400" dirty="0" smtClean="0">
                <a:latin typeface="Comic Sans MS" panose="030F0702030302020204" pitchFamily="66" charset="0"/>
              </a:rPr>
              <a:t>for babies, children and families who need additional support</a:t>
            </a:r>
          </a:p>
          <a:p>
            <a:pPr algn="just"/>
            <a:r>
              <a:rPr lang="en-GB" sz="2400" dirty="0">
                <a:latin typeface="Comic Sans MS" panose="030F0702030302020204" pitchFamily="66" charset="0"/>
              </a:rPr>
              <a:t>f</a:t>
            </a:r>
            <a:r>
              <a:rPr lang="en-GB" sz="2400" dirty="0" smtClean="0">
                <a:latin typeface="Comic Sans MS" panose="030F0702030302020204" pitchFamily="66" charset="0"/>
              </a:rPr>
              <a:t>rom ELC to school</a:t>
            </a:r>
          </a:p>
          <a:p>
            <a:endParaRPr lang="en-GB" sz="2400" dirty="0">
              <a:latin typeface="Comic Sans MS" panose="030F0702030302020204" pitchFamily="66" charset="0"/>
            </a:endParaRPr>
          </a:p>
        </p:txBody>
      </p:sp>
      <p:pic>
        <p:nvPicPr>
          <p:cNvPr id="4" name="Picture 3"/>
          <p:cNvPicPr>
            <a:picLocks noChangeAspect="1"/>
          </p:cNvPicPr>
          <p:nvPr/>
        </p:nvPicPr>
        <p:blipFill>
          <a:blip r:embed="rId2"/>
          <a:stretch>
            <a:fillRect/>
          </a:stretch>
        </p:blipFill>
        <p:spPr>
          <a:xfrm>
            <a:off x="5221356" y="4181233"/>
            <a:ext cx="1402378" cy="2000124"/>
          </a:xfrm>
          <a:prstGeom prst="rect">
            <a:avLst/>
          </a:prstGeom>
        </p:spPr>
      </p:pic>
    </p:spTree>
    <p:extLst>
      <p:ext uri="{BB962C8B-B14F-4D97-AF65-F5344CB8AC3E}">
        <p14:creationId xmlns:p14="http://schemas.microsoft.com/office/powerpoint/2010/main" val="19629292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sz="3600" dirty="0">
                <a:latin typeface="Comic Sans MS" panose="030F0702030302020204" pitchFamily="66" charset="0"/>
              </a:rPr>
              <a:t>Section </a:t>
            </a:r>
            <a:r>
              <a:rPr lang="en-GB" sz="3600" dirty="0" smtClean="0">
                <a:latin typeface="Comic Sans MS" panose="030F0702030302020204" pitchFamily="66" charset="0"/>
              </a:rPr>
              <a:t>9 </a:t>
            </a:r>
            <a:r>
              <a:rPr lang="en-GB" sz="3600" dirty="0">
                <a:latin typeface="Comic Sans MS" panose="030F0702030302020204" pitchFamily="66" charset="0"/>
              </a:rPr>
              <a:t>: </a:t>
            </a:r>
            <a:br>
              <a:rPr lang="en-GB" sz="3600" dirty="0">
                <a:latin typeface="Comic Sans MS" panose="030F0702030302020204" pitchFamily="66" charset="0"/>
              </a:rPr>
            </a:br>
            <a:r>
              <a:rPr lang="en-GB" sz="2400" dirty="0" smtClean="0">
                <a:latin typeface="Comic Sans MS" panose="030F0702030302020204" pitchFamily="66" charset="0"/>
              </a:rPr>
              <a:t>What we can learn from other curriculum approaches</a:t>
            </a:r>
            <a:endParaRPr lang="en-GB" sz="2400" dirty="0"/>
          </a:p>
        </p:txBody>
      </p:sp>
      <p:pic>
        <p:nvPicPr>
          <p:cNvPr id="4" name="Content Placeholder 3"/>
          <p:cNvPicPr>
            <a:picLocks noGrp="1" noChangeAspect="1"/>
          </p:cNvPicPr>
          <p:nvPr>
            <p:ph idx="1"/>
          </p:nvPr>
        </p:nvPicPr>
        <p:blipFill>
          <a:blip r:embed="rId2"/>
          <a:stretch>
            <a:fillRect/>
          </a:stretch>
        </p:blipFill>
        <p:spPr>
          <a:xfrm>
            <a:off x="1714406" y="1417638"/>
            <a:ext cx="5102284" cy="3594651"/>
          </a:xfrm>
          <a:prstGeom prst="rect">
            <a:avLst/>
          </a:prstGeom>
        </p:spPr>
      </p:pic>
      <p:sp>
        <p:nvSpPr>
          <p:cNvPr id="5" name="TextBox 4"/>
          <p:cNvSpPr txBox="1"/>
          <p:nvPr/>
        </p:nvSpPr>
        <p:spPr>
          <a:xfrm>
            <a:off x="655982" y="5374655"/>
            <a:ext cx="8229600" cy="707886"/>
          </a:xfrm>
          <a:prstGeom prst="rect">
            <a:avLst/>
          </a:prstGeom>
          <a:noFill/>
        </p:spPr>
        <p:txBody>
          <a:bodyPr wrap="square" rtlCol="0">
            <a:spAutoFit/>
          </a:bodyPr>
          <a:lstStyle/>
          <a:p>
            <a:pPr algn="just"/>
            <a:r>
              <a:rPr lang="en-GB" sz="2000" b="1" dirty="0" smtClean="0">
                <a:latin typeface="Comic Sans MS" panose="030F0702030302020204" pitchFamily="66" charset="0"/>
              </a:rPr>
              <a:t>The challenge questions in section 9 are dealt with in the accompanying self-evaluation documentation</a:t>
            </a:r>
            <a:r>
              <a:rPr lang="en-GB" b="1" dirty="0" smtClean="0"/>
              <a:t>.</a:t>
            </a:r>
            <a:endParaRPr lang="en-GB" b="1" dirty="0"/>
          </a:p>
        </p:txBody>
      </p:sp>
    </p:spTree>
    <p:extLst>
      <p:ext uri="{BB962C8B-B14F-4D97-AF65-F5344CB8AC3E}">
        <p14:creationId xmlns:p14="http://schemas.microsoft.com/office/powerpoint/2010/main" val="13312313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sz="3600" dirty="0">
                <a:latin typeface="Comic Sans MS" panose="030F0702030302020204" pitchFamily="66" charset="0"/>
              </a:rPr>
              <a:t>Section </a:t>
            </a:r>
            <a:r>
              <a:rPr lang="en-GB" sz="3600" dirty="0" smtClean="0">
                <a:latin typeface="Comic Sans MS" panose="030F0702030302020204" pitchFamily="66" charset="0"/>
              </a:rPr>
              <a:t>5 </a:t>
            </a:r>
            <a:r>
              <a:rPr lang="en-GB" sz="3600" dirty="0">
                <a:latin typeface="Comic Sans MS" panose="030F0702030302020204" pitchFamily="66" charset="0"/>
              </a:rPr>
              <a:t>: </a:t>
            </a:r>
            <a:br>
              <a:rPr lang="en-GB" sz="3600" dirty="0">
                <a:latin typeface="Comic Sans MS" panose="030F0702030302020204" pitchFamily="66" charset="0"/>
              </a:rPr>
            </a:br>
            <a:r>
              <a:rPr lang="en-GB" sz="2400" dirty="0" smtClean="0">
                <a:latin typeface="Comic Sans MS" panose="030F0702030302020204" pitchFamily="66" charset="0"/>
              </a:rPr>
              <a:t>Early childhood curriculum and pedagogical leadership</a:t>
            </a:r>
            <a:endParaRPr lang="en-GB" sz="2400" dirty="0"/>
          </a:p>
        </p:txBody>
      </p:sp>
      <p:sp>
        <p:nvSpPr>
          <p:cNvPr id="3" name="Content Placeholder 2"/>
          <p:cNvSpPr>
            <a:spLocks noGrp="1"/>
          </p:cNvSpPr>
          <p:nvPr>
            <p:ph idx="1"/>
          </p:nvPr>
        </p:nvSpPr>
        <p:spPr/>
        <p:txBody>
          <a:bodyPr/>
          <a:lstStyle/>
          <a:p>
            <a:pPr algn="just"/>
            <a:r>
              <a:rPr lang="en-GB" sz="2000" dirty="0">
                <a:latin typeface="Comic Sans MS" panose="030F0702030302020204" pitchFamily="66" charset="0"/>
              </a:rPr>
              <a:t>As pedagogical leaders we should know the purpose and possibilities of the materials we provide outdoors and indoors. It is essential that we regularly evaluate how children are using the spaces within the environment and make changes and additions when required. Children should be involved in developing and caring for their environment. By involving children fully in planning their learning they will begin to understand the importance of caring for their environment and </a:t>
            </a:r>
            <a:r>
              <a:rPr lang="en-GB" sz="2000" dirty="0" smtClean="0">
                <a:latin typeface="Comic Sans MS" panose="030F0702030302020204" pitchFamily="66" charset="0"/>
              </a:rPr>
              <a:t>resources.</a:t>
            </a:r>
          </a:p>
          <a:p>
            <a:pPr marL="0" indent="0" algn="just">
              <a:buNone/>
            </a:pPr>
            <a:r>
              <a:rPr lang="en-GB" sz="2000" dirty="0" smtClean="0">
                <a:latin typeface="Comic Sans MS" panose="030F0702030302020204" pitchFamily="66" charset="0"/>
              </a:rPr>
              <a:t> </a:t>
            </a:r>
            <a:endParaRPr lang="en-GB" sz="2000" dirty="0">
              <a:latin typeface="Comic Sans MS" panose="030F0702030302020204" pitchFamily="66" charset="0"/>
            </a:endParaRPr>
          </a:p>
        </p:txBody>
      </p:sp>
      <p:pic>
        <p:nvPicPr>
          <p:cNvPr id="4" name="Picture 3"/>
          <p:cNvPicPr>
            <a:picLocks noChangeAspect="1"/>
          </p:cNvPicPr>
          <p:nvPr/>
        </p:nvPicPr>
        <p:blipFill>
          <a:blip r:embed="rId2"/>
          <a:stretch>
            <a:fillRect/>
          </a:stretch>
        </p:blipFill>
        <p:spPr>
          <a:xfrm>
            <a:off x="3607300" y="4109686"/>
            <a:ext cx="1929400" cy="2016477"/>
          </a:xfrm>
          <a:prstGeom prst="rect">
            <a:avLst/>
          </a:prstGeom>
        </p:spPr>
      </p:pic>
    </p:spTree>
    <p:extLst>
      <p:ext uri="{BB962C8B-B14F-4D97-AF65-F5344CB8AC3E}">
        <p14:creationId xmlns:p14="http://schemas.microsoft.com/office/powerpoint/2010/main" val="6653397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sz="3600" dirty="0">
                <a:latin typeface="Comic Sans MS" panose="030F0702030302020204" pitchFamily="66" charset="0"/>
              </a:rPr>
              <a:t>Section 5 : </a:t>
            </a:r>
            <a:br>
              <a:rPr lang="en-GB" sz="3600" dirty="0">
                <a:latin typeface="Comic Sans MS" panose="030F0702030302020204" pitchFamily="66" charset="0"/>
              </a:rPr>
            </a:br>
            <a:r>
              <a:rPr lang="en-GB" sz="2400" dirty="0">
                <a:latin typeface="Comic Sans MS" panose="030F0702030302020204" pitchFamily="66" charset="0"/>
              </a:rPr>
              <a:t>Early childhood curriculum and pedagogical leadership</a:t>
            </a:r>
            <a:endParaRPr lang="en-GB" sz="2400" dirty="0"/>
          </a:p>
        </p:txBody>
      </p:sp>
      <p:sp>
        <p:nvSpPr>
          <p:cNvPr id="3" name="Content Placeholder 2"/>
          <p:cNvSpPr>
            <a:spLocks noGrp="1"/>
          </p:cNvSpPr>
          <p:nvPr>
            <p:ph idx="1"/>
          </p:nvPr>
        </p:nvSpPr>
        <p:spPr>
          <a:xfrm>
            <a:off x="4797287" y="1417638"/>
            <a:ext cx="3889513" cy="4519336"/>
          </a:xfrm>
        </p:spPr>
        <p:txBody>
          <a:bodyPr/>
          <a:lstStyle/>
          <a:p>
            <a:pPr marL="0" indent="0" algn="just">
              <a:buNone/>
            </a:pPr>
            <a:r>
              <a:rPr lang="en-GB" sz="2000" dirty="0" smtClean="0">
                <a:latin typeface="Comic Sans MS" panose="030F0702030302020204" pitchFamily="66" charset="0"/>
              </a:rPr>
              <a:t>It </a:t>
            </a:r>
            <a:r>
              <a:rPr lang="en-GB" sz="2000" dirty="0">
                <a:latin typeface="Comic Sans MS" panose="030F0702030302020204" pitchFamily="66" charset="0"/>
              </a:rPr>
              <a:t>is undeniable that daily, high quality outdoor play experiences have a direct and positive impact on children’s physical, cognitive, social, mental health and emotional </a:t>
            </a:r>
            <a:r>
              <a:rPr lang="en-GB" sz="2000" dirty="0" smtClean="0">
                <a:latin typeface="Comic Sans MS" panose="030F0702030302020204" pitchFamily="66" charset="0"/>
              </a:rPr>
              <a:t>development. </a:t>
            </a:r>
            <a:r>
              <a:rPr lang="en-GB" sz="2000" dirty="0">
                <a:latin typeface="Comic Sans MS" panose="030F0702030302020204" pitchFamily="66" charset="0"/>
              </a:rPr>
              <a:t>T</a:t>
            </a:r>
            <a:r>
              <a:rPr lang="en-GB" sz="2000" dirty="0" smtClean="0">
                <a:latin typeface="Comic Sans MS" panose="030F0702030302020204" pitchFamily="66" charset="0"/>
              </a:rPr>
              <a:t>he </a:t>
            </a:r>
            <a:r>
              <a:rPr lang="en-GB" sz="2000" dirty="0">
                <a:latin typeface="Comic Sans MS" panose="030F0702030302020204" pitchFamily="66" charset="0"/>
              </a:rPr>
              <a:t>direct link between a child’s movement and coordination development and the development of fine motor and concentration skills must be made, valued - and demonstrated in practice - by us as early years educators. </a:t>
            </a:r>
          </a:p>
        </p:txBody>
      </p:sp>
      <p:pic>
        <p:nvPicPr>
          <p:cNvPr id="4" name="Picture 3"/>
          <p:cNvPicPr>
            <a:picLocks noChangeAspect="1"/>
          </p:cNvPicPr>
          <p:nvPr/>
        </p:nvPicPr>
        <p:blipFill>
          <a:blip r:embed="rId2"/>
          <a:stretch>
            <a:fillRect/>
          </a:stretch>
        </p:blipFill>
        <p:spPr>
          <a:xfrm>
            <a:off x="895221" y="1417638"/>
            <a:ext cx="3199700" cy="4638626"/>
          </a:xfrm>
          <a:prstGeom prst="rect">
            <a:avLst/>
          </a:prstGeom>
        </p:spPr>
      </p:pic>
    </p:spTree>
    <p:extLst>
      <p:ext uri="{BB962C8B-B14F-4D97-AF65-F5344CB8AC3E}">
        <p14:creationId xmlns:p14="http://schemas.microsoft.com/office/powerpoint/2010/main" val="25987275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sz="3600" dirty="0">
                <a:latin typeface="Comic Sans MS" panose="030F0702030302020204" pitchFamily="66" charset="0"/>
              </a:rPr>
              <a:t>Section 5 : </a:t>
            </a:r>
            <a:br>
              <a:rPr lang="en-GB" sz="3600" dirty="0">
                <a:latin typeface="Comic Sans MS" panose="030F0702030302020204" pitchFamily="66" charset="0"/>
              </a:rPr>
            </a:br>
            <a:r>
              <a:rPr lang="en-GB" sz="2400" dirty="0">
                <a:latin typeface="Comic Sans MS" panose="030F0702030302020204" pitchFamily="66" charset="0"/>
              </a:rPr>
              <a:t>Early childhood curriculum and pedagogical leadership</a:t>
            </a:r>
            <a:endParaRPr lang="en-GB" sz="2400" dirty="0"/>
          </a:p>
        </p:txBody>
      </p:sp>
      <p:sp>
        <p:nvSpPr>
          <p:cNvPr id="3" name="Content Placeholder 2"/>
          <p:cNvSpPr>
            <a:spLocks noGrp="1"/>
          </p:cNvSpPr>
          <p:nvPr>
            <p:ph idx="1"/>
          </p:nvPr>
        </p:nvSpPr>
        <p:spPr>
          <a:xfrm>
            <a:off x="457199" y="1417638"/>
            <a:ext cx="4684643" cy="4699725"/>
          </a:xfrm>
        </p:spPr>
        <p:txBody>
          <a:bodyPr/>
          <a:lstStyle/>
          <a:p>
            <a:pPr marL="0" indent="0" algn="just">
              <a:buNone/>
            </a:pPr>
            <a:r>
              <a:rPr lang="en-GB" sz="2000" dirty="0" smtClean="0">
                <a:latin typeface="Comic Sans MS" panose="030F0702030302020204" pitchFamily="66" charset="0"/>
              </a:rPr>
              <a:t>As </a:t>
            </a:r>
            <a:r>
              <a:rPr lang="en-GB" sz="2000" dirty="0">
                <a:latin typeface="Comic Sans MS" panose="030F0702030302020204" pitchFamily="66" charset="0"/>
              </a:rPr>
              <a:t>many young children will be spending an increased number of hours in ELC there is a need for all settings to consider the quality and frequency of their outdoor play provision as a priority. This is important, not only as part of a holistic curriculum to meet a child’s immediate developmental and learning needs, but also to ensure a wider cultural change to improve the physical and mental health of our children and families in the future. </a:t>
            </a:r>
          </a:p>
        </p:txBody>
      </p:sp>
      <p:pic>
        <p:nvPicPr>
          <p:cNvPr id="4" name="Picture 3"/>
          <p:cNvPicPr>
            <a:picLocks noChangeAspect="1"/>
          </p:cNvPicPr>
          <p:nvPr/>
        </p:nvPicPr>
        <p:blipFill>
          <a:blip r:embed="rId2"/>
          <a:stretch>
            <a:fillRect/>
          </a:stretch>
        </p:blipFill>
        <p:spPr>
          <a:xfrm>
            <a:off x="5387009" y="1417638"/>
            <a:ext cx="3299791" cy="4699725"/>
          </a:xfrm>
          <a:prstGeom prst="rect">
            <a:avLst/>
          </a:prstGeom>
        </p:spPr>
      </p:pic>
    </p:spTree>
    <p:extLst>
      <p:ext uri="{BB962C8B-B14F-4D97-AF65-F5344CB8AC3E}">
        <p14:creationId xmlns:p14="http://schemas.microsoft.com/office/powerpoint/2010/main" val="29038523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sz="3600" dirty="0">
                <a:latin typeface="Comic Sans MS" panose="030F0702030302020204" pitchFamily="66" charset="0"/>
              </a:rPr>
              <a:t>Section 5 : </a:t>
            </a:r>
            <a:br>
              <a:rPr lang="en-GB" sz="3600" dirty="0">
                <a:latin typeface="Comic Sans MS" panose="030F0702030302020204" pitchFamily="66" charset="0"/>
              </a:rPr>
            </a:br>
            <a:r>
              <a:rPr lang="en-GB" sz="2400" dirty="0">
                <a:latin typeface="Comic Sans MS" panose="030F0702030302020204" pitchFamily="66" charset="0"/>
              </a:rPr>
              <a:t>Early childhood curriculum and pedagogical leadership</a:t>
            </a:r>
            <a:endParaRPr lang="en-GB" sz="2400" dirty="0"/>
          </a:p>
        </p:txBody>
      </p:sp>
      <p:sp>
        <p:nvSpPr>
          <p:cNvPr id="3" name="Content Placeholder 2"/>
          <p:cNvSpPr>
            <a:spLocks noGrp="1"/>
          </p:cNvSpPr>
          <p:nvPr>
            <p:ph idx="1"/>
          </p:nvPr>
        </p:nvSpPr>
        <p:spPr/>
        <p:txBody>
          <a:bodyPr/>
          <a:lstStyle/>
          <a:p>
            <a:pPr algn="just"/>
            <a:r>
              <a:rPr lang="en-GB" sz="2000" dirty="0">
                <a:latin typeface="Comic Sans MS" panose="030F0702030302020204" pitchFamily="66" charset="0"/>
              </a:rPr>
              <a:t>Even the most uninspiring outdoor spaces can be transformed into a rich play environment creatively and inexpensively through the provision of loose parts play</a:t>
            </a:r>
            <a:r>
              <a:rPr lang="en-GB" sz="2000" dirty="0" smtClean="0">
                <a:latin typeface="Comic Sans MS" panose="030F0702030302020204" pitchFamily="66" charset="0"/>
              </a:rPr>
              <a:t>. </a:t>
            </a:r>
            <a:r>
              <a:rPr lang="en-GB" sz="2000" dirty="0">
                <a:latin typeface="Comic Sans MS" panose="030F0702030302020204" pitchFamily="66" charset="0"/>
              </a:rPr>
              <a:t>Instead of focusing on recreating indoor play areas outdoors, reflect upon the unique opportunities outdoor play affords for big movement and dynamic play. For instance, consider how fresh air, natural materials, and areas for digging, growing and splashing in puddles can contribute to a child’s learning and development in ways that could </a:t>
            </a:r>
            <a:r>
              <a:rPr lang="en-GB" sz="2000" dirty="0" smtClean="0">
                <a:latin typeface="Comic Sans MS" panose="030F0702030302020204" pitchFamily="66" charset="0"/>
              </a:rPr>
              <a:t>never </a:t>
            </a:r>
            <a:r>
              <a:rPr lang="en-GB" sz="2000" dirty="0">
                <a:latin typeface="Comic Sans MS" panose="030F0702030302020204" pitchFamily="66" charset="0"/>
              </a:rPr>
              <a:t>be achieved indoors. </a:t>
            </a:r>
            <a:endParaRPr lang="en-GB" sz="2000" dirty="0" smtClean="0">
              <a:latin typeface="Comic Sans MS" panose="030F0702030302020204" pitchFamily="66" charset="0"/>
            </a:endParaRPr>
          </a:p>
          <a:p>
            <a:pPr algn="just"/>
            <a:r>
              <a:rPr lang="en-GB" sz="2000" dirty="0">
                <a:latin typeface="Comic Sans MS" panose="030F0702030302020204" pitchFamily="66" charset="0"/>
              </a:rPr>
              <a:t>Advice from the Chief Medical Officer suggests that children under five should have 180 minutes of physical activity every day and that should include outdoor play</a:t>
            </a:r>
            <a:r>
              <a:rPr lang="en-GB" sz="2000" dirty="0" smtClean="0">
                <a:latin typeface="Comic Sans MS" panose="030F0702030302020204" pitchFamily="66" charset="0"/>
              </a:rPr>
              <a:t>.</a:t>
            </a:r>
          </a:p>
          <a:p>
            <a:endParaRPr lang="en-GB" sz="2000" dirty="0" smtClean="0">
              <a:latin typeface="Comic Sans MS" panose="030F0702030302020204" pitchFamily="66" charset="0"/>
            </a:endParaRPr>
          </a:p>
          <a:p>
            <a:pPr marL="0" indent="0">
              <a:buNone/>
            </a:pPr>
            <a:r>
              <a:rPr lang="en-GB" sz="2000" b="1" dirty="0" smtClean="0">
                <a:latin typeface="Comic Sans MS" panose="030F0702030302020204" pitchFamily="66" charset="0"/>
              </a:rPr>
              <a:t>We have a responsibility!  Discuss the outdoor agenda.</a:t>
            </a:r>
            <a:endParaRPr lang="en-GB" sz="2000" b="1" dirty="0">
              <a:latin typeface="Comic Sans MS" panose="030F0702030302020204" pitchFamily="66" charset="0"/>
            </a:endParaRPr>
          </a:p>
        </p:txBody>
      </p:sp>
    </p:spTree>
    <p:extLst>
      <p:ext uri="{BB962C8B-B14F-4D97-AF65-F5344CB8AC3E}">
        <p14:creationId xmlns:p14="http://schemas.microsoft.com/office/powerpoint/2010/main" val="24286170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sz="3600" dirty="0">
                <a:latin typeface="Comic Sans MS" panose="030F0702030302020204" pitchFamily="66" charset="0"/>
              </a:rPr>
              <a:t>Section 5 : </a:t>
            </a:r>
            <a:br>
              <a:rPr lang="en-GB" sz="3600" dirty="0">
                <a:latin typeface="Comic Sans MS" panose="030F0702030302020204" pitchFamily="66" charset="0"/>
              </a:rPr>
            </a:br>
            <a:r>
              <a:rPr lang="en-GB" sz="2400" dirty="0">
                <a:latin typeface="Comic Sans MS" panose="030F0702030302020204" pitchFamily="66" charset="0"/>
              </a:rPr>
              <a:t>Early childhood curriculum and pedagogical leadership</a:t>
            </a:r>
            <a:endParaRPr lang="en-GB" sz="2400" dirty="0"/>
          </a:p>
        </p:txBody>
      </p:sp>
      <p:sp>
        <p:nvSpPr>
          <p:cNvPr id="3" name="Content Placeholder 2"/>
          <p:cNvSpPr>
            <a:spLocks noGrp="1"/>
          </p:cNvSpPr>
          <p:nvPr>
            <p:ph idx="1"/>
          </p:nvPr>
        </p:nvSpPr>
        <p:spPr>
          <a:xfrm>
            <a:off x="457200" y="1600200"/>
            <a:ext cx="3770243" cy="4525963"/>
          </a:xfrm>
        </p:spPr>
        <p:txBody>
          <a:bodyPr/>
          <a:lstStyle/>
          <a:p>
            <a:pPr marL="0" indent="0" algn="ctr">
              <a:buNone/>
            </a:pPr>
            <a:r>
              <a:rPr lang="en-GB" sz="2000" dirty="0" smtClean="0">
                <a:latin typeface="Comic Sans MS" panose="030F0702030302020204" pitchFamily="66" charset="0"/>
              </a:rPr>
              <a:t>Understanding the </a:t>
            </a:r>
            <a:r>
              <a:rPr lang="en-GB" sz="2000" dirty="0">
                <a:latin typeface="Comic Sans MS" panose="030F0702030302020204" pitchFamily="66" charset="0"/>
              </a:rPr>
              <a:t>complexities, diversities and cultural differences of individual families and how this can impact each child is essential. The conversations we have with each family form the foundations of our relationships with them. During these conversations it is essential that we respect, understand and empathise to ensure our relationships are built on trust. </a:t>
            </a:r>
          </a:p>
        </p:txBody>
      </p:sp>
      <p:sp>
        <p:nvSpPr>
          <p:cNvPr id="4" name="Rectangle 3"/>
          <p:cNvSpPr/>
          <p:nvPr/>
        </p:nvSpPr>
        <p:spPr>
          <a:xfrm>
            <a:off x="4227443" y="1425514"/>
            <a:ext cx="4572000" cy="1908215"/>
          </a:xfrm>
          <a:prstGeom prst="rect">
            <a:avLst/>
          </a:prstGeom>
        </p:spPr>
        <p:txBody>
          <a:bodyPr>
            <a:spAutoFit/>
          </a:bodyPr>
          <a:lstStyle/>
          <a:p>
            <a:pPr algn="just"/>
            <a:r>
              <a:rPr lang="en-GB" sz="2000" b="1" dirty="0" smtClean="0">
                <a:latin typeface="Comic Sans MS" panose="030F0702030302020204" pitchFamily="66" charset="0"/>
              </a:rPr>
              <a:t>Discuss the difference between parental involvement and parental engagement</a:t>
            </a:r>
            <a:r>
              <a:rPr lang="en-GB" b="1" dirty="0" smtClean="0">
                <a:latin typeface="Proxima Nova"/>
              </a:rPr>
              <a:t>.</a:t>
            </a:r>
          </a:p>
          <a:p>
            <a:pPr algn="just"/>
            <a:endParaRPr lang="en-GB" b="1" dirty="0">
              <a:latin typeface="Proxima Nova"/>
            </a:endParaRPr>
          </a:p>
          <a:p>
            <a:pPr algn="just"/>
            <a:r>
              <a:rPr lang="en-GB" sz="2000" b="1" dirty="0" smtClean="0">
                <a:latin typeface="Comic Sans MS" panose="030F0702030302020204" pitchFamily="66" charset="0"/>
              </a:rPr>
              <a:t>How does your setting promote family learning?  Can you do more?</a:t>
            </a:r>
            <a:endParaRPr lang="en-GB" sz="2000" b="1" dirty="0">
              <a:latin typeface="Comic Sans MS" panose="030F0702030302020204" pitchFamily="66" charset="0"/>
            </a:endParaRPr>
          </a:p>
        </p:txBody>
      </p:sp>
      <p:pic>
        <p:nvPicPr>
          <p:cNvPr id="5" name="Picture 4"/>
          <p:cNvPicPr>
            <a:picLocks noChangeAspect="1"/>
          </p:cNvPicPr>
          <p:nvPr/>
        </p:nvPicPr>
        <p:blipFill>
          <a:blip r:embed="rId2"/>
          <a:stretch>
            <a:fillRect/>
          </a:stretch>
        </p:blipFill>
        <p:spPr>
          <a:xfrm>
            <a:off x="5181599" y="3487982"/>
            <a:ext cx="1870009" cy="2673485"/>
          </a:xfrm>
          <a:prstGeom prst="rect">
            <a:avLst/>
          </a:prstGeom>
        </p:spPr>
      </p:pic>
    </p:spTree>
    <p:extLst>
      <p:ext uri="{BB962C8B-B14F-4D97-AF65-F5344CB8AC3E}">
        <p14:creationId xmlns:p14="http://schemas.microsoft.com/office/powerpoint/2010/main" val="33190042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sz="3600" dirty="0">
                <a:latin typeface="Comic Sans MS" panose="030F0702030302020204" pitchFamily="66" charset="0"/>
              </a:rPr>
              <a:t>Section </a:t>
            </a:r>
            <a:r>
              <a:rPr lang="en-GB" sz="3600" dirty="0" smtClean="0">
                <a:latin typeface="Comic Sans MS" panose="030F0702030302020204" pitchFamily="66" charset="0"/>
              </a:rPr>
              <a:t>6 </a:t>
            </a:r>
            <a:r>
              <a:rPr lang="en-GB" sz="3600" dirty="0">
                <a:latin typeface="Comic Sans MS" panose="030F0702030302020204" pitchFamily="66" charset="0"/>
              </a:rPr>
              <a:t>: </a:t>
            </a:r>
            <a:br>
              <a:rPr lang="en-GB" sz="3600" dirty="0">
                <a:latin typeface="Comic Sans MS" panose="030F0702030302020204" pitchFamily="66" charset="0"/>
              </a:rPr>
            </a:br>
            <a:r>
              <a:rPr lang="en-GB" sz="3600" dirty="0" smtClean="0">
                <a:latin typeface="Comic Sans MS" panose="030F0702030302020204" pitchFamily="66" charset="0"/>
              </a:rPr>
              <a:t>Putting pedagogy into practice</a:t>
            </a:r>
            <a:endParaRPr lang="en-GB" sz="3600" dirty="0"/>
          </a:p>
        </p:txBody>
      </p:sp>
      <p:sp>
        <p:nvSpPr>
          <p:cNvPr id="3" name="Content Placeholder 2"/>
          <p:cNvSpPr>
            <a:spLocks noGrp="1"/>
          </p:cNvSpPr>
          <p:nvPr>
            <p:ph idx="1"/>
          </p:nvPr>
        </p:nvSpPr>
        <p:spPr/>
        <p:txBody>
          <a:bodyPr/>
          <a:lstStyle/>
          <a:p>
            <a:pPr marL="0" indent="0" algn="just">
              <a:buNone/>
            </a:pPr>
            <a:r>
              <a:rPr lang="en-GB" sz="2000" dirty="0">
                <a:latin typeface="Comic Sans MS" panose="030F0702030302020204" pitchFamily="66" charset="0"/>
              </a:rPr>
              <a:t>In the book Children’s Rights and Early Education (1996), </a:t>
            </a:r>
            <a:r>
              <a:rPr lang="en-GB" sz="2000" dirty="0" err="1">
                <a:latin typeface="Comic Sans MS" panose="030F0702030302020204" pitchFamily="66" charset="0"/>
              </a:rPr>
              <a:t>Nutbrown</a:t>
            </a:r>
            <a:r>
              <a:rPr lang="en-GB" sz="2000" dirty="0">
                <a:latin typeface="Comic Sans MS" panose="030F0702030302020204" pitchFamily="66" charset="0"/>
              </a:rPr>
              <a:t> talks about the curriculum in this way: </a:t>
            </a:r>
          </a:p>
          <a:p>
            <a:pPr marL="0" indent="0" algn="just">
              <a:buNone/>
            </a:pPr>
            <a:r>
              <a:rPr lang="en-GB" sz="2000" dirty="0" smtClean="0">
                <a:latin typeface="Comic Sans MS" panose="030F0702030302020204" pitchFamily="66" charset="0"/>
              </a:rPr>
              <a:t>“What </a:t>
            </a:r>
            <a:r>
              <a:rPr lang="en-GB" sz="2000" dirty="0">
                <a:latin typeface="Comic Sans MS" panose="030F0702030302020204" pitchFamily="66" charset="0"/>
              </a:rPr>
              <a:t>makes working with young children so exciting is the way the anticipated possibilities planned and provided for by the educator are used by individual and groups of children in spontaneous and dynamic ways. The people, children, parents and educators, who share the </a:t>
            </a:r>
            <a:r>
              <a:rPr lang="en-GB" sz="2000" dirty="0" smtClean="0">
                <a:latin typeface="Comic Sans MS" panose="030F0702030302020204" pitchFamily="66" charset="0"/>
              </a:rPr>
              <a:t>experiences </a:t>
            </a:r>
            <a:r>
              <a:rPr lang="en-GB" sz="2000" dirty="0">
                <a:latin typeface="Comic Sans MS" panose="030F0702030302020204" pitchFamily="66" charset="0"/>
              </a:rPr>
              <a:t>construct the curriculum</a:t>
            </a:r>
            <a:r>
              <a:rPr lang="en-GB" sz="2000" dirty="0" smtClean="0">
                <a:latin typeface="Comic Sans MS" panose="030F0702030302020204" pitchFamily="66" charset="0"/>
              </a:rPr>
              <a:t>.” </a:t>
            </a:r>
          </a:p>
          <a:p>
            <a:pPr marL="0" indent="0">
              <a:buNone/>
            </a:pPr>
            <a:r>
              <a:rPr lang="en-GB" sz="2000" dirty="0" smtClean="0">
                <a:latin typeface="Comic Sans MS" panose="030F0702030302020204" pitchFamily="66" charset="0"/>
              </a:rPr>
              <a:t>				</a:t>
            </a:r>
          </a:p>
          <a:p>
            <a:pPr marL="0" indent="0">
              <a:buNone/>
            </a:pPr>
            <a:endParaRPr lang="en-GB" sz="2000" dirty="0">
              <a:latin typeface="Comic Sans MS" panose="030F0702030302020204" pitchFamily="66" charset="0"/>
            </a:endParaRPr>
          </a:p>
          <a:p>
            <a:pPr marL="0" indent="0" algn="ctr">
              <a:buNone/>
            </a:pPr>
            <a:r>
              <a:rPr lang="en-GB" sz="2000" dirty="0" smtClean="0">
                <a:latin typeface="Comic Sans MS" panose="030F0702030302020204" pitchFamily="66" charset="0"/>
              </a:rPr>
              <a:t>								</a:t>
            </a:r>
            <a:r>
              <a:rPr lang="en-GB" sz="2000" b="1" dirty="0" smtClean="0">
                <a:latin typeface="Comic Sans MS" panose="030F0702030302020204" pitchFamily="66" charset="0"/>
              </a:rPr>
              <a:t>Is this how your curriculum is 						constructed?  Discuss.</a:t>
            </a:r>
            <a:endParaRPr lang="en-GB" sz="2000" b="1" dirty="0">
              <a:latin typeface="Comic Sans MS" panose="030F0702030302020204" pitchFamily="66" charset="0"/>
            </a:endParaRPr>
          </a:p>
        </p:txBody>
      </p:sp>
      <p:pic>
        <p:nvPicPr>
          <p:cNvPr id="4" name="Picture 3"/>
          <p:cNvPicPr>
            <a:picLocks noChangeAspect="1"/>
          </p:cNvPicPr>
          <p:nvPr/>
        </p:nvPicPr>
        <p:blipFill>
          <a:blip r:embed="rId2"/>
          <a:stretch>
            <a:fillRect/>
          </a:stretch>
        </p:blipFill>
        <p:spPr>
          <a:xfrm>
            <a:off x="636103" y="3981096"/>
            <a:ext cx="3374447" cy="2145067"/>
          </a:xfrm>
          <a:prstGeom prst="rect">
            <a:avLst/>
          </a:prstGeom>
        </p:spPr>
      </p:pic>
    </p:spTree>
    <p:extLst>
      <p:ext uri="{BB962C8B-B14F-4D97-AF65-F5344CB8AC3E}">
        <p14:creationId xmlns:p14="http://schemas.microsoft.com/office/powerpoint/2010/main" val="13556402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sz="3600" dirty="0">
                <a:latin typeface="Comic Sans MS" panose="030F0702030302020204" pitchFamily="66" charset="0"/>
              </a:rPr>
              <a:t>Section </a:t>
            </a:r>
            <a:r>
              <a:rPr lang="en-GB" sz="3600" dirty="0" smtClean="0">
                <a:latin typeface="Comic Sans MS" panose="030F0702030302020204" pitchFamily="66" charset="0"/>
              </a:rPr>
              <a:t>6 </a:t>
            </a:r>
            <a:r>
              <a:rPr lang="en-GB" sz="3600" dirty="0">
                <a:latin typeface="Comic Sans MS" panose="030F0702030302020204" pitchFamily="66" charset="0"/>
              </a:rPr>
              <a:t>: </a:t>
            </a:r>
            <a:br>
              <a:rPr lang="en-GB" sz="3600" dirty="0">
                <a:latin typeface="Comic Sans MS" panose="030F0702030302020204" pitchFamily="66" charset="0"/>
              </a:rPr>
            </a:br>
            <a:r>
              <a:rPr lang="en-GB" sz="3600" dirty="0">
                <a:latin typeface="Comic Sans MS" panose="030F0702030302020204" pitchFamily="66" charset="0"/>
              </a:rPr>
              <a:t>Putting pedagogy into practice</a:t>
            </a:r>
            <a:endParaRPr lang="en-GB" sz="3600" dirty="0"/>
          </a:p>
        </p:txBody>
      </p:sp>
      <p:sp>
        <p:nvSpPr>
          <p:cNvPr id="3" name="Content Placeholder 2"/>
          <p:cNvSpPr>
            <a:spLocks noGrp="1"/>
          </p:cNvSpPr>
          <p:nvPr>
            <p:ph idx="1"/>
          </p:nvPr>
        </p:nvSpPr>
        <p:spPr/>
        <p:txBody>
          <a:bodyPr/>
          <a:lstStyle/>
          <a:p>
            <a:pPr marL="0" indent="0" algn="just">
              <a:buNone/>
            </a:pPr>
            <a:r>
              <a:rPr lang="en-GB" sz="2000" dirty="0" smtClean="0">
                <a:latin typeface="Comic Sans MS" panose="030F0702030302020204" pitchFamily="66" charset="0"/>
              </a:rPr>
              <a:t>We </a:t>
            </a:r>
            <a:r>
              <a:rPr lang="en-GB" sz="2000" dirty="0">
                <a:latin typeface="Comic Sans MS" panose="030F0702030302020204" pitchFamily="66" charset="0"/>
              </a:rPr>
              <a:t>provide both </a:t>
            </a:r>
            <a:r>
              <a:rPr lang="en-GB" sz="2000" b="1" dirty="0">
                <a:latin typeface="Comic Sans MS" panose="030F0702030302020204" pitchFamily="66" charset="0"/>
              </a:rPr>
              <a:t>responsive </a:t>
            </a:r>
            <a:r>
              <a:rPr lang="en-GB" sz="2000" dirty="0">
                <a:latin typeface="Comic Sans MS" panose="030F0702030302020204" pitchFamily="66" charset="0"/>
              </a:rPr>
              <a:t>and </a:t>
            </a:r>
            <a:r>
              <a:rPr lang="en-GB" sz="2000" b="1" dirty="0">
                <a:latin typeface="Comic Sans MS" panose="030F0702030302020204" pitchFamily="66" charset="0"/>
              </a:rPr>
              <a:t>intentional </a:t>
            </a:r>
            <a:r>
              <a:rPr lang="en-GB" sz="2000" dirty="0">
                <a:latin typeface="Comic Sans MS" panose="030F0702030302020204" pitchFamily="66" charset="0"/>
              </a:rPr>
              <a:t>learning for children in our day-to-day practice. By this we mean that we constantly respond to the needs of young children alongside planning and implementing intentional experiences to help them develop their skills, knowledge and understanding of the world around them. Responsive and intentional planning approaches start with our observations and interpretations of the baby or young child’s actions, emotions and words. This tells us what the child needs for us to provide in their learning environment. A child-centred approach to planning learning will help the child connect each new discovery to what they already know. </a:t>
            </a:r>
            <a:endParaRPr lang="en-GB" sz="2000" dirty="0" smtClean="0">
              <a:latin typeface="Comic Sans MS" panose="030F0702030302020204" pitchFamily="66" charset="0"/>
            </a:endParaRPr>
          </a:p>
          <a:p>
            <a:pPr marL="0" indent="0" algn="just">
              <a:buNone/>
            </a:pPr>
            <a:r>
              <a:rPr lang="en-GB" sz="2000" b="1" dirty="0" smtClean="0">
                <a:latin typeface="Comic Sans MS" panose="030F0702030302020204" pitchFamily="66" charset="0"/>
              </a:rPr>
              <a:t>The balance of responsive and intentional planning seems to be lost in some of our centres as we ‘follow children’s interests’.  Discuss.</a:t>
            </a:r>
            <a:endParaRPr lang="en-GB" sz="2000" b="1" dirty="0">
              <a:latin typeface="Comic Sans MS" panose="030F0702030302020204" pitchFamily="66" charset="0"/>
            </a:endParaRPr>
          </a:p>
        </p:txBody>
      </p:sp>
    </p:spTree>
    <p:extLst>
      <p:ext uri="{BB962C8B-B14F-4D97-AF65-F5344CB8AC3E}">
        <p14:creationId xmlns:p14="http://schemas.microsoft.com/office/powerpoint/2010/main" val="27251091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sz="3600" dirty="0">
                <a:latin typeface="Comic Sans MS" panose="030F0702030302020204" pitchFamily="66" charset="0"/>
              </a:rPr>
              <a:t>Section 6 : </a:t>
            </a:r>
            <a:br>
              <a:rPr lang="en-GB" sz="3600" dirty="0">
                <a:latin typeface="Comic Sans MS" panose="030F0702030302020204" pitchFamily="66" charset="0"/>
              </a:rPr>
            </a:br>
            <a:r>
              <a:rPr lang="en-GB" sz="3600" dirty="0">
                <a:latin typeface="Comic Sans MS" panose="030F0702030302020204" pitchFamily="66" charset="0"/>
              </a:rPr>
              <a:t>Putting pedagogy into practice</a:t>
            </a:r>
            <a:endParaRPr lang="en-GB" sz="3600" dirty="0"/>
          </a:p>
        </p:txBody>
      </p:sp>
      <p:sp>
        <p:nvSpPr>
          <p:cNvPr id="3" name="Content Placeholder 2"/>
          <p:cNvSpPr>
            <a:spLocks noGrp="1"/>
          </p:cNvSpPr>
          <p:nvPr>
            <p:ph idx="1"/>
          </p:nvPr>
        </p:nvSpPr>
        <p:spPr>
          <a:xfrm>
            <a:off x="4121426" y="1600200"/>
            <a:ext cx="4565374" cy="4525963"/>
          </a:xfrm>
        </p:spPr>
        <p:txBody>
          <a:bodyPr/>
          <a:lstStyle/>
          <a:p>
            <a:pPr algn="just"/>
            <a:r>
              <a:rPr lang="en-GB" sz="2000" dirty="0">
                <a:latin typeface="Comic Sans MS" panose="030F0702030302020204" pitchFamily="66" charset="0"/>
              </a:rPr>
              <a:t>We have a key role to play in providing motivating learning provocations and appropriate challenge. Our richer knowledge of the world helps young children to make progress in their learning. This is what Bruner meant by “scaffolding</a:t>
            </a:r>
            <a:r>
              <a:rPr lang="en-GB" sz="2800" dirty="0" smtClean="0">
                <a:latin typeface="Comic Sans MS" panose="030F0702030302020204" pitchFamily="66" charset="0"/>
              </a:rPr>
              <a:t>”.</a:t>
            </a:r>
          </a:p>
          <a:p>
            <a:endParaRPr lang="en-GB" sz="2800" dirty="0">
              <a:latin typeface="Comic Sans MS" panose="030F0702030302020204" pitchFamily="66" charset="0"/>
            </a:endParaRPr>
          </a:p>
          <a:p>
            <a:pPr marL="0" indent="0" algn="just">
              <a:buNone/>
            </a:pPr>
            <a:r>
              <a:rPr lang="en-GB" sz="2000" b="1" dirty="0" smtClean="0">
                <a:latin typeface="Comic Sans MS" panose="030F0702030302020204" pitchFamily="66" charset="0"/>
              </a:rPr>
              <a:t>Do you provide stimulating learning provocations and appropriate challenge in your setting?</a:t>
            </a:r>
            <a:endParaRPr lang="en-GB" sz="2000" b="1" dirty="0"/>
          </a:p>
        </p:txBody>
      </p:sp>
      <p:pic>
        <p:nvPicPr>
          <p:cNvPr id="4" name="Picture 3"/>
          <p:cNvPicPr>
            <a:picLocks noChangeAspect="1"/>
          </p:cNvPicPr>
          <p:nvPr/>
        </p:nvPicPr>
        <p:blipFill>
          <a:blip r:embed="rId2"/>
          <a:stretch>
            <a:fillRect/>
          </a:stretch>
        </p:blipFill>
        <p:spPr>
          <a:xfrm>
            <a:off x="662609" y="1600200"/>
            <a:ext cx="3114259" cy="4452344"/>
          </a:xfrm>
          <a:prstGeom prst="rect">
            <a:avLst/>
          </a:prstGeom>
        </p:spPr>
      </p:pic>
    </p:spTree>
    <p:extLst>
      <p:ext uri="{BB962C8B-B14F-4D97-AF65-F5344CB8AC3E}">
        <p14:creationId xmlns:p14="http://schemas.microsoft.com/office/powerpoint/2010/main" val="403973425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163</TotalTime>
  <Words>1096</Words>
  <Application>Microsoft Office PowerPoint</Application>
  <PresentationFormat>On-screen Show (4:3)</PresentationFormat>
  <Paragraphs>64</Paragraphs>
  <Slides>15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Comic Sans MS</vt:lpstr>
      <vt:lpstr>Proxima Nova</vt:lpstr>
      <vt:lpstr>Office Theme</vt:lpstr>
      <vt:lpstr>PowerPoint Presentation</vt:lpstr>
      <vt:lpstr>Section 5 :  Early childhood curriculum and pedagogical leadership</vt:lpstr>
      <vt:lpstr>Section 5 :  Early childhood curriculum and pedagogical leadership</vt:lpstr>
      <vt:lpstr>Section 5 :  Early childhood curriculum and pedagogical leadership</vt:lpstr>
      <vt:lpstr>Section 5 :  Early childhood curriculum and pedagogical leadership</vt:lpstr>
      <vt:lpstr>Section 5 :  Early childhood curriculum and pedagogical leadership</vt:lpstr>
      <vt:lpstr>Section 6 :  Putting pedagogy into practice</vt:lpstr>
      <vt:lpstr>Section 6 :  Putting pedagogy into practice</vt:lpstr>
      <vt:lpstr>Section 6 :  Putting pedagogy into practice</vt:lpstr>
      <vt:lpstr>Section 6 :  Putting pedagogy into practice</vt:lpstr>
      <vt:lpstr>Section 6 :  Putting pedagogy into practice</vt:lpstr>
      <vt:lpstr>Section 7 :  Ensuring quality through critically reflective practice</vt:lpstr>
      <vt:lpstr>Section 8 :  Transitions matter; to me</vt:lpstr>
      <vt:lpstr>Section 8 :  Transitions matter; to me</vt:lpstr>
      <vt:lpstr>Section 9 :  What we can learn from other curriculum approaches</vt:lpstr>
    </vt:vector>
  </TitlesOfParts>
  <Company>East Ayrshire Council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Rhona Arosi</dc:creator>
  <cp:lastModifiedBy>Harper, Carole</cp:lastModifiedBy>
  <cp:revision>20</cp:revision>
  <dcterms:created xsi:type="dcterms:W3CDTF">2015-08-20T14:41:55Z</dcterms:created>
  <dcterms:modified xsi:type="dcterms:W3CDTF">2020-03-30T11:01:58Z</dcterms:modified>
</cp:coreProperties>
</file>