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58" d="100"/>
          <a:sy n="58" d="100"/>
        </p:scale>
        <p:origin x="1522" y="5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61B3310-0E4E-B942-8967-66554B96765C}" type="datetimeFigureOut">
              <a:rPr lang="en-US" smtClean="0"/>
              <a:t>3/26/2020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D3DFBB3-F57A-1C47-AB69-C1E1F3E42862}" type="slidenum">
              <a:rPr lang="en-US" smtClean="0"/>
              <a:t>‹#›</a:t>
            </a:fld>
            <a:endParaRPr lang="en-US"/>
          </a:p>
        </p:txBody>
      </p:sp>
    </p:spTree>
    <p:extLst>
      <p:ext uri="{BB962C8B-B14F-4D97-AF65-F5344CB8AC3E}">
        <p14:creationId xmlns:p14="http://schemas.microsoft.com/office/powerpoint/2010/main" val="757130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61B3310-0E4E-B942-8967-66554B96765C}" type="datetimeFigureOut">
              <a:rPr lang="en-US" smtClean="0"/>
              <a:t>3/26/2020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D3DFBB3-F57A-1C47-AB69-C1E1F3E42862}" type="slidenum">
              <a:rPr lang="en-US" smtClean="0"/>
              <a:t>‹#›</a:t>
            </a:fld>
            <a:endParaRPr lang="en-US"/>
          </a:p>
        </p:txBody>
      </p:sp>
    </p:spTree>
    <p:extLst>
      <p:ext uri="{BB962C8B-B14F-4D97-AF65-F5344CB8AC3E}">
        <p14:creationId xmlns:p14="http://schemas.microsoft.com/office/powerpoint/2010/main" val="1091763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61B3310-0E4E-B942-8967-66554B96765C}" type="datetimeFigureOut">
              <a:rPr lang="en-US" smtClean="0"/>
              <a:t>3/26/2020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D3DFBB3-F57A-1C47-AB69-C1E1F3E42862}" type="slidenum">
              <a:rPr lang="en-US" smtClean="0"/>
              <a:t>‹#›</a:t>
            </a:fld>
            <a:endParaRPr lang="en-US"/>
          </a:p>
        </p:txBody>
      </p:sp>
    </p:spTree>
    <p:extLst>
      <p:ext uri="{BB962C8B-B14F-4D97-AF65-F5344CB8AC3E}">
        <p14:creationId xmlns:p14="http://schemas.microsoft.com/office/powerpoint/2010/main" val="27569734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GB"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61B3310-0E4E-B942-8967-66554B96765C}" type="datetimeFigureOut">
              <a:rPr lang="en-US" smtClean="0"/>
              <a:t>3/26/2020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D3DFBB3-F57A-1C47-AB69-C1E1F3E42862}" type="slidenum">
              <a:rPr lang="en-US" smtClean="0"/>
              <a:t>‹#›</a:t>
            </a:fld>
            <a:endParaRPr lang="en-US"/>
          </a:p>
        </p:txBody>
      </p:sp>
    </p:spTree>
    <p:extLst>
      <p:ext uri="{BB962C8B-B14F-4D97-AF65-F5344CB8AC3E}">
        <p14:creationId xmlns:p14="http://schemas.microsoft.com/office/powerpoint/2010/main" val="14683292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61B3310-0E4E-B942-8967-66554B96765C}" type="datetimeFigureOut">
              <a:rPr lang="en-US" smtClean="0"/>
              <a:t>3/26/2020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D3DFBB3-F57A-1C47-AB69-C1E1F3E42862}" type="slidenum">
              <a:rPr lang="en-US" smtClean="0"/>
              <a:t>‹#›</a:t>
            </a:fld>
            <a:endParaRPr lang="en-US"/>
          </a:p>
        </p:txBody>
      </p:sp>
    </p:spTree>
    <p:extLst>
      <p:ext uri="{BB962C8B-B14F-4D97-AF65-F5344CB8AC3E}">
        <p14:creationId xmlns:p14="http://schemas.microsoft.com/office/powerpoint/2010/main" val="27136114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61B3310-0E4E-B942-8967-66554B96765C}" type="datetimeFigureOut">
              <a:rPr lang="en-US" smtClean="0"/>
              <a:t>3/26/2020</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D3DFBB3-F57A-1C47-AB69-C1E1F3E42862}" type="slidenum">
              <a:rPr lang="en-US" smtClean="0"/>
              <a:t>‹#›</a:t>
            </a:fld>
            <a:endParaRPr lang="en-US"/>
          </a:p>
        </p:txBody>
      </p:sp>
    </p:spTree>
    <p:extLst>
      <p:ext uri="{BB962C8B-B14F-4D97-AF65-F5344CB8AC3E}">
        <p14:creationId xmlns:p14="http://schemas.microsoft.com/office/powerpoint/2010/main" val="41096379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61B3310-0E4E-B942-8967-66554B96765C}" type="datetimeFigureOut">
              <a:rPr lang="en-US" smtClean="0"/>
              <a:t>3/26/2020</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0D3DFBB3-F57A-1C47-AB69-C1E1F3E42862}" type="slidenum">
              <a:rPr lang="en-US" smtClean="0"/>
              <a:t>‹#›</a:t>
            </a:fld>
            <a:endParaRPr lang="en-US"/>
          </a:p>
        </p:txBody>
      </p:sp>
    </p:spTree>
    <p:extLst>
      <p:ext uri="{BB962C8B-B14F-4D97-AF65-F5344CB8AC3E}">
        <p14:creationId xmlns:p14="http://schemas.microsoft.com/office/powerpoint/2010/main" val="36616606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GB"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61B3310-0E4E-B942-8967-66554B96765C}" type="datetimeFigureOut">
              <a:rPr lang="en-US" smtClean="0"/>
              <a:t>3/26/2020</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0D3DFBB3-F57A-1C47-AB69-C1E1F3E42862}" type="slidenum">
              <a:rPr lang="en-US" smtClean="0"/>
              <a:t>‹#›</a:t>
            </a:fld>
            <a:endParaRPr lang="en-US"/>
          </a:p>
        </p:txBody>
      </p:sp>
    </p:spTree>
    <p:extLst>
      <p:ext uri="{BB962C8B-B14F-4D97-AF65-F5344CB8AC3E}">
        <p14:creationId xmlns:p14="http://schemas.microsoft.com/office/powerpoint/2010/main" val="5676459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61B3310-0E4E-B942-8967-66554B96765C}" type="datetimeFigureOut">
              <a:rPr lang="en-US" smtClean="0"/>
              <a:t>3/26/2020</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0D3DFBB3-F57A-1C47-AB69-C1E1F3E42862}" type="slidenum">
              <a:rPr lang="en-US" smtClean="0"/>
              <a:t>‹#›</a:t>
            </a:fld>
            <a:endParaRPr lang="en-US"/>
          </a:p>
        </p:txBody>
      </p:sp>
    </p:spTree>
    <p:extLst>
      <p:ext uri="{BB962C8B-B14F-4D97-AF65-F5344CB8AC3E}">
        <p14:creationId xmlns:p14="http://schemas.microsoft.com/office/powerpoint/2010/main" val="11969985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61B3310-0E4E-B942-8967-66554B96765C}" type="datetimeFigureOut">
              <a:rPr lang="en-US" smtClean="0"/>
              <a:t>3/26/2020</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D3DFBB3-F57A-1C47-AB69-C1E1F3E42862}" type="slidenum">
              <a:rPr lang="en-US" smtClean="0"/>
              <a:t>‹#›</a:t>
            </a:fld>
            <a:endParaRPr lang="en-US"/>
          </a:p>
        </p:txBody>
      </p:sp>
    </p:spTree>
    <p:extLst>
      <p:ext uri="{BB962C8B-B14F-4D97-AF65-F5344CB8AC3E}">
        <p14:creationId xmlns:p14="http://schemas.microsoft.com/office/powerpoint/2010/main" val="153185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61B3310-0E4E-B942-8967-66554B96765C}" type="datetimeFigureOut">
              <a:rPr lang="en-US" smtClean="0"/>
              <a:t>3/26/2020</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D3DFBB3-F57A-1C47-AB69-C1E1F3E42862}" type="slidenum">
              <a:rPr lang="en-US" smtClean="0"/>
              <a:t>‹#›</a:t>
            </a:fld>
            <a:endParaRPr lang="en-US"/>
          </a:p>
        </p:txBody>
      </p:sp>
    </p:spTree>
    <p:extLst>
      <p:ext uri="{BB962C8B-B14F-4D97-AF65-F5344CB8AC3E}">
        <p14:creationId xmlns:p14="http://schemas.microsoft.com/office/powerpoint/2010/main" val="20228950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EAC Slide template 2.jp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809056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68215" y="527538"/>
            <a:ext cx="7473462" cy="6247864"/>
          </a:xfrm>
          <a:prstGeom prst="rect">
            <a:avLst/>
          </a:prstGeom>
          <a:noFill/>
        </p:spPr>
        <p:txBody>
          <a:bodyPr wrap="square" rtlCol="0">
            <a:spAutoFit/>
          </a:bodyPr>
          <a:lstStyle/>
          <a:p>
            <a:pPr algn="ctr"/>
            <a:r>
              <a:rPr lang="en-GB" sz="4000" dirty="0" smtClean="0">
                <a:latin typeface="Comic Sans MS" panose="030F0702030302020204" pitchFamily="66" charset="0"/>
              </a:rPr>
              <a:t>Realising the Ambition:</a:t>
            </a:r>
          </a:p>
          <a:p>
            <a:pPr algn="ctr"/>
            <a:r>
              <a:rPr lang="en-GB" sz="4000" dirty="0" smtClean="0">
                <a:latin typeface="Comic Sans MS" panose="030F0702030302020204" pitchFamily="66" charset="0"/>
              </a:rPr>
              <a:t>Being Me</a:t>
            </a:r>
          </a:p>
          <a:p>
            <a:pPr algn="ctr"/>
            <a:r>
              <a:rPr lang="en-GB" sz="4000" dirty="0" smtClean="0">
                <a:latin typeface="Comic Sans MS" panose="030F0702030302020204" pitchFamily="66" charset="0"/>
              </a:rPr>
              <a:t>Sections 1 - 4</a:t>
            </a:r>
          </a:p>
          <a:p>
            <a:pPr algn="ctr"/>
            <a:endParaRPr lang="en-GB" sz="4000" dirty="0">
              <a:latin typeface="Comic Sans MS" panose="030F0702030302020204" pitchFamily="66" charset="0"/>
            </a:endParaRPr>
          </a:p>
          <a:p>
            <a:pPr algn="ctr"/>
            <a:endParaRPr lang="en-GB" sz="4000" dirty="0" smtClean="0">
              <a:latin typeface="Comic Sans MS" panose="030F0702030302020204" pitchFamily="66" charset="0"/>
            </a:endParaRPr>
          </a:p>
          <a:p>
            <a:pPr algn="ctr"/>
            <a:endParaRPr lang="en-GB" sz="4000" dirty="0">
              <a:latin typeface="Comic Sans MS" panose="030F0702030302020204" pitchFamily="66" charset="0"/>
            </a:endParaRPr>
          </a:p>
          <a:p>
            <a:pPr algn="ctr"/>
            <a:endParaRPr lang="en-GB" sz="4000" dirty="0" smtClean="0">
              <a:latin typeface="Comic Sans MS" panose="030F0702030302020204" pitchFamily="66" charset="0"/>
            </a:endParaRPr>
          </a:p>
          <a:p>
            <a:pPr algn="ctr"/>
            <a:endParaRPr lang="en-GB" sz="4000" dirty="0">
              <a:latin typeface="Comic Sans MS" panose="030F0702030302020204" pitchFamily="66" charset="0"/>
            </a:endParaRPr>
          </a:p>
          <a:p>
            <a:pPr algn="ctr"/>
            <a:endParaRPr lang="en-GB" sz="4000" dirty="0" smtClean="0">
              <a:latin typeface="Comic Sans MS" panose="030F0702030302020204" pitchFamily="66" charset="0"/>
            </a:endParaRPr>
          </a:p>
          <a:p>
            <a:pPr algn="ctr"/>
            <a:endParaRPr lang="en-GB" sz="4000" dirty="0">
              <a:latin typeface="Comic Sans MS" panose="030F0702030302020204" pitchFamily="66" charset="0"/>
            </a:endParaRPr>
          </a:p>
        </p:txBody>
      </p:sp>
      <p:pic>
        <p:nvPicPr>
          <p:cNvPr id="2" name="Picture 1"/>
          <p:cNvPicPr>
            <a:picLocks noChangeAspect="1"/>
          </p:cNvPicPr>
          <p:nvPr/>
        </p:nvPicPr>
        <p:blipFill>
          <a:blip r:embed="rId2"/>
          <a:stretch>
            <a:fillRect/>
          </a:stretch>
        </p:blipFill>
        <p:spPr>
          <a:xfrm>
            <a:off x="1935480" y="2664139"/>
            <a:ext cx="5412497" cy="3279461"/>
          </a:xfrm>
          <a:prstGeom prst="rect">
            <a:avLst/>
          </a:prstGeom>
        </p:spPr>
      </p:pic>
      <p:pic>
        <p:nvPicPr>
          <p:cNvPr id="4" name="Picture 3"/>
          <p:cNvPicPr>
            <a:picLocks noChangeAspect="1"/>
          </p:cNvPicPr>
          <p:nvPr/>
        </p:nvPicPr>
        <p:blipFill>
          <a:blip r:embed="rId3"/>
          <a:stretch>
            <a:fillRect/>
          </a:stretch>
        </p:blipFill>
        <p:spPr>
          <a:xfrm>
            <a:off x="7333664" y="1094887"/>
            <a:ext cx="1616026" cy="1569252"/>
          </a:xfrm>
          <a:prstGeom prst="rect">
            <a:avLst/>
          </a:prstGeom>
        </p:spPr>
      </p:pic>
    </p:spTree>
    <p:extLst>
      <p:ext uri="{BB962C8B-B14F-4D97-AF65-F5344CB8AC3E}">
        <p14:creationId xmlns:p14="http://schemas.microsoft.com/office/powerpoint/2010/main" val="376221675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sz="3600" dirty="0">
                <a:latin typeface="Comic Sans MS" panose="030F0702030302020204" pitchFamily="66" charset="0"/>
              </a:rPr>
              <a:t>Section 3:</a:t>
            </a:r>
            <a:br>
              <a:rPr lang="en-GB" sz="3600" dirty="0">
                <a:latin typeface="Comic Sans MS" panose="030F0702030302020204" pitchFamily="66" charset="0"/>
              </a:rPr>
            </a:br>
            <a:r>
              <a:rPr lang="en-GB" sz="3600" dirty="0">
                <a:latin typeface="Comic Sans MS" panose="030F0702030302020204" pitchFamily="66" charset="0"/>
              </a:rPr>
              <a:t>What I need to grow and develop</a:t>
            </a:r>
            <a:endParaRPr lang="en-GB" sz="3600" dirty="0"/>
          </a:p>
        </p:txBody>
      </p:sp>
      <p:sp>
        <p:nvSpPr>
          <p:cNvPr id="3" name="Content Placeholder 2"/>
          <p:cNvSpPr>
            <a:spLocks noGrp="1"/>
          </p:cNvSpPr>
          <p:nvPr>
            <p:ph idx="1"/>
          </p:nvPr>
        </p:nvSpPr>
        <p:spPr/>
        <p:txBody>
          <a:bodyPr/>
          <a:lstStyle/>
          <a:p>
            <a:pPr marL="0" indent="0">
              <a:buNone/>
            </a:pPr>
            <a:r>
              <a:rPr lang="en-GB" dirty="0" smtClean="0">
                <a:latin typeface="Comic Sans MS" panose="030F0702030302020204" pitchFamily="66" charset="0"/>
              </a:rPr>
              <a:t>An important note about being you…..</a:t>
            </a:r>
          </a:p>
          <a:p>
            <a:pPr algn="just"/>
            <a:r>
              <a:rPr lang="en-GB" sz="2400" dirty="0" smtClean="0">
                <a:latin typeface="Comic Sans MS" panose="030F0702030302020204" pitchFamily="66" charset="0"/>
              </a:rPr>
              <a:t>Working with babies and young children is extremely rewarding – but can be very demanding of us physically, cognitively and – sometimes emotionally.</a:t>
            </a:r>
          </a:p>
          <a:p>
            <a:pPr algn="just"/>
            <a:r>
              <a:rPr lang="en-GB" sz="2400" dirty="0" smtClean="0">
                <a:latin typeface="Comic Sans MS" panose="030F0702030302020204" pitchFamily="66" charset="0"/>
              </a:rPr>
              <a:t>To give our youngest the best we must strive to be at our best.  And to do this it’s important for us a workforce to look after ourselves and each other.</a:t>
            </a:r>
          </a:p>
          <a:p>
            <a:endParaRPr lang="en-GB" sz="2400" dirty="0"/>
          </a:p>
        </p:txBody>
      </p:sp>
      <p:pic>
        <p:nvPicPr>
          <p:cNvPr id="4" name="Picture 3"/>
          <p:cNvPicPr/>
          <p:nvPr/>
        </p:nvPicPr>
        <p:blipFill>
          <a:blip r:embed="rId2"/>
          <a:stretch>
            <a:fillRect/>
          </a:stretch>
        </p:blipFill>
        <p:spPr>
          <a:xfrm>
            <a:off x="457200" y="4635818"/>
            <a:ext cx="1490345" cy="1490345"/>
          </a:xfrm>
          <a:prstGeom prst="rect">
            <a:avLst/>
          </a:prstGeom>
        </p:spPr>
      </p:pic>
      <p:pic>
        <p:nvPicPr>
          <p:cNvPr id="5" name="Picture 4"/>
          <p:cNvPicPr/>
          <p:nvPr/>
        </p:nvPicPr>
        <p:blipFill>
          <a:blip r:embed="rId3"/>
          <a:stretch>
            <a:fillRect/>
          </a:stretch>
        </p:blipFill>
        <p:spPr>
          <a:xfrm>
            <a:off x="2156289" y="4635817"/>
            <a:ext cx="1490345" cy="1490345"/>
          </a:xfrm>
          <a:prstGeom prst="rect">
            <a:avLst/>
          </a:prstGeom>
        </p:spPr>
      </p:pic>
      <p:pic>
        <p:nvPicPr>
          <p:cNvPr id="6" name="Picture 5"/>
          <p:cNvPicPr/>
          <p:nvPr/>
        </p:nvPicPr>
        <p:blipFill>
          <a:blip r:embed="rId4"/>
          <a:stretch>
            <a:fillRect/>
          </a:stretch>
        </p:blipFill>
        <p:spPr>
          <a:xfrm>
            <a:off x="3826828" y="4635816"/>
            <a:ext cx="1490345" cy="1490345"/>
          </a:xfrm>
          <a:prstGeom prst="rect">
            <a:avLst/>
          </a:prstGeom>
        </p:spPr>
      </p:pic>
      <p:pic>
        <p:nvPicPr>
          <p:cNvPr id="7" name="Picture 6"/>
          <p:cNvPicPr/>
          <p:nvPr/>
        </p:nvPicPr>
        <p:blipFill>
          <a:blip r:embed="rId5"/>
          <a:stretch>
            <a:fillRect/>
          </a:stretch>
        </p:blipFill>
        <p:spPr>
          <a:xfrm>
            <a:off x="5497367" y="4635818"/>
            <a:ext cx="1490345" cy="1490345"/>
          </a:xfrm>
          <a:prstGeom prst="rect">
            <a:avLst/>
          </a:prstGeom>
        </p:spPr>
      </p:pic>
      <p:pic>
        <p:nvPicPr>
          <p:cNvPr id="8" name="Picture 7"/>
          <p:cNvPicPr/>
          <p:nvPr/>
        </p:nvPicPr>
        <p:blipFill>
          <a:blip r:embed="rId6"/>
          <a:stretch>
            <a:fillRect/>
          </a:stretch>
        </p:blipFill>
        <p:spPr>
          <a:xfrm>
            <a:off x="7196456" y="4635818"/>
            <a:ext cx="1490345" cy="1490345"/>
          </a:xfrm>
          <a:prstGeom prst="rect">
            <a:avLst/>
          </a:prstGeom>
        </p:spPr>
      </p:pic>
    </p:spTree>
    <p:extLst>
      <p:ext uri="{BB962C8B-B14F-4D97-AF65-F5344CB8AC3E}">
        <p14:creationId xmlns:p14="http://schemas.microsoft.com/office/powerpoint/2010/main" val="35809529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sz="3600" dirty="0" smtClean="0">
                <a:latin typeface="Comic Sans MS" panose="030F0702030302020204" pitchFamily="66" charset="0"/>
              </a:rPr>
              <a:t>Section 4:</a:t>
            </a:r>
            <a:br>
              <a:rPr lang="en-GB" sz="3600" dirty="0" smtClean="0">
                <a:latin typeface="Comic Sans MS" panose="030F0702030302020204" pitchFamily="66" charset="0"/>
              </a:rPr>
            </a:br>
            <a:r>
              <a:rPr lang="en-GB" sz="3600" dirty="0" smtClean="0">
                <a:latin typeface="Comic Sans MS" panose="030F0702030302020204" pitchFamily="66" charset="0"/>
              </a:rPr>
              <a:t>Child’s work: the importance of play</a:t>
            </a:r>
            <a:endParaRPr lang="en-GB" sz="3600" dirty="0">
              <a:latin typeface="Comic Sans MS" panose="030F0702030302020204" pitchFamily="66" charset="0"/>
            </a:endParaRPr>
          </a:p>
        </p:txBody>
      </p:sp>
      <p:sp>
        <p:nvSpPr>
          <p:cNvPr id="3" name="Content Placeholder 2"/>
          <p:cNvSpPr>
            <a:spLocks noGrp="1"/>
          </p:cNvSpPr>
          <p:nvPr>
            <p:ph idx="1"/>
          </p:nvPr>
        </p:nvSpPr>
        <p:spPr/>
        <p:txBody>
          <a:bodyPr/>
          <a:lstStyle/>
          <a:p>
            <a:endParaRPr lang="en-GB" dirty="0" smtClean="0"/>
          </a:p>
          <a:p>
            <a:pPr algn="just"/>
            <a:r>
              <a:rPr lang="en-GB" sz="2000" dirty="0" smtClean="0">
                <a:latin typeface="Comic Sans MS" panose="030F0702030302020204" pitchFamily="66" charset="0"/>
              </a:rPr>
              <a:t>Play can be and mean many different things to children and adults.  We may describe the activities we plan as ‘play’ whereas a child may not see these as play at all.  ‘Play’ is therefore both a tricky word and concept to describe.  It can be fun and joyful or difficult and complicated.  This is a challenge for us as the act can be misinterpreted as being ‘just play’.  The intrinsic value of what a child is actually doing and learning can be missed or ignored and therefore seen as less valuable.  </a:t>
            </a:r>
            <a:r>
              <a:rPr lang="en-GB" sz="2000" b="1" dirty="0" smtClean="0">
                <a:latin typeface="Comic Sans MS" panose="030F0702030302020204" pitchFamily="66" charset="0"/>
              </a:rPr>
              <a:t>We may consciously or unconsciously place more value on tasks we plan and lead with pre-determined outcomes.</a:t>
            </a:r>
          </a:p>
          <a:p>
            <a:pPr algn="just"/>
            <a:endParaRPr lang="en-GB" sz="2000" dirty="0">
              <a:latin typeface="Comic Sans MS" panose="030F0702030302020204" pitchFamily="66" charset="0"/>
            </a:endParaRPr>
          </a:p>
          <a:p>
            <a:pPr marL="0" indent="0" algn="just">
              <a:buNone/>
            </a:pPr>
            <a:r>
              <a:rPr lang="en-GB" sz="2800" b="1" dirty="0" smtClean="0">
                <a:latin typeface="Comic Sans MS" panose="030F0702030302020204" pitchFamily="66" charset="0"/>
              </a:rPr>
              <a:t>Discuss</a:t>
            </a:r>
            <a:endParaRPr lang="en-GB" sz="2800" b="1" dirty="0">
              <a:latin typeface="Comic Sans MS" panose="030F0702030302020204" pitchFamily="66" charset="0"/>
            </a:endParaRPr>
          </a:p>
          <a:p>
            <a:pPr algn="just"/>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a:p>
        </p:txBody>
      </p:sp>
    </p:spTree>
    <p:extLst>
      <p:ext uri="{BB962C8B-B14F-4D97-AF65-F5344CB8AC3E}">
        <p14:creationId xmlns:p14="http://schemas.microsoft.com/office/powerpoint/2010/main" val="5824201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sz="3600" dirty="0">
                <a:latin typeface="Comic Sans MS" panose="030F0702030302020204" pitchFamily="66" charset="0"/>
              </a:rPr>
              <a:t>Section 4:</a:t>
            </a:r>
            <a:br>
              <a:rPr lang="en-GB" sz="3600" dirty="0">
                <a:latin typeface="Comic Sans MS" panose="030F0702030302020204" pitchFamily="66" charset="0"/>
              </a:rPr>
            </a:br>
            <a:r>
              <a:rPr lang="en-GB" sz="3600" dirty="0">
                <a:latin typeface="Comic Sans MS" panose="030F0702030302020204" pitchFamily="66" charset="0"/>
              </a:rPr>
              <a:t>Child’s work: the importance of play</a:t>
            </a:r>
            <a:endParaRPr lang="en-GB" sz="3600" dirty="0"/>
          </a:p>
        </p:txBody>
      </p:sp>
      <p:pic>
        <p:nvPicPr>
          <p:cNvPr id="4" name="Content Placeholder 3"/>
          <p:cNvPicPr>
            <a:picLocks noGrp="1" noChangeAspect="1"/>
          </p:cNvPicPr>
          <p:nvPr>
            <p:ph idx="1"/>
          </p:nvPr>
        </p:nvPicPr>
        <p:blipFill>
          <a:blip r:embed="rId2"/>
          <a:stretch>
            <a:fillRect/>
          </a:stretch>
        </p:blipFill>
        <p:spPr>
          <a:xfrm>
            <a:off x="457200" y="1600200"/>
            <a:ext cx="3172378" cy="4525963"/>
          </a:xfrm>
          <a:prstGeom prst="rect">
            <a:avLst/>
          </a:prstGeom>
        </p:spPr>
      </p:pic>
      <p:sp>
        <p:nvSpPr>
          <p:cNvPr id="5" name="TextBox 4"/>
          <p:cNvSpPr txBox="1"/>
          <p:nvPr/>
        </p:nvSpPr>
        <p:spPr>
          <a:xfrm>
            <a:off x="3921369" y="1723292"/>
            <a:ext cx="4941277" cy="3785652"/>
          </a:xfrm>
          <a:prstGeom prst="rect">
            <a:avLst/>
          </a:prstGeom>
          <a:noFill/>
        </p:spPr>
        <p:txBody>
          <a:bodyPr wrap="square" rtlCol="0">
            <a:spAutoFit/>
          </a:bodyPr>
          <a:lstStyle/>
          <a:p>
            <a:r>
              <a:rPr lang="en-GB" sz="2400" dirty="0" err="1" smtClean="0">
                <a:latin typeface="Comic Sans MS" panose="030F0702030302020204" pitchFamily="66" charset="0"/>
              </a:rPr>
              <a:t>Whitebread</a:t>
            </a:r>
            <a:r>
              <a:rPr lang="en-GB" sz="2400" dirty="0">
                <a:latin typeface="Comic Sans MS" panose="030F0702030302020204" pitchFamily="66" charset="0"/>
              </a:rPr>
              <a:t> </a:t>
            </a:r>
            <a:r>
              <a:rPr lang="en-GB" sz="2400" dirty="0" smtClean="0">
                <a:latin typeface="Comic Sans MS" panose="030F0702030302020204" pitchFamily="66" charset="0"/>
              </a:rPr>
              <a:t>(2012) tells us about two areas in particular where the evidence about the benefits of play is strong.  Firstly, early language development through imaginative play either with another adult or with other children, and, secondly, through play the child’s ability to self-regulate is enhanced.</a:t>
            </a:r>
            <a:endParaRPr lang="en-GB" sz="2400" dirty="0">
              <a:latin typeface="Comic Sans MS" panose="030F0702030302020204" pitchFamily="66" charset="0"/>
            </a:endParaRPr>
          </a:p>
        </p:txBody>
      </p:sp>
    </p:spTree>
    <p:extLst>
      <p:ext uri="{BB962C8B-B14F-4D97-AF65-F5344CB8AC3E}">
        <p14:creationId xmlns:p14="http://schemas.microsoft.com/office/powerpoint/2010/main" val="3576588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just"/>
            <a:r>
              <a:rPr lang="en-GB" sz="3600" dirty="0">
                <a:latin typeface="Comic Sans MS" panose="030F0702030302020204" pitchFamily="66" charset="0"/>
              </a:rPr>
              <a:t>Section 4:</a:t>
            </a:r>
            <a:br>
              <a:rPr lang="en-GB" sz="3600" dirty="0">
                <a:latin typeface="Comic Sans MS" panose="030F0702030302020204" pitchFamily="66" charset="0"/>
              </a:rPr>
            </a:br>
            <a:r>
              <a:rPr lang="en-GB" sz="3600" dirty="0">
                <a:latin typeface="Comic Sans MS" panose="030F0702030302020204" pitchFamily="66" charset="0"/>
              </a:rPr>
              <a:t>Child’s work: the importance of play</a:t>
            </a:r>
          </a:p>
        </p:txBody>
      </p:sp>
      <p:sp>
        <p:nvSpPr>
          <p:cNvPr id="3" name="Content Placeholder 2"/>
          <p:cNvSpPr>
            <a:spLocks noGrp="1"/>
          </p:cNvSpPr>
          <p:nvPr>
            <p:ph idx="1"/>
          </p:nvPr>
        </p:nvSpPr>
        <p:spPr/>
        <p:txBody>
          <a:bodyPr/>
          <a:lstStyle/>
          <a:p>
            <a:pPr algn="just"/>
            <a:r>
              <a:rPr lang="en-GB" sz="2400" dirty="0">
                <a:latin typeface="Comic Sans MS" panose="030F0702030302020204" pitchFamily="66" charset="0"/>
              </a:rPr>
              <a:t>One of the many challenges we face when considering play pedagogy in early stages of school is the pressure we can face from external forces or our own beliefs and values to evidence the child’s progress in key aspects of their learning. While important, this should not deter us from adopting pedagogical approaches which embrace play as the medium </a:t>
            </a:r>
            <a:r>
              <a:rPr lang="en-GB" sz="2400" dirty="0" smtClean="0">
                <a:latin typeface="Comic Sans MS" panose="030F0702030302020204" pitchFamily="66" charset="0"/>
              </a:rPr>
              <a:t>through </a:t>
            </a:r>
            <a:r>
              <a:rPr lang="en-GB" sz="2400" dirty="0">
                <a:latin typeface="Comic Sans MS" panose="030F0702030302020204" pitchFamily="66" charset="0"/>
              </a:rPr>
              <a:t>which young children learn best</a:t>
            </a:r>
            <a:r>
              <a:rPr lang="en-GB" sz="2400" dirty="0" smtClean="0">
                <a:latin typeface="Comic Sans MS" panose="030F0702030302020204" pitchFamily="66" charset="0"/>
              </a:rPr>
              <a:t>.</a:t>
            </a:r>
          </a:p>
          <a:p>
            <a:endParaRPr lang="en-GB" sz="2400" dirty="0">
              <a:latin typeface="Comic Sans MS" panose="030F0702030302020204" pitchFamily="66" charset="0"/>
            </a:endParaRPr>
          </a:p>
          <a:p>
            <a:pPr marL="0" indent="0">
              <a:buNone/>
            </a:pPr>
            <a:r>
              <a:rPr lang="en-GB" sz="2400" dirty="0" smtClean="0">
                <a:latin typeface="Comic Sans MS" panose="030F0702030302020204" pitchFamily="66" charset="0"/>
              </a:rPr>
              <a:t>                                               </a:t>
            </a:r>
            <a:r>
              <a:rPr lang="en-GB" sz="2800" b="1" dirty="0" smtClean="0">
                <a:latin typeface="Comic Sans MS" panose="030F0702030302020204" pitchFamily="66" charset="0"/>
              </a:rPr>
              <a:t>Discuss</a:t>
            </a:r>
          </a:p>
          <a:p>
            <a:pPr marL="0" indent="0">
              <a:buNone/>
            </a:pPr>
            <a:r>
              <a:rPr lang="en-GB" sz="2400" dirty="0" smtClean="0">
                <a:latin typeface="Comic Sans MS" panose="030F0702030302020204" pitchFamily="66" charset="0"/>
              </a:rPr>
              <a:t> </a:t>
            </a:r>
            <a:endParaRPr lang="en-GB" sz="2400" dirty="0">
              <a:latin typeface="Comic Sans MS" panose="030F0702030302020204" pitchFamily="66" charset="0"/>
            </a:endParaRPr>
          </a:p>
        </p:txBody>
      </p:sp>
      <p:pic>
        <p:nvPicPr>
          <p:cNvPr id="4" name="Picture 3"/>
          <p:cNvPicPr>
            <a:picLocks noChangeAspect="1"/>
          </p:cNvPicPr>
          <p:nvPr/>
        </p:nvPicPr>
        <p:blipFill>
          <a:blip r:embed="rId2"/>
          <a:stretch>
            <a:fillRect/>
          </a:stretch>
        </p:blipFill>
        <p:spPr>
          <a:xfrm>
            <a:off x="912606" y="4684225"/>
            <a:ext cx="1257699" cy="1241791"/>
          </a:xfrm>
          <a:prstGeom prst="rect">
            <a:avLst/>
          </a:prstGeom>
        </p:spPr>
      </p:pic>
      <p:pic>
        <p:nvPicPr>
          <p:cNvPr id="5" name="Picture 4"/>
          <p:cNvPicPr>
            <a:picLocks noChangeAspect="1"/>
          </p:cNvPicPr>
          <p:nvPr/>
        </p:nvPicPr>
        <p:blipFill>
          <a:blip r:embed="rId3"/>
          <a:stretch>
            <a:fillRect/>
          </a:stretch>
        </p:blipFill>
        <p:spPr>
          <a:xfrm>
            <a:off x="2625711" y="4684225"/>
            <a:ext cx="1314261" cy="1297637"/>
          </a:xfrm>
          <a:prstGeom prst="rect">
            <a:avLst/>
          </a:prstGeom>
        </p:spPr>
      </p:pic>
    </p:spTree>
    <p:extLst>
      <p:ext uri="{BB962C8B-B14F-4D97-AF65-F5344CB8AC3E}">
        <p14:creationId xmlns:p14="http://schemas.microsoft.com/office/powerpoint/2010/main" val="31054325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sz="3600" dirty="0">
                <a:latin typeface="Comic Sans MS" panose="030F0702030302020204" pitchFamily="66" charset="0"/>
              </a:rPr>
              <a:t>Section 4:</a:t>
            </a:r>
            <a:br>
              <a:rPr lang="en-GB" sz="3600" dirty="0">
                <a:latin typeface="Comic Sans MS" panose="030F0702030302020204" pitchFamily="66" charset="0"/>
              </a:rPr>
            </a:br>
            <a:r>
              <a:rPr lang="en-GB" sz="3600" dirty="0">
                <a:latin typeface="Comic Sans MS" panose="030F0702030302020204" pitchFamily="66" charset="0"/>
              </a:rPr>
              <a:t>Child’s work: the importance of play</a:t>
            </a:r>
            <a:endParaRPr lang="en-GB" sz="3600" dirty="0"/>
          </a:p>
        </p:txBody>
      </p:sp>
      <p:sp>
        <p:nvSpPr>
          <p:cNvPr id="3" name="Content Placeholder 2"/>
          <p:cNvSpPr>
            <a:spLocks noGrp="1"/>
          </p:cNvSpPr>
          <p:nvPr>
            <p:ph idx="1"/>
          </p:nvPr>
        </p:nvSpPr>
        <p:spPr/>
        <p:txBody>
          <a:bodyPr/>
          <a:lstStyle/>
          <a:p>
            <a:pPr marL="0" indent="0" algn="just">
              <a:buNone/>
            </a:pPr>
            <a:r>
              <a:rPr lang="en-GB" sz="2000" dirty="0">
                <a:latin typeface="Comic Sans MS" panose="030F0702030302020204" pitchFamily="66" charset="0"/>
              </a:rPr>
              <a:t>Consider how useful or </a:t>
            </a:r>
            <a:r>
              <a:rPr lang="en-GB" sz="2000" b="1" dirty="0">
                <a:latin typeface="Comic Sans MS" panose="030F0702030302020204" pitchFamily="66" charset="0"/>
              </a:rPr>
              <a:t>affording </a:t>
            </a:r>
            <a:r>
              <a:rPr lang="en-GB" sz="2000" dirty="0">
                <a:latin typeface="Comic Sans MS" panose="030F0702030302020204" pitchFamily="66" charset="0"/>
              </a:rPr>
              <a:t>the experiences are outside and inside the setting. To do this, ask yourself, can and do the children use the experiences they have on offer in different ways to test and explore their theories? Has both intentional and responsive planning for continuity and progression using Curriculum for Excellence Early Level been considered? Collaboration with the children, parents, other members of staff and the consideration of opportunities in the wider community ensures a play provision which is relevant, challenging and exciting. </a:t>
            </a:r>
          </a:p>
        </p:txBody>
      </p:sp>
      <p:pic>
        <p:nvPicPr>
          <p:cNvPr id="4" name="Picture 3"/>
          <p:cNvPicPr>
            <a:picLocks noChangeAspect="1"/>
          </p:cNvPicPr>
          <p:nvPr/>
        </p:nvPicPr>
        <p:blipFill>
          <a:blip r:embed="rId2"/>
          <a:stretch>
            <a:fillRect/>
          </a:stretch>
        </p:blipFill>
        <p:spPr>
          <a:xfrm>
            <a:off x="5785338" y="4110647"/>
            <a:ext cx="1406849" cy="2016370"/>
          </a:xfrm>
          <a:prstGeom prst="rect">
            <a:avLst/>
          </a:prstGeom>
        </p:spPr>
      </p:pic>
    </p:spTree>
    <p:extLst>
      <p:ext uri="{BB962C8B-B14F-4D97-AF65-F5344CB8AC3E}">
        <p14:creationId xmlns:p14="http://schemas.microsoft.com/office/powerpoint/2010/main" val="34380035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sz="3600" dirty="0">
                <a:latin typeface="Comic Sans MS" panose="030F0702030302020204" pitchFamily="66" charset="0"/>
              </a:rPr>
              <a:t>Section 4</a:t>
            </a:r>
            <a:r>
              <a:rPr lang="en-GB" sz="3600" dirty="0" smtClean="0">
                <a:latin typeface="Comic Sans MS" panose="030F0702030302020204" pitchFamily="66" charset="0"/>
              </a:rPr>
              <a:t>:</a:t>
            </a:r>
            <a:br>
              <a:rPr lang="en-GB" sz="3600" dirty="0" smtClean="0">
                <a:latin typeface="Comic Sans MS" panose="030F0702030302020204" pitchFamily="66" charset="0"/>
              </a:rPr>
            </a:br>
            <a:r>
              <a:rPr lang="en-GB" sz="3600" dirty="0" smtClean="0">
                <a:latin typeface="Comic Sans MS" panose="030F0702030302020204" pitchFamily="66" charset="0"/>
              </a:rPr>
              <a:t>Play pedagogy</a:t>
            </a:r>
            <a:endParaRPr lang="en-GB" sz="3600" dirty="0"/>
          </a:p>
        </p:txBody>
      </p:sp>
      <p:sp>
        <p:nvSpPr>
          <p:cNvPr id="3" name="Content Placeholder 2"/>
          <p:cNvSpPr>
            <a:spLocks noGrp="1"/>
          </p:cNvSpPr>
          <p:nvPr>
            <p:ph idx="1"/>
          </p:nvPr>
        </p:nvSpPr>
        <p:spPr/>
        <p:txBody>
          <a:bodyPr/>
          <a:lstStyle/>
          <a:p>
            <a:pPr algn="just"/>
            <a:r>
              <a:rPr lang="en-GB" sz="2000" dirty="0" smtClean="0">
                <a:latin typeface="Comic Sans MS" panose="030F0702030302020204" pitchFamily="66" charset="0"/>
              </a:rPr>
              <a:t>Achieving </a:t>
            </a:r>
            <a:r>
              <a:rPr lang="en-GB" sz="2000" dirty="0">
                <a:latin typeface="Comic Sans MS" panose="030F0702030302020204" pitchFamily="66" charset="0"/>
              </a:rPr>
              <a:t>a consistent pedagogical approach across the ELC sector and the early primary stages should be a key aspiration. Regular planning discussions between practitioners across both sectors and with children themselves would help to improve continuity of experience and </a:t>
            </a:r>
            <a:r>
              <a:rPr lang="en-GB" sz="2000" dirty="0" smtClean="0">
                <a:latin typeface="Comic Sans MS" panose="030F0702030302020204" pitchFamily="66" charset="0"/>
              </a:rPr>
              <a:t>learning.</a:t>
            </a:r>
          </a:p>
          <a:p>
            <a:pPr algn="just"/>
            <a:endParaRPr lang="en-GB" sz="2000" dirty="0">
              <a:latin typeface="Comic Sans MS" panose="030F0702030302020204" pitchFamily="66" charset="0"/>
            </a:endParaRPr>
          </a:p>
          <a:p>
            <a:pPr marL="0" indent="0" algn="just">
              <a:buNone/>
            </a:pPr>
            <a:endParaRPr lang="en-GB" sz="2000" dirty="0" smtClean="0">
              <a:latin typeface="Comic Sans MS" panose="030F0702030302020204" pitchFamily="66" charset="0"/>
            </a:endParaRPr>
          </a:p>
          <a:p>
            <a:pPr marL="0" indent="0" algn="just">
              <a:buNone/>
            </a:pPr>
            <a:r>
              <a:rPr lang="en-GB" sz="2000" b="1" dirty="0" smtClean="0">
                <a:latin typeface="Comic Sans MS" panose="030F0702030302020204" pitchFamily="66" charset="0"/>
              </a:rPr>
              <a:t>How is this achieved in your </a:t>
            </a:r>
          </a:p>
          <a:p>
            <a:pPr marL="0" indent="0" algn="just">
              <a:buNone/>
            </a:pPr>
            <a:r>
              <a:rPr lang="en-GB" sz="2000" b="1" dirty="0" smtClean="0">
                <a:latin typeface="Comic Sans MS" panose="030F0702030302020204" pitchFamily="66" charset="0"/>
              </a:rPr>
              <a:t>establishment?</a:t>
            </a:r>
          </a:p>
          <a:p>
            <a:pPr marL="0" indent="0" algn="just">
              <a:buNone/>
            </a:pPr>
            <a:endParaRPr lang="en-GB" b="1" dirty="0"/>
          </a:p>
        </p:txBody>
      </p:sp>
      <p:pic>
        <p:nvPicPr>
          <p:cNvPr id="4" name="Picture 3"/>
          <p:cNvPicPr>
            <a:picLocks noChangeAspect="1"/>
          </p:cNvPicPr>
          <p:nvPr/>
        </p:nvPicPr>
        <p:blipFill>
          <a:blip r:embed="rId2"/>
          <a:stretch>
            <a:fillRect/>
          </a:stretch>
        </p:blipFill>
        <p:spPr>
          <a:xfrm>
            <a:off x="4572000" y="3407598"/>
            <a:ext cx="3149730" cy="2559720"/>
          </a:xfrm>
          <a:prstGeom prst="rect">
            <a:avLst/>
          </a:prstGeom>
        </p:spPr>
      </p:pic>
    </p:spTree>
    <p:extLst>
      <p:ext uri="{BB962C8B-B14F-4D97-AF65-F5344CB8AC3E}">
        <p14:creationId xmlns:p14="http://schemas.microsoft.com/office/powerpoint/2010/main" val="319315263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sz="3600" dirty="0">
                <a:latin typeface="Comic Sans MS" panose="030F0702030302020204" pitchFamily="66" charset="0"/>
              </a:rPr>
              <a:t>Section 4:</a:t>
            </a:r>
            <a:br>
              <a:rPr lang="en-GB" sz="3600" dirty="0">
                <a:latin typeface="Comic Sans MS" panose="030F0702030302020204" pitchFamily="66" charset="0"/>
              </a:rPr>
            </a:br>
            <a:r>
              <a:rPr lang="en-GB" sz="3600" dirty="0">
                <a:latin typeface="Comic Sans MS" panose="030F0702030302020204" pitchFamily="66" charset="0"/>
              </a:rPr>
              <a:t>Play pedagogy</a:t>
            </a:r>
            <a:endParaRPr lang="en-GB" sz="3600" dirty="0"/>
          </a:p>
        </p:txBody>
      </p:sp>
      <p:sp>
        <p:nvSpPr>
          <p:cNvPr id="3" name="Content Placeholder 2"/>
          <p:cNvSpPr>
            <a:spLocks noGrp="1"/>
          </p:cNvSpPr>
          <p:nvPr>
            <p:ph idx="1"/>
          </p:nvPr>
        </p:nvSpPr>
        <p:spPr/>
        <p:txBody>
          <a:bodyPr/>
          <a:lstStyle/>
          <a:p>
            <a:pPr marL="0" indent="0" algn="just">
              <a:buNone/>
            </a:pPr>
            <a:r>
              <a:rPr lang="en-GB" sz="2000" dirty="0">
                <a:latin typeface="Comic Sans MS" panose="030F0702030302020204" pitchFamily="66" charset="0"/>
              </a:rPr>
              <a:t>In ELC and beyond into school, the social environment of interactions should provide children with opportunities to continue to develop positive relationships with others; while also supporting and developing an understanding of the notion of boundaries; self-regulation, negotiation and choice. As the complexity of the child’s play develops, learning should be facilitated through a cyclical process of responsive and intentional planning, which includes </a:t>
            </a:r>
            <a:r>
              <a:rPr lang="en-GB" sz="2000" b="1" dirty="0">
                <a:latin typeface="Comic Sans MS" panose="030F0702030302020204" pitchFamily="66" charset="0"/>
              </a:rPr>
              <a:t>observations, interpretation and documentation of learning, responsive and intentional planning </a:t>
            </a:r>
            <a:r>
              <a:rPr lang="en-GB" sz="2000" dirty="0">
                <a:latin typeface="Comic Sans MS" panose="030F0702030302020204" pitchFamily="66" charset="0"/>
              </a:rPr>
              <a:t>and </a:t>
            </a:r>
            <a:r>
              <a:rPr lang="en-GB" sz="2000" b="1" dirty="0">
                <a:latin typeface="Comic Sans MS" panose="030F0702030302020204" pitchFamily="66" charset="0"/>
              </a:rPr>
              <a:t>facilitation</a:t>
            </a:r>
            <a:r>
              <a:rPr lang="en-GB" sz="2000" dirty="0">
                <a:latin typeface="Comic Sans MS" panose="030F0702030302020204" pitchFamily="66" charset="0"/>
              </a:rPr>
              <a:t>.</a:t>
            </a:r>
          </a:p>
          <a:p>
            <a:pPr marL="0" indent="0">
              <a:buNone/>
            </a:pPr>
            <a:endParaRPr lang="en-GB" dirty="0" smtClean="0"/>
          </a:p>
          <a:p>
            <a:pPr marL="0" indent="0">
              <a:buNone/>
            </a:pPr>
            <a:r>
              <a:rPr lang="en-GB" sz="2800" b="1" dirty="0" smtClean="0">
                <a:latin typeface="Comic Sans MS" panose="030F0702030302020204" pitchFamily="66" charset="0"/>
              </a:rPr>
              <a:t>Planning – do you cover this?</a:t>
            </a:r>
          </a:p>
          <a:p>
            <a:pPr marL="0" indent="0">
              <a:buNone/>
            </a:pPr>
            <a:r>
              <a:rPr lang="en-GB" sz="2800" b="1" dirty="0" smtClean="0">
                <a:latin typeface="Comic Sans MS" panose="030F0702030302020204" pitchFamily="66" charset="0"/>
              </a:rPr>
              <a:t>Could it be improved?</a:t>
            </a:r>
            <a:endParaRPr lang="en-GB" sz="2800" b="1" dirty="0">
              <a:latin typeface="Comic Sans MS" panose="030F0702030302020204" pitchFamily="66" charset="0"/>
            </a:endParaRPr>
          </a:p>
        </p:txBody>
      </p:sp>
    </p:spTree>
    <p:extLst>
      <p:ext uri="{BB962C8B-B14F-4D97-AF65-F5344CB8AC3E}">
        <p14:creationId xmlns:p14="http://schemas.microsoft.com/office/powerpoint/2010/main" val="23191268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sz="3600" dirty="0">
                <a:latin typeface="Comic Sans MS" panose="030F0702030302020204" pitchFamily="66" charset="0"/>
              </a:rPr>
              <a:t>Section 4:</a:t>
            </a:r>
            <a:br>
              <a:rPr lang="en-GB" sz="3600" dirty="0">
                <a:latin typeface="Comic Sans MS" panose="030F0702030302020204" pitchFamily="66" charset="0"/>
              </a:rPr>
            </a:br>
            <a:r>
              <a:rPr lang="en-GB" sz="3600" dirty="0">
                <a:latin typeface="Comic Sans MS" panose="030F0702030302020204" pitchFamily="66" charset="0"/>
              </a:rPr>
              <a:t>Play pedagogy</a:t>
            </a:r>
            <a:endParaRPr lang="en-GB" sz="3600" dirty="0"/>
          </a:p>
        </p:txBody>
      </p:sp>
      <p:pic>
        <p:nvPicPr>
          <p:cNvPr id="4" name="Content Placeholder 3"/>
          <p:cNvPicPr>
            <a:picLocks noGrp="1" noChangeAspect="1"/>
          </p:cNvPicPr>
          <p:nvPr>
            <p:ph idx="1"/>
          </p:nvPr>
        </p:nvPicPr>
        <p:blipFill>
          <a:blip r:embed="rId2"/>
          <a:stretch>
            <a:fillRect/>
          </a:stretch>
        </p:blipFill>
        <p:spPr>
          <a:xfrm>
            <a:off x="457200" y="1600200"/>
            <a:ext cx="8229600" cy="4525963"/>
          </a:xfrm>
          <a:prstGeom prst="rect">
            <a:avLst/>
          </a:prstGeom>
        </p:spPr>
      </p:pic>
    </p:spTree>
    <p:extLst>
      <p:ext uri="{BB962C8B-B14F-4D97-AF65-F5344CB8AC3E}">
        <p14:creationId xmlns:p14="http://schemas.microsoft.com/office/powerpoint/2010/main" val="9928385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sz="3600" dirty="0">
                <a:latin typeface="Comic Sans MS" panose="030F0702030302020204" pitchFamily="66" charset="0"/>
              </a:rPr>
              <a:t>Section 4</a:t>
            </a:r>
            <a:r>
              <a:rPr lang="en-GB" sz="3600" dirty="0" smtClean="0">
                <a:latin typeface="Comic Sans MS" panose="030F0702030302020204" pitchFamily="66" charset="0"/>
              </a:rPr>
              <a:t>:</a:t>
            </a:r>
            <a:br>
              <a:rPr lang="en-GB" sz="3600" dirty="0" smtClean="0">
                <a:latin typeface="Comic Sans MS" panose="030F0702030302020204" pitchFamily="66" charset="0"/>
              </a:rPr>
            </a:br>
            <a:r>
              <a:rPr lang="en-GB" sz="2800" dirty="0" smtClean="0">
                <a:latin typeface="Comic Sans MS" panose="030F0702030302020204" pitchFamily="66" charset="0"/>
              </a:rPr>
              <a:t>The role of the adult in supporting learning</a:t>
            </a:r>
            <a:endParaRPr lang="en-GB" sz="2800" dirty="0"/>
          </a:p>
        </p:txBody>
      </p:sp>
      <p:sp>
        <p:nvSpPr>
          <p:cNvPr id="3" name="Content Placeholder 2"/>
          <p:cNvSpPr>
            <a:spLocks noGrp="1"/>
          </p:cNvSpPr>
          <p:nvPr>
            <p:ph idx="1"/>
          </p:nvPr>
        </p:nvSpPr>
        <p:spPr/>
        <p:txBody>
          <a:bodyPr/>
          <a:lstStyle/>
          <a:p>
            <a:pPr marL="0" indent="0" algn="just">
              <a:buNone/>
            </a:pPr>
            <a:r>
              <a:rPr lang="en-GB" sz="2000" dirty="0" smtClean="0">
                <a:latin typeface="Comic Sans MS" panose="030F0702030302020204" pitchFamily="66" charset="0"/>
              </a:rPr>
              <a:t>Stepping </a:t>
            </a:r>
            <a:r>
              <a:rPr lang="en-GB" sz="2000" dirty="0">
                <a:latin typeface="Comic Sans MS" panose="030F0702030302020204" pitchFamily="66" charset="0"/>
              </a:rPr>
              <a:t>back and noticing what the children are involved in is a skill that must be embedded into practice both in ELC and school settings. After reflecting on the key learning for the child we can facilitate a provocation or response to allow the child to further pursue their own thinking. The provocation/response allows further time for us to capture what the child’s thinking is prior to interacting with them and then developing a plan for building or </a:t>
            </a:r>
            <a:r>
              <a:rPr lang="en-GB" sz="2000" dirty="0" smtClean="0">
                <a:latin typeface="Comic Sans MS" panose="030F0702030302020204" pitchFamily="66" charset="0"/>
              </a:rPr>
              <a:t>extending </a:t>
            </a:r>
            <a:r>
              <a:rPr lang="en-GB" sz="2000" dirty="0">
                <a:latin typeface="Comic Sans MS" panose="030F0702030302020204" pitchFamily="66" charset="0"/>
              </a:rPr>
              <a:t>the child’s thinking</a:t>
            </a:r>
            <a:r>
              <a:rPr lang="en-GB" sz="2000" dirty="0" smtClean="0">
                <a:latin typeface="Comic Sans MS" panose="030F0702030302020204" pitchFamily="66" charset="0"/>
              </a:rPr>
              <a:t>.</a:t>
            </a:r>
          </a:p>
          <a:p>
            <a:pPr marL="0" indent="0">
              <a:buNone/>
            </a:pPr>
            <a:endParaRPr lang="en-GB" sz="2000" dirty="0">
              <a:latin typeface="Comic Sans MS" panose="030F0702030302020204" pitchFamily="66" charset="0"/>
            </a:endParaRPr>
          </a:p>
        </p:txBody>
      </p:sp>
      <p:pic>
        <p:nvPicPr>
          <p:cNvPr id="4" name="Picture 3"/>
          <p:cNvPicPr>
            <a:picLocks noChangeAspect="1"/>
          </p:cNvPicPr>
          <p:nvPr/>
        </p:nvPicPr>
        <p:blipFill>
          <a:blip r:embed="rId2"/>
          <a:stretch>
            <a:fillRect/>
          </a:stretch>
        </p:blipFill>
        <p:spPr>
          <a:xfrm>
            <a:off x="4310962" y="3863181"/>
            <a:ext cx="1373893" cy="1960103"/>
          </a:xfrm>
          <a:prstGeom prst="rect">
            <a:avLst/>
          </a:prstGeom>
        </p:spPr>
      </p:pic>
    </p:spTree>
    <p:extLst>
      <p:ext uri="{BB962C8B-B14F-4D97-AF65-F5344CB8AC3E}">
        <p14:creationId xmlns:p14="http://schemas.microsoft.com/office/powerpoint/2010/main" val="188143236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sz="3600" dirty="0">
                <a:latin typeface="Comic Sans MS" panose="030F0702030302020204" pitchFamily="66" charset="0"/>
              </a:rPr>
              <a:t>Section 4:</a:t>
            </a:r>
            <a:br>
              <a:rPr lang="en-GB" sz="3600" dirty="0">
                <a:latin typeface="Comic Sans MS" panose="030F0702030302020204" pitchFamily="66" charset="0"/>
              </a:rPr>
            </a:br>
            <a:r>
              <a:rPr lang="en-GB" sz="2800" dirty="0">
                <a:latin typeface="Comic Sans MS" panose="030F0702030302020204" pitchFamily="66" charset="0"/>
              </a:rPr>
              <a:t>The role of the adult in supporting learning</a:t>
            </a:r>
            <a:endParaRPr lang="en-GB" sz="2800" dirty="0"/>
          </a:p>
        </p:txBody>
      </p:sp>
      <p:sp>
        <p:nvSpPr>
          <p:cNvPr id="3" name="Content Placeholder 2"/>
          <p:cNvSpPr>
            <a:spLocks noGrp="1"/>
          </p:cNvSpPr>
          <p:nvPr>
            <p:ph idx="1"/>
          </p:nvPr>
        </p:nvSpPr>
        <p:spPr/>
        <p:txBody>
          <a:bodyPr/>
          <a:lstStyle/>
          <a:p>
            <a:pPr algn="just"/>
            <a:r>
              <a:rPr lang="en-GB" sz="2000" dirty="0">
                <a:latin typeface="Comic Sans MS" panose="030F0702030302020204" pitchFamily="66" charset="0"/>
                <a:cs typeface="Arial" panose="020B0604020202020204" pitchFamily="34" charset="0"/>
              </a:rPr>
              <a:t>The role of the adult is a delicate balance of supporting, enriching and proposing on the one hand, and keeping back to give the children space and time to build their own ideas on the other. Barbara Rogoff (2003) describes learning as a co-operative process between children and adults, where children ‘borrow’ adult knowledge and skills, and at any given moment the lead and responsibility passes back and forth. From the adult’s point of view, one can imagine this as a ‘ladder’ that they can go up and down, always aware of the child’s interest and initiative. </a:t>
            </a:r>
          </a:p>
        </p:txBody>
      </p:sp>
    </p:spTree>
    <p:extLst>
      <p:ext uri="{BB962C8B-B14F-4D97-AF65-F5344CB8AC3E}">
        <p14:creationId xmlns:p14="http://schemas.microsoft.com/office/powerpoint/2010/main" val="4612274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sz="3600" dirty="0" smtClean="0">
                <a:latin typeface="Comic Sans MS" panose="030F0702030302020204" pitchFamily="66" charset="0"/>
              </a:rPr>
              <a:t>Section 2 : </a:t>
            </a:r>
            <a:br>
              <a:rPr lang="en-GB" sz="3600" dirty="0" smtClean="0">
                <a:latin typeface="Comic Sans MS" panose="030F0702030302020204" pitchFamily="66" charset="0"/>
              </a:rPr>
            </a:br>
            <a:r>
              <a:rPr lang="en-GB" sz="3600" dirty="0" smtClean="0">
                <a:latin typeface="Comic Sans MS" panose="030F0702030302020204" pitchFamily="66" charset="0"/>
              </a:rPr>
              <a:t>Being Me – Starting Strong</a:t>
            </a:r>
            <a:endParaRPr lang="en-GB" sz="3600" dirty="0">
              <a:latin typeface="Comic Sans MS" panose="030F0702030302020204" pitchFamily="66" charset="0"/>
            </a:endParaRPr>
          </a:p>
        </p:txBody>
      </p:sp>
      <p:sp>
        <p:nvSpPr>
          <p:cNvPr id="3" name="Content Placeholder 2"/>
          <p:cNvSpPr>
            <a:spLocks noGrp="1"/>
          </p:cNvSpPr>
          <p:nvPr>
            <p:ph idx="1"/>
          </p:nvPr>
        </p:nvSpPr>
        <p:spPr/>
        <p:txBody>
          <a:bodyPr/>
          <a:lstStyle/>
          <a:p>
            <a:r>
              <a:rPr lang="en-GB" sz="2000" dirty="0" smtClean="0">
                <a:latin typeface="Comic Sans MS" panose="030F0702030302020204" pitchFamily="66" charset="0"/>
              </a:rPr>
              <a:t>Me as an individual</a:t>
            </a:r>
          </a:p>
          <a:p>
            <a:r>
              <a:rPr lang="en-GB" sz="2000" dirty="0" smtClean="0">
                <a:latin typeface="Comic Sans MS" panose="030F0702030302020204" pitchFamily="66" charset="0"/>
              </a:rPr>
              <a:t>Me and my environment</a:t>
            </a:r>
          </a:p>
          <a:p>
            <a:r>
              <a:rPr lang="en-GB" sz="2000" dirty="0" smtClean="0">
                <a:latin typeface="Comic Sans MS" panose="030F0702030302020204" pitchFamily="66" charset="0"/>
              </a:rPr>
              <a:t>My surrounding culture</a:t>
            </a:r>
          </a:p>
          <a:p>
            <a:pPr marL="0" indent="0">
              <a:buNone/>
            </a:pPr>
            <a:endParaRPr lang="en-GB" sz="2000" dirty="0">
              <a:latin typeface="Comic Sans MS" panose="030F0702030302020204" pitchFamily="66" charset="0"/>
            </a:endParaRPr>
          </a:p>
          <a:p>
            <a:pPr marL="0" indent="0" algn="just">
              <a:buNone/>
            </a:pPr>
            <a:r>
              <a:rPr lang="en-GB" sz="2000" dirty="0" smtClean="0">
                <a:latin typeface="Comic Sans MS" panose="030F0702030302020204" pitchFamily="66" charset="0"/>
              </a:rPr>
              <a:t>There </a:t>
            </a:r>
            <a:r>
              <a:rPr lang="en-GB" sz="2000" dirty="0">
                <a:latin typeface="Comic Sans MS" panose="030F0702030302020204" pitchFamily="66" charset="0"/>
              </a:rPr>
              <a:t>is a balance to be struck. On the one hand, there is the knowledge and skills that we want children to develop, such as self-regulation, confidence, and curiosity. On the other hand, we know that this is best done in a </a:t>
            </a:r>
            <a:r>
              <a:rPr lang="en-GB" sz="2000" dirty="0" smtClean="0">
                <a:latin typeface="Comic Sans MS" panose="030F0702030302020204" pitchFamily="66" charset="0"/>
              </a:rPr>
              <a:t>child centred </a:t>
            </a:r>
            <a:r>
              <a:rPr lang="en-GB" sz="2000" dirty="0">
                <a:latin typeface="Comic Sans MS" panose="030F0702030302020204" pitchFamily="66" charset="0"/>
              </a:rPr>
              <a:t>way where children have permission to follow their interests and to develop at their own pace. </a:t>
            </a:r>
          </a:p>
          <a:p>
            <a:pPr marL="0" indent="0">
              <a:buNone/>
            </a:pPr>
            <a:endParaRPr lang="en-GB" sz="2400" dirty="0" smtClean="0"/>
          </a:p>
          <a:p>
            <a:pPr marL="0" indent="0">
              <a:buNone/>
            </a:pPr>
            <a:r>
              <a:rPr lang="en-GB" sz="2800" b="1" dirty="0" smtClean="0">
                <a:latin typeface="Comic Sans MS" panose="030F0702030302020204" pitchFamily="66" charset="0"/>
              </a:rPr>
              <a:t>Discuss</a:t>
            </a:r>
            <a:endParaRPr lang="en-GB" sz="2800" b="1" dirty="0">
              <a:latin typeface="Comic Sans MS" panose="030F0702030302020204" pitchFamily="66" charset="0"/>
            </a:endParaRPr>
          </a:p>
        </p:txBody>
      </p:sp>
      <p:grpSp>
        <p:nvGrpSpPr>
          <p:cNvPr id="4" name="Group 3"/>
          <p:cNvGrpSpPr/>
          <p:nvPr/>
        </p:nvGrpSpPr>
        <p:grpSpPr>
          <a:xfrm>
            <a:off x="4118999" y="31905"/>
            <a:ext cx="4145770" cy="3045403"/>
            <a:chOff x="2180995" y="382758"/>
            <a:chExt cx="4145801" cy="3045531"/>
          </a:xfrm>
        </p:grpSpPr>
        <p:pic>
          <p:nvPicPr>
            <p:cNvPr id="5" name="Picture 4"/>
            <p:cNvPicPr/>
            <p:nvPr/>
          </p:nvPicPr>
          <p:blipFill>
            <a:blip r:embed="rId2"/>
            <a:stretch>
              <a:fillRect/>
            </a:stretch>
          </p:blipFill>
          <p:spPr>
            <a:xfrm>
              <a:off x="4680833" y="1405973"/>
              <a:ext cx="1645963" cy="2022316"/>
            </a:xfrm>
            <a:prstGeom prst="rect">
              <a:avLst/>
            </a:prstGeom>
          </p:spPr>
        </p:pic>
        <p:sp>
          <p:nvSpPr>
            <p:cNvPr id="6" name="Shape 5438"/>
            <p:cNvSpPr/>
            <p:nvPr/>
          </p:nvSpPr>
          <p:spPr>
            <a:xfrm>
              <a:off x="4399860" y="382758"/>
              <a:ext cx="19076" cy="19749"/>
            </a:xfrm>
            <a:custGeom>
              <a:avLst/>
              <a:gdLst/>
              <a:ahLst/>
              <a:cxnLst/>
              <a:rect l="0" t="0" r="0" b="0"/>
              <a:pathLst>
                <a:path w="19076" h="19749">
                  <a:moveTo>
                    <a:pt x="0" y="19749"/>
                  </a:moveTo>
                  <a:lnTo>
                    <a:pt x="19076" y="0"/>
                  </a:lnTo>
                </a:path>
              </a:pathLst>
            </a:custGeom>
            <a:ln w="19050" cap="flat">
              <a:miter lim="100000"/>
            </a:ln>
          </p:spPr>
          <p:style>
            <a:lnRef idx="1">
              <a:srgbClr val="4C363F"/>
            </a:lnRef>
            <a:fillRef idx="0">
              <a:srgbClr val="000000">
                <a:alpha val="0"/>
              </a:srgbClr>
            </a:fillRef>
            <a:effectRef idx="0">
              <a:scrgbClr r="0" g="0" b="0"/>
            </a:effectRef>
            <a:fontRef idx="none"/>
          </p:style>
          <p:txBody>
            <a:bodyPr/>
            <a:lstStyle/>
            <a:p>
              <a:endParaRPr lang="en-GB"/>
            </a:p>
          </p:txBody>
        </p:sp>
        <p:sp>
          <p:nvSpPr>
            <p:cNvPr id="7" name="Shape 5439"/>
            <p:cNvSpPr/>
            <p:nvPr/>
          </p:nvSpPr>
          <p:spPr>
            <a:xfrm>
              <a:off x="4399860" y="382769"/>
              <a:ext cx="116281" cy="126657"/>
            </a:xfrm>
            <a:custGeom>
              <a:avLst/>
              <a:gdLst/>
              <a:ahLst/>
              <a:cxnLst/>
              <a:rect l="0" t="0" r="0" b="0"/>
              <a:pathLst>
                <a:path w="116281" h="126657">
                  <a:moveTo>
                    <a:pt x="0" y="126657"/>
                  </a:moveTo>
                  <a:lnTo>
                    <a:pt x="116281" y="0"/>
                  </a:lnTo>
                </a:path>
              </a:pathLst>
            </a:custGeom>
            <a:ln w="19050" cap="flat">
              <a:miter lim="100000"/>
            </a:ln>
          </p:spPr>
          <p:style>
            <a:lnRef idx="1">
              <a:srgbClr val="4C363F"/>
            </a:lnRef>
            <a:fillRef idx="0">
              <a:srgbClr val="000000">
                <a:alpha val="0"/>
              </a:srgbClr>
            </a:fillRef>
            <a:effectRef idx="0">
              <a:scrgbClr r="0" g="0" b="0"/>
            </a:effectRef>
            <a:fontRef idx="none"/>
          </p:style>
          <p:txBody>
            <a:bodyPr/>
            <a:lstStyle/>
            <a:p>
              <a:endParaRPr lang="en-GB"/>
            </a:p>
          </p:txBody>
        </p:sp>
        <p:sp>
          <p:nvSpPr>
            <p:cNvPr id="8" name="Shape 5440"/>
            <p:cNvSpPr/>
            <p:nvPr/>
          </p:nvSpPr>
          <p:spPr>
            <a:xfrm>
              <a:off x="4399860" y="382761"/>
              <a:ext cx="194577" cy="216306"/>
            </a:xfrm>
            <a:custGeom>
              <a:avLst/>
              <a:gdLst/>
              <a:ahLst/>
              <a:cxnLst/>
              <a:rect l="0" t="0" r="0" b="0"/>
              <a:pathLst>
                <a:path w="194577" h="216306">
                  <a:moveTo>
                    <a:pt x="0" y="216306"/>
                  </a:moveTo>
                  <a:lnTo>
                    <a:pt x="194577" y="0"/>
                  </a:lnTo>
                </a:path>
              </a:pathLst>
            </a:custGeom>
            <a:ln w="19050" cap="flat">
              <a:miter lim="100000"/>
            </a:ln>
          </p:spPr>
          <p:style>
            <a:lnRef idx="1">
              <a:srgbClr val="4C363F"/>
            </a:lnRef>
            <a:fillRef idx="0">
              <a:srgbClr val="000000">
                <a:alpha val="0"/>
              </a:srgbClr>
            </a:fillRef>
            <a:effectRef idx="0">
              <a:scrgbClr r="0" g="0" b="0"/>
            </a:effectRef>
            <a:fontRef idx="none"/>
          </p:style>
          <p:txBody>
            <a:bodyPr/>
            <a:lstStyle/>
            <a:p>
              <a:endParaRPr lang="en-GB"/>
            </a:p>
          </p:txBody>
        </p:sp>
        <p:sp>
          <p:nvSpPr>
            <p:cNvPr id="9" name="Shape 5441"/>
            <p:cNvSpPr/>
            <p:nvPr/>
          </p:nvSpPr>
          <p:spPr>
            <a:xfrm>
              <a:off x="4673112" y="644424"/>
              <a:ext cx="47816" cy="53022"/>
            </a:xfrm>
            <a:custGeom>
              <a:avLst/>
              <a:gdLst/>
              <a:ahLst/>
              <a:cxnLst/>
              <a:rect l="0" t="0" r="0" b="0"/>
              <a:pathLst>
                <a:path w="47816" h="53022">
                  <a:moveTo>
                    <a:pt x="0" y="53022"/>
                  </a:moveTo>
                  <a:lnTo>
                    <a:pt x="47816" y="0"/>
                  </a:lnTo>
                </a:path>
              </a:pathLst>
            </a:custGeom>
            <a:ln w="19050" cap="flat">
              <a:miter lim="100000"/>
            </a:ln>
          </p:spPr>
          <p:style>
            <a:lnRef idx="1">
              <a:srgbClr val="4C363F"/>
            </a:lnRef>
            <a:fillRef idx="0">
              <a:srgbClr val="000000">
                <a:alpha val="0"/>
              </a:srgbClr>
            </a:fillRef>
            <a:effectRef idx="0">
              <a:scrgbClr r="0" g="0" b="0"/>
            </a:effectRef>
            <a:fontRef idx="none"/>
          </p:style>
          <p:txBody>
            <a:bodyPr/>
            <a:lstStyle/>
            <a:p>
              <a:endParaRPr lang="en-GB"/>
            </a:p>
          </p:txBody>
        </p:sp>
        <p:sp>
          <p:nvSpPr>
            <p:cNvPr id="10" name="Shape 5442"/>
            <p:cNvSpPr/>
            <p:nvPr/>
          </p:nvSpPr>
          <p:spPr>
            <a:xfrm>
              <a:off x="4581312" y="543294"/>
              <a:ext cx="139611" cy="154153"/>
            </a:xfrm>
            <a:custGeom>
              <a:avLst/>
              <a:gdLst/>
              <a:ahLst/>
              <a:cxnLst/>
              <a:rect l="0" t="0" r="0" b="0"/>
              <a:pathLst>
                <a:path w="139611" h="154153">
                  <a:moveTo>
                    <a:pt x="0" y="154153"/>
                  </a:moveTo>
                  <a:lnTo>
                    <a:pt x="139611" y="0"/>
                  </a:lnTo>
                </a:path>
              </a:pathLst>
            </a:custGeom>
            <a:ln w="19050" cap="flat">
              <a:miter lim="100000"/>
            </a:ln>
          </p:spPr>
          <p:style>
            <a:lnRef idx="1">
              <a:srgbClr val="4C363F"/>
            </a:lnRef>
            <a:fillRef idx="0">
              <a:srgbClr val="000000">
                <a:alpha val="0"/>
              </a:srgbClr>
            </a:fillRef>
            <a:effectRef idx="0">
              <a:scrgbClr r="0" g="0" b="0"/>
            </a:effectRef>
            <a:fontRef idx="none"/>
          </p:style>
          <p:txBody>
            <a:bodyPr/>
            <a:lstStyle/>
            <a:p>
              <a:endParaRPr lang="en-GB"/>
            </a:p>
          </p:txBody>
        </p:sp>
        <p:sp>
          <p:nvSpPr>
            <p:cNvPr id="11" name="Shape 5443"/>
            <p:cNvSpPr/>
            <p:nvPr/>
          </p:nvSpPr>
          <p:spPr>
            <a:xfrm>
              <a:off x="4489512" y="441923"/>
              <a:ext cx="231407" cy="255524"/>
            </a:xfrm>
            <a:custGeom>
              <a:avLst/>
              <a:gdLst/>
              <a:ahLst/>
              <a:cxnLst/>
              <a:rect l="0" t="0" r="0" b="0"/>
              <a:pathLst>
                <a:path w="231407" h="255524">
                  <a:moveTo>
                    <a:pt x="0" y="255524"/>
                  </a:moveTo>
                  <a:lnTo>
                    <a:pt x="231407" y="0"/>
                  </a:lnTo>
                </a:path>
              </a:pathLst>
            </a:custGeom>
            <a:ln w="19050" cap="flat">
              <a:miter lim="100000"/>
            </a:ln>
          </p:spPr>
          <p:style>
            <a:lnRef idx="1">
              <a:srgbClr val="4C363F"/>
            </a:lnRef>
            <a:fillRef idx="0">
              <a:srgbClr val="000000">
                <a:alpha val="0"/>
              </a:srgbClr>
            </a:fillRef>
            <a:effectRef idx="0">
              <a:scrgbClr r="0" g="0" b="0"/>
            </a:effectRef>
            <a:fontRef idx="none"/>
          </p:style>
          <p:txBody>
            <a:bodyPr/>
            <a:lstStyle/>
            <a:p>
              <a:endParaRPr lang="en-GB"/>
            </a:p>
          </p:txBody>
        </p:sp>
        <p:sp>
          <p:nvSpPr>
            <p:cNvPr id="12" name="Shape 5444"/>
            <p:cNvSpPr/>
            <p:nvPr/>
          </p:nvSpPr>
          <p:spPr>
            <a:xfrm>
              <a:off x="4397713" y="382766"/>
              <a:ext cx="283121" cy="314681"/>
            </a:xfrm>
            <a:custGeom>
              <a:avLst/>
              <a:gdLst/>
              <a:ahLst/>
              <a:cxnLst/>
              <a:rect l="0" t="0" r="0" b="0"/>
              <a:pathLst>
                <a:path w="283121" h="314681">
                  <a:moveTo>
                    <a:pt x="0" y="314681"/>
                  </a:moveTo>
                  <a:lnTo>
                    <a:pt x="283121" y="0"/>
                  </a:lnTo>
                </a:path>
              </a:pathLst>
            </a:custGeom>
            <a:ln w="19050" cap="flat">
              <a:miter lim="100000"/>
            </a:ln>
          </p:spPr>
          <p:style>
            <a:lnRef idx="1">
              <a:srgbClr val="4C363F"/>
            </a:lnRef>
            <a:fillRef idx="0">
              <a:srgbClr val="000000">
                <a:alpha val="0"/>
              </a:srgbClr>
            </a:fillRef>
            <a:effectRef idx="0">
              <a:scrgbClr r="0" g="0" b="0"/>
            </a:effectRef>
            <a:fontRef idx="none"/>
          </p:style>
          <p:txBody>
            <a:bodyPr/>
            <a:lstStyle/>
            <a:p>
              <a:endParaRPr lang="en-GB"/>
            </a:p>
          </p:txBody>
        </p:sp>
        <p:sp>
          <p:nvSpPr>
            <p:cNvPr id="13" name="Rectangle 12"/>
            <p:cNvSpPr/>
            <p:nvPr/>
          </p:nvSpPr>
          <p:spPr>
            <a:xfrm>
              <a:off x="2180995" y="440107"/>
              <a:ext cx="1914122" cy="226306"/>
            </a:xfrm>
            <a:prstGeom prst="rect">
              <a:avLst/>
            </a:prstGeom>
            <a:ln>
              <a:noFill/>
            </a:ln>
          </p:spPr>
          <p:txBody>
            <a:bodyPr vert="horz" lIns="0" tIns="0" rIns="0" bIns="0" rtlCol="0">
              <a:noAutofit/>
            </a:bodyPr>
            <a:lstStyle/>
            <a:p>
              <a:pPr indent="1270">
                <a:lnSpc>
                  <a:spcPct val="107000"/>
                </a:lnSpc>
                <a:spcAft>
                  <a:spcPts val="800"/>
                </a:spcAft>
              </a:pPr>
              <a:r>
                <a:rPr lang="en-GB" sz="1100">
                  <a:solidFill>
                    <a:srgbClr val="737473"/>
                  </a:solidFill>
                  <a:effectLst/>
                  <a:latin typeface="Calibri" panose="020F0502020204030204" pitchFamily="34" charset="0"/>
                  <a:ea typeface="Calibri" panose="020F0502020204030204" pitchFamily="34" charset="0"/>
                </a:rPr>
                <a:t>Realising</a:t>
              </a:r>
              <a:r>
                <a:rPr lang="en-GB" sz="1100" spc="35">
                  <a:solidFill>
                    <a:srgbClr val="737473"/>
                  </a:solidFill>
                  <a:effectLst/>
                  <a:latin typeface="Calibri" panose="020F0502020204030204" pitchFamily="34" charset="0"/>
                  <a:ea typeface="Calibri" panose="020F0502020204030204" pitchFamily="34" charset="0"/>
                </a:rPr>
                <a:t> </a:t>
              </a:r>
              <a:r>
                <a:rPr lang="en-GB" sz="1100">
                  <a:solidFill>
                    <a:srgbClr val="737473"/>
                  </a:solidFill>
                  <a:effectLst/>
                  <a:latin typeface="Calibri" panose="020F0502020204030204" pitchFamily="34" charset="0"/>
                  <a:ea typeface="Calibri" panose="020F0502020204030204" pitchFamily="34" charset="0"/>
                </a:rPr>
                <a:t>the</a:t>
              </a:r>
              <a:r>
                <a:rPr lang="en-GB" sz="1100" spc="35">
                  <a:solidFill>
                    <a:srgbClr val="737473"/>
                  </a:solidFill>
                  <a:effectLst/>
                  <a:latin typeface="Calibri" panose="020F0502020204030204" pitchFamily="34" charset="0"/>
                  <a:ea typeface="Calibri" panose="020F0502020204030204" pitchFamily="34" charset="0"/>
                </a:rPr>
                <a:t> </a:t>
              </a:r>
              <a:r>
                <a:rPr lang="en-GB" sz="1100">
                  <a:solidFill>
                    <a:srgbClr val="737473"/>
                  </a:solidFill>
                  <a:effectLst/>
                  <a:latin typeface="Calibri" panose="020F0502020204030204" pitchFamily="34" charset="0"/>
                  <a:ea typeface="Calibri" panose="020F0502020204030204" pitchFamily="34" charset="0"/>
                </a:rPr>
                <a:t>Ambition:</a:t>
              </a:r>
              <a:r>
                <a:rPr lang="en-GB" sz="1100" spc="35">
                  <a:solidFill>
                    <a:srgbClr val="737473"/>
                  </a:solidFill>
                  <a:effectLst/>
                  <a:latin typeface="Calibri" panose="020F0502020204030204" pitchFamily="34" charset="0"/>
                  <a:ea typeface="Calibri" panose="020F0502020204030204" pitchFamily="34" charset="0"/>
                </a:rPr>
                <a:t> </a:t>
              </a:r>
              <a:endParaRPr lang="en-GB" sz="1100">
                <a:solidFill>
                  <a:srgbClr val="181717"/>
                </a:solidFill>
                <a:effectLst/>
                <a:latin typeface="Calibri" panose="020F0502020204030204" pitchFamily="34" charset="0"/>
                <a:ea typeface="Calibri" panose="020F0502020204030204" pitchFamily="34" charset="0"/>
              </a:endParaRPr>
            </a:p>
          </p:txBody>
        </p:sp>
        <p:sp>
          <p:nvSpPr>
            <p:cNvPr id="14" name="Rectangle 13"/>
            <p:cNvSpPr/>
            <p:nvPr/>
          </p:nvSpPr>
          <p:spPr>
            <a:xfrm>
              <a:off x="3620183" y="439827"/>
              <a:ext cx="798386" cy="222405"/>
            </a:xfrm>
            <a:prstGeom prst="rect">
              <a:avLst/>
            </a:prstGeom>
            <a:ln>
              <a:noFill/>
            </a:ln>
          </p:spPr>
          <p:txBody>
            <a:bodyPr vert="horz" lIns="0" tIns="0" rIns="0" bIns="0" rtlCol="0">
              <a:noAutofit/>
            </a:bodyPr>
            <a:lstStyle/>
            <a:p>
              <a:pPr indent="1270">
                <a:lnSpc>
                  <a:spcPct val="107000"/>
                </a:lnSpc>
                <a:spcAft>
                  <a:spcPts val="800"/>
                </a:spcAft>
              </a:pPr>
              <a:r>
                <a:rPr lang="en-GB" sz="1100" b="1">
                  <a:solidFill>
                    <a:srgbClr val="737473"/>
                  </a:solidFill>
                  <a:effectLst/>
                  <a:latin typeface="Calibri" panose="020F0502020204030204" pitchFamily="34" charset="0"/>
                  <a:ea typeface="Calibri" panose="020F0502020204030204" pitchFamily="34" charset="0"/>
                </a:rPr>
                <a:t>Being</a:t>
              </a:r>
              <a:r>
                <a:rPr lang="en-GB" sz="1100" b="1" spc="35">
                  <a:solidFill>
                    <a:srgbClr val="737473"/>
                  </a:solidFill>
                  <a:effectLst/>
                  <a:latin typeface="Calibri" panose="020F0502020204030204" pitchFamily="34" charset="0"/>
                  <a:ea typeface="Calibri" panose="020F0502020204030204" pitchFamily="34" charset="0"/>
                </a:rPr>
                <a:t> </a:t>
              </a:r>
              <a:r>
                <a:rPr lang="en-GB" sz="1100" b="1">
                  <a:solidFill>
                    <a:srgbClr val="737473"/>
                  </a:solidFill>
                  <a:effectLst/>
                  <a:latin typeface="Calibri" panose="020F0502020204030204" pitchFamily="34" charset="0"/>
                  <a:ea typeface="Calibri" panose="020F0502020204030204" pitchFamily="34" charset="0"/>
                </a:rPr>
                <a:t>Me</a:t>
              </a:r>
              <a:endParaRPr lang="en-GB" sz="1100">
                <a:solidFill>
                  <a:srgbClr val="181717"/>
                </a:solidFill>
                <a:effectLst/>
                <a:latin typeface="Calibri" panose="020F0502020204030204" pitchFamily="34" charset="0"/>
                <a:ea typeface="Calibri" panose="020F0502020204030204" pitchFamily="34" charset="0"/>
              </a:endParaRPr>
            </a:p>
          </p:txBody>
        </p:sp>
      </p:grpSp>
    </p:spTree>
    <p:extLst>
      <p:ext uri="{BB962C8B-B14F-4D97-AF65-F5344CB8AC3E}">
        <p14:creationId xmlns:p14="http://schemas.microsoft.com/office/powerpoint/2010/main" val="33126219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sz="3600" dirty="0">
                <a:latin typeface="Comic Sans MS" panose="030F0702030302020204" pitchFamily="66" charset="0"/>
              </a:rPr>
              <a:t>Section 4:</a:t>
            </a:r>
            <a:r>
              <a:rPr lang="en-GB" sz="5400" dirty="0">
                <a:latin typeface="Comic Sans MS" panose="030F0702030302020204" pitchFamily="66" charset="0"/>
              </a:rPr>
              <a:t/>
            </a:r>
            <a:br>
              <a:rPr lang="en-GB" sz="5400" dirty="0">
                <a:latin typeface="Comic Sans MS" panose="030F0702030302020204" pitchFamily="66" charset="0"/>
              </a:rPr>
            </a:br>
            <a:r>
              <a:rPr lang="en-GB" sz="2800" dirty="0">
                <a:latin typeface="Comic Sans MS" panose="030F0702030302020204" pitchFamily="66" charset="0"/>
              </a:rPr>
              <a:t>The role of the adult in supporting learning</a:t>
            </a:r>
            <a:endParaRPr lang="en-GB" sz="2800" dirty="0"/>
          </a:p>
        </p:txBody>
      </p:sp>
      <p:sp>
        <p:nvSpPr>
          <p:cNvPr id="3" name="Content Placeholder 2"/>
          <p:cNvSpPr>
            <a:spLocks noGrp="1"/>
          </p:cNvSpPr>
          <p:nvPr>
            <p:ph idx="1"/>
          </p:nvPr>
        </p:nvSpPr>
        <p:spPr/>
        <p:txBody>
          <a:bodyPr/>
          <a:lstStyle/>
          <a:p>
            <a:pPr algn="just"/>
            <a:r>
              <a:rPr lang="en-GB" sz="2000" dirty="0">
                <a:latin typeface="Comic Sans MS" panose="030F0702030302020204" pitchFamily="66" charset="0"/>
                <a:cs typeface="Arial" panose="020B0604020202020204" pitchFamily="34" charset="0"/>
              </a:rPr>
              <a:t>Conversations around observations of play need to feature regularly in team meetings and during professional training or collegiate moderation opportunities. Photographs taken or short videos of the children playing within the setting can be used to support these conversations. These also provide meaningful documentation opportunities for the children to revisit their experiences. </a:t>
            </a:r>
          </a:p>
          <a:p>
            <a:pPr algn="just"/>
            <a:r>
              <a:rPr lang="en-GB" sz="2000" b="1" dirty="0">
                <a:latin typeface="Comic Sans MS" panose="030F0702030302020204" pitchFamily="66" charset="0"/>
              </a:rPr>
              <a:t>It is impossible to design a progression or tracker for everything a child might do or find </a:t>
            </a:r>
            <a:r>
              <a:rPr lang="en-GB" sz="2000" b="1" dirty="0" smtClean="0">
                <a:latin typeface="Comic Sans MS" panose="030F0702030302020204" pitchFamily="66" charset="0"/>
              </a:rPr>
              <a:t>interesting. </a:t>
            </a:r>
          </a:p>
          <a:p>
            <a:pPr marL="0" indent="0" algn="just">
              <a:buNone/>
            </a:pPr>
            <a:endParaRPr lang="en-GB" sz="2000" b="1" dirty="0" smtClean="0">
              <a:latin typeface="Comic Sans MS" panose="030F0702030302020204" pitchFamily="66" charset="0"/>
            </a:endParaRPr>
          </a:p>
          <a:p>
            <a:r>
              <a:rPr lang="en-GB" sz="2000" b="1" dirty="0" smtClean="0">
                <a:latin typeface="Comic Sans MS" panose="030F0702030302020204" pitchFamily="66" charset="0"/>
              </a:rPr>
              <a:t>Do you have these conversations?</a:t>
            </a:r>
          </a:p>
          <a:p>
            <a:r>
              <a:rPr lang="en-GB" sz="2000" b="1" dirty="0" smtClean="0">
                <a:latin typeface="Comic Sans MS" panose="030F0702030302020204" pitchFamily="66" charset="0"/>
              </a:rPr>
              <a:t>Are they a part of your core business?</a:t>
            </a:r>
            <a:endParaRPr lang="en-GB" sz="2000" dirty="0">
              <a:latin typeface="Comic Sans MS" panose="030F0702030302020204" pitchFamily="66" charset="0"/>
            </a:endParaRPr>
          </a:p>
        </p:txBody>
      </p:sp>
    </p:spTree>
    <p:extLst>
      <p:ext uri="{BB962C8B-B14F-4D97-AF65-F5344CB8AC3E}">
        <p14:creationId xmlns:p14="http://schemas.microsoft.com/office/powerpoint/2010/main" val="213490410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dirty="0" smtClean="0">
                <a:latin typeface="Comic Sans MS" panose="030F0702030302020204" pitchFamily="66" charset="0"/>
              </a:rPr>
              <a:t>This is what it is all about – our children!</a:t>
            </a:r>
            <a:endParaRPr lang="en-GB" sz="3600" dirty="0">
              <a:latin typeface="Comic Sans MS" panose="030F0702030302020204" pitchFamily="66" charset="0"/>
            </a:endParaRPr>
          </a:p>
        </p:txBody>
      </p:sp>
      <p:pic>
        <p:nvPicPr>
          <p:cNvPr id="4" name="Content Placeholder 3"/>
          <p:cNvPicPr>
            <a:picLocks noGrp="1" noChangeAspect="1"/>
          </p:cNvPicPr>
          <p:nvPr>
            <p:ph idx="1"/>
          </p:nvPr>
        </p:nvPicPr>
        <p:blipFill>
          <a:blip r:embed="rId2"/>
          <a:stretch>
            <a:fillRect/>
          </a:stretch>
        </p:blipFill>
        <p:spPr>
          <a:xfrm>
            <a:off x="2464020" y="1874306"/>
            <a:ext cx="4215960" cy="3553680"/>
          </a:xfrm>
          <a:prstGeom prst="rect">
            <a:avLst/>
          </a:prstGeom>
        </p:spPr>
      </p:pic>
    </p:spTree>
    <p:extLst>
      <p:ext uri="{BB962C8B-B14F-4D97-AF65-F5344CB8AC3E}">
        <p14:creationId xmlns:p14="http://schemas.microsoft.com/office/powerpoint/2010/main" val="17762822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sz="3600" dirty="0">
                <a:latin typeface="Comic Sans MS" panose="030F0702030302020204" pitchFamily="66" charset="0"/>
              </a:rPr>
              <a:t>Section 2 : </a:t>
            </a:r>
            <a:br>
              <a:rPr lang="en-GB" sz="3600" dirty="0">
                <a:latin typeface="Comic Sans MS" panose="030F0702030302020204" pitchFamily="66" charset="0"/>
              </a:rPr>
            </a:br>
            <a:r>
              <a:rPr lang="en-GB" sz="3600" dirty="0">
                <a:latin typeface="Comic Sans MS" panose="030F0702030302020204" pitchFamily="66" charset="0"/>
              </a:rPr>
              <a:t>Being Me – Starting Strong</a:t>
            </a:r>
            <a:endParaRPr lang="en-GB" sz="3600" dirty="0"/>
          </a:p>
        </p:txBody>
      </p:sp>
      <p:sp>
        <p:nvSpPr>
          <p:cNvPr id="3" name="Content Placeholder 2"/>
          <p:cNvSpPr>
            <a:spLocks noGrp="1"/>
          </p:cNvSpPr>
          <p:nvPr>
            <p:ph idx="1"/>
          </p:nvPr>
        </p:nvSpPr>
        <p:spPr/>
        <p:txBody>
          <a:bodyPr/>
          <a:lstStyle/>
          <a:p>
            <a:pPr algn="just"/>
            <a:r>
              <a:rPr lang="en-GB" sz="2400" dirty="0">
                <a:latin typeface="Comic Sans MS" panose="030F0702030302020204" pitchFamily="66" charset="0"/>
              </a:rPr>
              <a:t>We need to be confident we are providing the kind of rich culture, including high quality </a:t>
            </a:r>
            <a:r>
              <a:rPr lang="en-GB" sz="2400" b="1" dirty="0">
                <a:latin typeface="Comic Sans MS" panose="030F0702030302020204" pitchFamily="66" charset="0"/>
              </a:rPr>
              <a:t>experiences</a:t>
            </a:r>
            <a:r>
              <a:rPr lang="en-GB" sz="2400" dirty="0">
                <a:latin typeface="Comic Sans MS" panose="030F0702030302020204" pitchFamily="66" charset="0"/>
              </a:rPr>
              <a:t> and sensitive </a:t>
            </a:r>
            <a:r>
              <a:rPr lang="en-GB" sz="2400" b="1" dirty="0">
                <a:latin typeface="Comic Sans MS" panose="030F0702030302020204" pitchFamily="66" charset="0"/>
              </a:rPr>
              <a:t>interactions</a:t>
            </a:r>
            <a:r>
              <a:rPr lang="en-GB" sz="2400" dirty="0">
                <a:latin typeface="Comic Sans MS" panose="030F0702030302020204" pitchFamily="66" charset="0"/>
              </a:rPr>
              <a:t> in a variety of outdoor and indoor </a:t>
            </a:r>
            <a:r>
              <a:rPr lang="en-GB" sz="2400" b="1" dirty="0">
                <a:latin typeface="Comic Sans MS" panose="030F0702030302020204" pitchFamily="66" charset="0"/>
              </a:rPr>
              <a:t>spaces</a:t>
            </a:r>
            <a:r>
              <a:rPr lang="en-GB" sz="2400" dirty="0">
                <a:latin typeface="Comic Sans MS" panose="030F0702030302020204" pitchFamily="66" charset="0"/>
              </a:rPr>
              <a:t>, which will develop in babies, toddlers and young children, the emotional resilience they need to form a secure wellbeing base.  </a:t>
            </a:r>
            <a:endParaRPr lang="en-GB" sz="2400" dirty="0" smtClean="0">
              <a:latin typeface="Comic Sans MS" panose="030F0702030302020204" pitchFamily="66" charset="0"/>
            </a:endParaRPr>
          </a:p>
          <a:p>
            <a:pPr algn="just"/>
            <a:endParaRPr lang="en-GB" sz="2400" dirty="0">
              <a:latin typeface="Comic Sans MS" panose="030F0702030302020204" pitchFamily="66" charset="0"/>
            </a:endParaRPr>
          </a:p>
          <a:p>
            <a:r>
              <a:rPr lang="en-GB" sz="2400" b="1" dirty="0" smtClean="0">
                <a:latin typeface="Comic Sans MS" panose="030F0702030302020204" pitchFamily="66" charset="0"/>
              </a:rPr>
              <a:t>How do we define quality?             </a:t>
            </a:r>
          </a:p>
          <a:p>
            <a:r>
              <a:rPr lang="en-GB" sz="2400" b="1" dirty="0" smtClean="0">
                <a:latin typeface="Comic Sans MS" panose="030F0702030302020204" pitchFamily="66" charset="0"/>
              </a:rPr>
              <a:t>What are sensitive interactions?</a:t>
            </a:r>
            <a:endParaRPr lang="en-GB" sz="2400" b="1" dirty="0">
              <a:latin typeface="Comic Sans MS" panose="030F0702030302020204" pitchFamily="66" charset="0"/>
            </a:endParaRPr>
          </a:p>
          <a:p>
            <a:pPr marL="0" indent="0">
              <a:buNone/>
            </a:pPr>
            <a:endParaRPr lang="en-GB" dirty="0" smtClean="0"/>
          </a:p>
          <a:p>
            <a:pPr marL="0" indent="0">
              <a:buNone/>
            </a:pPr>
            <a:endParaRPr lang="en-GB" dirty="0"/>
          </a:p>
        </p:txBody>
      </p:sp>
    </p:spTree>
    <p:extLst>
      <p:ext uri="{BB962C8B-B14F-4D97-AF65-F5344CB8AC3E}">
        <p14:creationId xmlns:p14="http://schemas.microsoft.com/office/powerpoint/2010/main" val="25353445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sz="3600" dirty="0" smtClean="0">
                <a:latin typeface="Comic Sans MS" panose="030F0702030302020204" pitchFamily="66" charset="0"/>
              </a:rPr>
              <a:t>Section 3:</a:t>
            </a:r>
            <a:br>
              <a:rPr lang="en-GB" sz="3600" dirty="0" smtClean="0">
                <a:latin typeface="Comic Sans MS" panose="030F0702030302020204" pitchFamily="66" charset="0"/>
              </a:rPr>
            </a:br>
            <a:r>
              <a:rPr lang="en-GB" sz="3600" dirty="0" smtClean="0">
                <a:latin typeface="Comic Sans MS" panose="030F0702030302020204" pitchFamily="66" charset="0"/>
              </a:rPr>
              <a:t>What I need to grow and develop</a:t>
            </a:r>
            <a:endParaRPr lang="en-GB" sz="3600" dirty="0">
              <a:latin typeface="Comic Sans MS" panose="030F0702030302020204" pitchFamily="66" charset="0"/>
            </a:endParaRPr>
          </a:p>
        </p:txBody>
      </p:sp>
      <p:sp>
        <p:nvSpPr>
          <p:cNvPr id="3" name="Content Placeholder 2"/>
          <p:cNvSpPr>
            <a:spLocks noGrp="1"/>
          </p:cNvSpPr>
          <p:nvPr>
            <p:ph idx="1"/>
          </p:nvPr>
        </p:nvSpPr>
        <p:spPr/>
        <p:txBody>
          <a:bodyPr/>
          <a:lstStyle/>
          <a:p>
            <a:pPr marL="0" indent="0">
              <a:buNone/>
            </a:pPr>
            <a:r>
              <a:rPr lang="en-GB" dirty="0" smtClean="0">
                <a:latin typeface="Comic Sans MS" panose="030F0702030302020204" pitchFamily="66" charset="0"/>
              </a:rPr>
              <a:t>5 dimensions of child development</a:t>
            </a:r>
          </a:p>
          <a:p>
            <a:pPr marL="0" indent="0">
              <a:buNone/>
            </a:pPr>
            <a:endParaRPr lang="en-GB" dirty="0" smtClean="0">
              <a:latin typeface="Comic Sans MS" panose="030F0702030302020204" pitchFamily="66" charset="0"/>
            </a:endParaRPr>
          </a:p>
          <a:p>
            <a:r>
              <a:rPr lang="en-GB" sz="2400" dirty="0" smtClean="0">
                <a:latin typeface="Comic Sans MS" panose="030F0702030302020204" pitchFamily="66" charset="0"/>
              </a:rPr>
              <a:t>Executive function and self-regulation</a:t>
            </a:r>
          </a:p>
          <a:p>
            <a:r>
              <a:rPr lang="en-GB" sz="2400" dirty="0" smtClean="0">
                <a:latin typeface="Comic Sans MS" panose="030F0702030302020204" pitchFamily="66" charset="0"/>
              </a:rPr>
              <a:t>Communication and language</a:t>
            </a:r>
          </a:p>
          <a:p>
            <a:r>
              <a:rPr lang="en-GB" sz="2400" dirty="0" smtClean="0">
                <a:latin typeface="Comic Sans MS" panose="030F0702030302020204" pitchFamily="66" charset="0"/>
              </a:rPr>
              <a:t>Confidence, creativity and curiosity</a:t>
            </a:r>
          </a:p>
          <a:p>
            <a:r>
              <a:rPr lang="en-GB" sz="2400" dirty="0" smtClean="0">
                <a:latin typeface="Comic Sans MS" panose="030F0702030302020204" pitchFamily="66" charset="0"/>
              </a:rPr>
              <a:t>Movement and coordination</a:t>
            </a:r>
          </a:p>
          <a:p>
            <a:r>
              <a:rPr lang="en-GB" sz="2400" dirty="0" smtClean="0">
                <a:latin typeface="Comic Sans MS" panose="030F0702030302020204" pitchFamily="66" charset="0"/>
              </a:rPr>
              <a:t>Self and social development</a:t>
            </a:r>
            <a:endParaRPr lang="en-GB" sz="2400" dirty="0">
              <a:latin typeface="Comic Sans MS" panose="030F0702030302020204" pitchFamily="66" charset="0"/>
            </a:endParaRPr>
          </a:p>
        </p:txBody>
      </p:sp>
    </p:spTree>
    <p:extLst>
      <p:ext uri="{BB962C8B-B14F-4D97-AF65-F5344CB8AC3E}">
        <p14:creationId xmlns:p14="http://schemas.microsoft.com/office/powerpoint/2010/main" val="31529126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sz="3600" dirty="0">
                <a:latin typeface="Comic Sans MS" panose="030F0702030302020204" pitchFamily="66" charset="0"/>
              </a:rPr>
              <a:t>Section 3:</a:t>
            </a:r>
            <a:br>
              <a:rPr lang="en-GB" sz="3600" dirty="0">
                <a:latin typeface="Comic Sans MS" panose="030F0702030302020204" pitchFamily="66" charset="0"/>
              </a:rPr>
            </a:br>
            <a:r>
              <a:rPr lang="en-GB" sz="3600" dirty="0">
                <a:latin typeface="Comic Sans MS" panose="030F0702030302020204" pitchFamily="66" charset="0"/>
              </a:rPr>
              <a:t>What I need to grow and develop</a:t>
            </a:r>
            <a:endParaRPr lang="en-GB" sz="3600" dirty="0"/>
          </a:p>
        </p:txBody>
      </p:sp>
      <p:sp>
        <p:nvSpPr>
          <p:cNvPr id="3" name="Content Placeholder 2"/>
          <p:cNvSpPr>
            <a:spLocks noGrp="1"/>
          </p:cNvSpPr>
          <p:nvPr>
            <p:ph idx="1"/>
          </p:nvPr>
        </p:nvSpPr>
        <p:spPr/>
        <p:txBody>
          <a:bodyPr/>
          <a:lstStyle/>
          <a:p>
            <a:pPr marL="0" indent="0">
              <a:buNone/>
            </a:pPr>
            <a:r>
              <a:rPr lang="en-GB" dirty="0" smtClean="0"/>
              <a:t>Definitions</a:t>
            </a:r>
          </a:p>
          <a:p>
            <a:pPr marL="0" indent="0">
              <a:buNone/>
            </a:pPr>
            <a:endParaRPr lang="en-GB" dirty="0"/>
          </a:p>
          <a:p>
            <a:pPr algn="just"/>
            <a:r>
              <a:rPr lang="en-GB" sz="2400" b="1" dirty="0" smtClean="0">
                <a:latin typeface="Comic Sans MS" panose="030F0702030302020204" pitchFamily="66" charset="0"/>
              </a:rPr>
              <a:t>Executive </a:t>
            </a:r>
            <a:r>
              <a:rPr lang="en-GB" sz="2400" b="1" dirty="0">
                <a:latin typeface="Comic Sans MS" panose="030F0702030302020204" pitchFamily="66" charset="0"/>
              </a:rPr>
              <a:t>function</a:t>
            </a:r>
            <a:r>
              <a:rPr lang="en-GB" sz="2400" dirty="0">
                <a:latin typeface="Comic Sans MS" panose="030F0702030302020204" pitchFamily="66" charset="0"/>
              </a:rPr>
              <a:t> is sometimes referred to as the brain’s “air traffic control system”. It includes working memory, which is a set of stores for information we are using right now – for example when we hold directions to a new place in our mind until we get there. When we pay attention to something for a while, or switch focus to a new thing, or when we persist with an activity despite distractions all of these draw on executive function.  </a:t>
            </a:r>
          </a:p>
          <a:p>
            <a:pPr marL="0" indent="0">
              <a:buNone/>
            </a:pPr>
            <a:endParaRPr lang="en-GB" sz="2400" dirty="0">
              <a:latin typeface="Comic Sans MS" panose="030F0702030302020204" pitchFamily="66" charset="0"/>
            </a:endParaRPr>
          </a:p>
        </p:txBody>
      </p:sp>
      <p:pic>
        <p:nvPicPr>
          <p:cNvPr id="31" name="Picture 30"/>
          <p:cNvPicPr/>
          <p:nvPr/>
        </p:nvPicPr>
        <p:blipFill>
          <a:blip r:embed="rId2"/>
          <a:stretch>
            <a:fillRect/>
          </a:stretch>
        </p:blipFill>
        <p:spPr>
          <a:xfrm>
            <a:off x="3672840" y="1913451"/>
            <a:ext cx="899160" cy="709930"/>
          </a:xfrm>
          <a:prstGeom prst="rect">
            <a:avLst/>
          </a:prstGeom>
          <a:solidFill>
            <a:srgbClr val="FFFF00"/>
          </a:solidFill>
        </p:spPr>
      </p:pic>
    </p:spTree>
    <p:extLst>
      <p:ext uri="{BB962C8B-B14F-4D97-AF65-F5344CB8AC3E}">
        <p14:creationId xmlns:p14="http://schemas.microsoft.com/office/powerpoint/2010/main" val="28550804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sz="3600" dirty="0">
                <a:latin typeface="Comic Sans MS" panose="030F0702030302020204" pitchFamily="66" charset="0"/>
              </a:rPr>
              <a:t>Section 3:</a:t>
            </a:r>
            <a:br>
              <a:rPr lang="en-GB" sz="3600" dirty="0">
                <a:latin typeface="Comic Sans MS" panose="030F0702030302020204" pitchFamily="66" charset="0"/>
              </a:rPr>
            </a:br>
            <a:r>
              <a:rPr lang="en-GB" sz="3600" dirty="0">
                <a:latin typeface="Comic Sans MS" panose="030F0702030302020204" pitchFamily="66" charset="0"/>
              </a:rPr>
              <a:t>What I need to grow and develop</a:t>
            </a:r>
            <a:endParaRPr lang="en-GB" sz="3600" dirty="0"/>
          </a:p>
        </p:txBody>
      </p:sp>
      <p:sp>
        <p:nvSpPr>
          <p:cNvPr id="3" name="Content Placeholder 2"/>
          <p:cNvSpPr>
            <a:spLocks noGrp="1"/>
          </p:cNvSpPr>
          <p:nvPr>
            <p:ph idx="1"/>
          </p:nvPr>
        </p:nvSpPr>
        <p:spPr/>
        <p:txBody>
          <a:bodyPr/>
          <a:lstStyle/>
          <a:p>
            <a:pPr marL="0" indent="0">
              <a:buNone/>
            </a:pPr>
            <a:r>
              <a:rPr lang="en-GB" dirty="0" smtClean="0"/>
              <a:t>Definitions continued:</a:t>
            </a:r>
          </a:p>
          <a:p>
            <a:pPr algn="just"/>
            <a:r>
              <a:rPr lang="en-GB" sz="2400" b="1" dirty="0" smtClean="0">
                <a:latin typeface="Comic Sans MS" panose="030F0702030302020204" pitchFamily="66" charset="0"/>
              </a:rPr>
              <a:t>Self-regulation</a:t>
            </a:r>
            <a:r>
              <a:rPr lang="en-GB" sz="2400" dirty="0" smtClean="0">
                <a:latin typeface="Comic Sans MS" panose="030F0702030302020204" pitchFamily="66" charset="0"/>
              </a:rPr>
              <a:t> </a:t>
            </a:r>
            <a:r>
              <a:rPr lang="en-GB" sz="2400" dirty="0">
                <a:latin typeface="Comic Sans MS" panose="030F0702030302020204" pitchFamily="66" charset="0"/>
              </a:rPr>
              <a:t>covers all the skills and processes that help us to stay safe and to get through the day. For babies and young children, the necessary abilities, and the brain systems that underlie them, are still developing. They don’t know whether one situation is more serious than another, </a:t>
            </a:r>
            <a:r>
              <a:rPr lang="en-GB" sz="2400" dirty="0" smtClean="0">
                <a:latin typeface="Comic Sans MS" panose="030F0702030302020204" pitchFamily="66" charset="0"/>
              </a:rPr>
              <a:t>and </a:t>
            </a:r>
            <a:r>
              <a:rPr lang="en-GB" sz="2400" dirty="0">
                <a:latin typeface="Comic Sans MS" panose="030F0702030302020204" pitchFamily="66" charset="0"/>
              </a:rPr>
              <a:t>their brains may well take the “safety first” approach of assuming it is worse than it is. They do not have the skills or experience to manage strong feelings, whether of fear, hunger or happiness.  </a:t>
            </a:r>
          </a:p>
          <a:p>
            <a:pPr marL="0" indent="0">
              <a:buNone/>
            </a:pPr>
            <a:endParaRPr lang="en-GB" dirty="0"/>
          </a:p>
        </p:txBody>
      </p:sp>
      <p:pic>
        <p:nvPicPr>
          <p:cNvPr id="4" name="Picture 3"/>
          <p:cNvPicPr/>
          <p:nvPr/>
        </p:nvPicPr>
        <p:blipFill>
          <a:blip r:embed="rId2"/>
          <a:stretch>
            <a:fillRect/>
          </a:stretch>
        </p:blipFill>
        <p:spPr>
          <a:xfrm>
            <a:off x="4554415" y="1417637"/>
            <a:ext cx="1470417" cy="833193"/>
          </a:xfrm>
          <a:prstGeom prst="rect">
            <a:avLst/>
          </a:prstGeom>
          <a:solidFill>
            <a:srgbClr val="FFFF00"/>
          </a:solidFill>
        </p:spPr>
      </p:pic>
    </p:spTree>
    <p:extLst>
      <p:ext uri="{BB962C8B-B14F-4D97-AF65-F5344CB8AC3E}">
        <p14:creationId xmlns:p14="http://schemas.microsoft.com/office/powerpoint/2010/main" val="15527749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sz="3600" dirty="0">
                <a:latin typeface="Comic Sans MS" panose="030F0702030302020204" pitchFamily="66" charset="0"/>
              </a:rPr>
              <a:t>Section 3:</a:t>
            </a:r>
            <a:br>
              <a:rPr lang="en-GB" sz="3600" dirty="0">
                <a:latin typeface="Comic Sans MS" panose="030F0702030302020204" pitchFamily="66" charset="0"/>
              </a:rPr>
            </a:br>
            <a:r>
              <a:rPr lang="en-GB" sz="3600" dirty="0">
                <a:latin typeface="Comic Sans MS" panose="030F0702030302020204" pitchFamily="66" charset="0"/>
              </a:rPr>
              <a:t>What I need to grow and develop</a:t>
            </a:r>
            <a:endParaRPr lang="en-GB" sz="3600" dirty="0"/>
          </a:p>
        </p:txBody>
      </p:sp>
      <p:sp>
        <p:nvSpPr>
          <p:cNvPr id="3" name="Content Placeholder 2"/>
          <p:cNvSpPr>
            <a:spLocks noGrp="1"/>
          </p:cNvSpPr>
          <p:nvPr>
            <p:ph idx="1"/>
          </p:nvPr>
        </p:nvSpPr>
        <p:spPr/>
        <p:txBody>
          <a:bodyPr/>
          <a:lstStyle/>
          <a:p>
            <a:pPr marL="0" indent="0">
              <a:buNone/>
            </a:pPr>
            <a:r>
              <a:rPr lang="en-GB" dirty="0" smtClean="0">
                <a:latin typeface="Comic Sans MS" panose="030F0702030302020204" pitchFamily="66" charset="0"/>
              </a:rPr>
              <a:t>The role of responsive routines</a:t>
            </a:r>
          </a:p>
          <a:p>
            <a:pPr algn="just"/>
            <a:r>
              <a:rPr lang="en-GB" sz="2000" dirty="0">
                <a:latin typeface="Comic Sans MS" panose="030F0702030302020204" pitchFamily="66" charset="0"/>
              </a:rPr>
              <a:t>R</a:t>
            </a:r>
            <a:r>
              <a:rPr lang="en-GB" sz="2000" dirty="0" smtClean="0">
                <a:latin typeface="Comic Sans MS" panose="030F0702030302020204" pitchFamily="66" charset="0"/>
              </a:rPr>
              <a:t>egularity </a:t>
            </a:r>
            <a:r>
              <a:rPr lang="en-GB" sz="2000" dirty="0">
                <a:latin typeface="Comic Sans MS" panose="030F0702030302020204" pitchFamily="66" charset="0"/>
              </a:rPr>
              <a:t>and predictability give security and a sense of safety. However, over-regimenting can have the opposite effect if children’s choices get side-lined, or valuable activities are interrupted because “it is now time for </a:t>
            </a:r>
            <a:r>
              <a:rPr lang="en-GB" sz="2000" dirty="0" smtClean="0">
                <a:latin typeface="Comic Sans MS" panose="030F0702030302020204" pitchFamily="66" charset="0"/>
              </a:rPr>
              <a:t>…”</a:t>
            </a:r>
          </a:p>
          <a:p>
            <a:pPr marL="0" indent="0">
              <a:buNone/>
            </a:pPr>
            <a:endParaRPr lang="en-GB" sz="2000" dirty="0" smtClean="0">
              <a:latin typeface="Comic Sans MS" panose="030F0702030302020204" pitchFamily="66" charset="0"/>
            </a:endParaRPr>
          </a:p>
          <a:p>
            <a:pPr algn="just"/>
            <a:r>
              <a:rPr lang="en-GB" sz="2000" dirty="0">
                <a:latin typeface="Comic Sans MS" panose="030F0702030302020204" pitchFamily="66" charset="0"/>
              </a:rPr>
              <a:t>We also have to be aware that children learn routines gradually and at their own pace. We have a role in showing children what to do, supporting and promoting choice, and in explaining what is happening. Some children may not have </a:t>
            </a:r>
            <a:r>
              <a:rPr lang="en-GB" sz="2000" dirty="0" smtClean="0">
                <a:latin typeface="Comic Sans MS" panose="030F0702030302020204" pitchFamily="66" charset="0"/>
              </a:rPr>
              <a:t>enough </a:t>
            </a:r>
            <a:r>
              <a:rPr lang="en-GB" sz="2000" dirty="0">
                <a:latin typeface="Comic Sans MS" panose="030F0702030302020204" pitchFamily="66" charset="0"/>
              </a:rPr>
              <a:t>receptive language to cope with this, especially when under stress, so visual and sound prompts can be helpful. </a:t>
            </a:r>
          </a:p>
          <a:p>
            <a:endParaRPr lang="en-GB" sz="2400" dirty="0"/>
          </a:p>
          <a:p>
            <a:endParaRPr lang="en-GB" sz="2400" dirty="0"/>
          </a:p>
        </p:txBody>
      </p:sp>
    </p:spTree>
    <p:extLst>
      <p:ext uri="{BB962C8B-B14F-4D97-AF65-F5344CB8AC3E}">
        <p14:creationId xmlns:p14="http://schemas.microsoft.com/office/powerpoint/2010/main" val="15781021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sz="3600" dirty="0">
                <a:latin typeface="Comic Sans MS" panose="030F0702030302020204" pitchFamily="66" charset="0"/>
              </a:rPr>
              <a:t>Section 3:</a:t>
            </a:r>
            <a:br>
              <a:rPr lang="en-GB" sz="3600" dirty="0">
                <a:latin typeface="Comic Sans MS" panose="030F0702030302020204" pitchFamily="66" charset="0"/>
              </a:rPr>
            </a:br>
            <a:r>
              <a:rPr lang="en-GB" sz="3600" dirty="0">
                <a:latin typeface="Comic Sans MS" panose="030F0702030302020204" pitchFamily="66" charset="0"/>
              </a:rPr>
              <a:t>What I need to grow and develop</a:t>
            </a:r>
            <a:endParaRPr lang="en-GB" sz="3600" dirty="0"/>
          </a:p>
        </p:txBody>
      </p:sp>
      <p:sp>
        <p:nvSpPr>
          <p:cNvPr id="3" name="Content Placeholder 2"/>
          <p:cNvSpPr>
            <a:spLocks noGrp="1"/>
          </p:cNvSpPr>
          <p:nvPr>
            <p:ph idx="1"/>
          </p:nvPr>
        </p:nvSpPr>
        <p:spPr/>
        <p:txBody>
          <a:bodyPr/>
          <a:lstStyle/>
          <a:p>
            <a:pPr marL="0" indent="0">
              <a:buNone/>
            </a:pPr>
            <a:r>
              <a:rPr lang="en-GB" dirty="0" smtClean="0">
                <a:latin typeface="Comic Sans MS" panose="030F0702030302020204" pitchFamily="66" charset="0"/>
              </a:rPr>
              <a:t>Schemas</a:t>
            </a:r>
          </a:p>
          <a:p>
            <a:pPr algn="just"/>
            <a:r>
              <a:rPr lang="en-GB" sz="2000" dirty="0">
                <a:latin typeface="Comic Sans MS" panose="030F0702030302020204" pitchFamily="66" charset="0"/>
              </a:rPr>
              <a:t>A child’s schema will be evident across a range of different situations. It is important for a practitioner to understand that a child is not being disruptive when engaged in schematic play but be able to recognise this as early learning and help to support the child by offering opportunities to test out their thinking. </a:t>
            </a:r>
          </a:p>
          <a:p>
            <a:endParaRPr lang="en-GB" dirty="0"/>
          </a:p>
        </p:txBody>
      </p:sp>
      <p:grpSp>
        <p:nvGrpSpPr>
          <p:cNvPr id="4" name="Group 3"/>
          <p:cNvGrpSpPr/>
          <p:nvPr/>
        </p:nvGrpSpPr>
        <p:grpSpPr>
          <a:xfrm>
            <a:off x="4876801" y="3824188"/>
            <a:ext cx="3697458" cy="2300924"/>
            <a:chOff x="-3453" y="-3364"/>
            <a:chExt cx="4752379" cy="3177469"/>
          </a:xfrm>
        </p:grpSpPr>
        <p:pic>
          <p:nvPicPr>
            <p:cNvPr id="5" name="Picture 4"/>
            <p:cNvPicPr/>
            <p:nvPr/>
          </p:nvPicPr>
          <p:blipFill>
            <a:blip r:embed="rId2"/>
            <a:stretch>
              <a:fillRect/>
            </a:stretch>
          </p:blipFill>
          <p:spPr>
            <a:xfrm>
              <a:off x="2370332" y="0"/>
              <a:ext cx="2378594" cy="3174105"/>
            </a:xfrm>
            <a:prstGeom prst="rect">
              <a:avLst/>
            </a:prstGeom>
          </p:spPr>
        </p:pic>
        <p:pic>
          <p:nvPicPr>
            <p:cNvPr id="6" name="Picture 5"/>
            <p:cNvPicPr/>
            <p:nvPr/>
          </p:nvPicPr>
          <p:blipFill>
            <a:blip r:embed="rId3"/>
            <a:stretch>
              <a:fillRect/>
            </a:stretch>
          </p:blipFill>
          <p:spPr>
            <a:xfrm>
              <a:off x="-3453" y="-3364"/>
              <a:ext cx="2374392" cy="3176016"/>
            </a:xfrm>
            <a:prstGeom prst="rect">
              <a:avLst/>
            </a:prstGeom>
          </p:spPr>
        </p:pic>
      </p:grpSp>
    </p:spTree>
    <p:extLst>
      <p:ext uri="{BB962C8B-B14F-4D97-AF65-F5344CB8AC3E}">
        <p14:creationId xmlns:p14="http://schemas.microsoft.com/office/powerpoint/2010/main" val="33797804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sz="3600" dirty="0">
                <a:latin typeface="Comic Sans MS" panose="030F0702030302020204" pitchFamily="66" charset="0"/>
              </a:rPr>
              <a:t>Section 3:</a:t>
            </a:r>
            <a:br>
              <a:rPr lang="en-GB" sz="3600" dirty="0">
                <a:latin typeface="Comic Sans MS" panose="030F0702030302020204" pitchFamily="66" charset="0"/>
              </a:rPr>
            </a:br>
            <a:r>
              <a:rPr lang="en-GB" sz="3600" dirty="0">
                <a:latin typeface="Comic Sans MS" panose="030F0702030302020204" pitchFamily="66" charset="0"/>
              </a:rPr>
              <a:t>What I need to grow and develop</a:t>
            </a:r>
            <a:endParaRPr lang="en-GB" sz="3600" dirty="0"/>
          </a:p>
        </p:txBody>
      </p:sp>
      <p:sp>
        <p:nvSpPr>
          <p:cNvPr id="3" name="Content Placeholder 2"/>
          <p:cNvSpPr>
            <a:spLocks noGrp="1"/>
          </p:cNvSpPr>
          <p:nvPr>
            <p:ph idx="1"/>
          </p:nvPr>
        </p:nvSpPr>
        <p:spPr/>
        <p:txBody>
          <a:bodyPr/>
          <a:lstStyle/>
          <a:p>
            <a:pPr marL="0" indent="0">
              <a:buNone/>
            </a:pPr>
            <a:r>
              <a:rPr lang="en-GB" dirty="0" smtClean="0">
                <a:latin typeface="Comic Sans MS" panose="030F0702030302020204" pitchFamily="66" charset="0"/>
              </a:rPr>
              <a:t>The impact of conscious and unconscious gender bias  </a:t>
            </a:r>
          </a:p>
          <a:p>
            <a:pPr marL="0" indent="0">
              <a:buNone/>
            </a:pPr>
            <a:endParaRPr lang="en-GB" dirty="0" smtClean="0">
              <a:latin typeface="Comic Sans MS" panose="030F0702030302020204" pitchFamily="66" charset="0"/>
            </a:endParaRPr>
          </a:p>
          <a:p>
            <a:pPr marL="0" indent="0">
              <a:buNone/>
            </a:pPr>
            <a:endParaRPr lang="en-GB" dirty="0" smtClean="0">
              <a:latin typeface="Comic Sans MS" panose="030F0702030302020204" pitchFamily="66" charset="0"/>
            </a:endParaRPr>
          </a:p>
          <a:p>
            <a:pPr marL="0" indent="0">
              <a:buNone/>
            </a:pPr>
            <a:endParaRPr lang="en-GB" dirty="0">
              <a:latin typeface="Comic Sans MS" panose="030F0702030302020204" pitchFamily="66" charset="0"/>
            </a:endParaRPr>
          </a:p>
          <a:p>
            <a:pPr algn="just"/>
            <a:r>
              <a:rPr lang="en-GB" sz="2000" dirty="0" smtClean="0">
                <a:latin typeface="Comic Sans MS" panose="030F0702030302020204" pitchFamily="66" charset="0"/>
              </a:rPr>
              <a:t>It is crucial that children are given the opportunity and encouragement to access all areas of the curriculum from an early stage so they have equality of opportunity in the future.  We are expert at focussing on the needs of an individual child and being child-led.</a:t>
            </a:r>
          </a:p>
          <a:p>
            <a:endParaRPr lang="en-GB" dirty="0"/>
          </a:p>
        </p:txBody>
      </p:sp>
      <p:pic>
        <p:nvPicPr>
          <p:cNvPr id="4" name="Picture 3"/>
          <p:cNvPicPr/>
          <p:nvPr/>
        </p:nvPicPr>
        <p:blipFill>
          <a:blip r:embed="rId2"/>
          <a:stretch>
            <a:fillRect/>
          </a:stretch>
        </p:blipFill>
        <p:spPr>
          <a:xfrm>
            <a:off x="3061483" y="2210972"/>
            <a:ext cx="2167596" cy="2208628"/>
          </a:xfrm>
          <a:prstGeom prst="rect">
            <a:avLst/>
          </a:prstGeom>
        </p:spPr>
      </p:pic>
    </p:spTree>
    <p:extLst>
      <p:ext uri="{BB962C8B-B14F-4D97-AF65-F5344CB8AC3E}">
        <p14:creationId xmlns:p14="http://schemas.microsoft.com/office/powerpoint/2010/main" val="17012021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384</TotalTime>
  <Words>1501</Words>
  <Application>Microsoft Office PowerPoint</Application>
  <PresentationFormat>On-screen Show (4:3)</PresentationFormat>
  <Paragraphs>132</Paragraphs>
  <Slides>21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Comic Sans MS</vt:lpstr>
      <vt:lpstr>Office Theme</vt:lpstr>
      <vt:lpstr>PowerPoint Presentation</vt:lpstr>
      <vt:lpstr>Section 2 :  Being Me – Starting Strong</vt:lpstr>
      <vt:lpstr>Section 2 :  Being Me – Starting Strong</vt:lpstr>
      <vt:lpstr>Section 3: What I need to grow and develop</vt:lpstr>
      <vt:lpstr>Section 3: What I need to grow and develop</vt:lpstr>
      <vt:lpstr>Section 3: What I need to grow and develop</vt:lpstr>
      <vt:lpstr>Section 3: What I need to grow and develop</vt:lpstr>
      <vt:lpstr>Section 3: What I need to grow and develop</vt:lpstr>
      <vt:lpstr>Section 3: What I need to grow and develop</vt:lpstr>
      <vt:lpstr>Section 3: What I need to grow and develop</vt:lpstr>
      <vt:lpstr>Section 4: Child’s work: the importance of play</vt:lpstr>
      <vt:lpstr>Section 4: Child’s work: the importance of play</vt:lpstr>
      <vt:lpstr>Section 4: Child’s work: the importance of play</vt:lpstr>
      <vt:lpstr>Section 4: Child’s work: the importance of play</vt:lpstr>
      <vt:lpstr>Section 4: Play pedagogy</vt:lpstr>
      <vt:lpstr>Section 4: Play pedagogy</vt:lpstr>
      <vt:lpstr>Section 4: Play pedagogy</vt:lpstr>
      <vt:lpstr>Section 4: The role of the adult in supporting learning</vt:lpstr>
      <vt:lpstr>Section 4: The role of the adult in supporting learning</vt:lpstr>
      <vt:lpstr>Section 4: The role of the adult in supporting learning</vt:lpstr>
      <vt:lpstr>This is what it is all about – our children!</vt:lpstr>
    </vt:vector>
  </TitlesOfParts>
  <Company>East Ayrshire Council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Rhona Arosi</dc:creator>
  <cp:lastModifiedBy>Harper, Carole</cp:lastModifiedBy>
  <cp:revision>32</cp:revision>
  <dcterms:created xsi:type="dcterms:W3CDTF">2015-08-20T14:41:55Z</dcterms:created>
  <dcterms:modified xsi:type="dcterms:W3CDTF">2020-03-26T12:28:26Z</dcterms:modified>
</cp:coreProperties>
</file>