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37" r:id="rId3"/>
    <p:sldId id="260" r:id="rId4"/>
    <p:sldId id="314" r:id="rId5"/>
    <p:sldId id="274" r:id="rId6"/>
    <p:sldId id="353" r:id="rId7"/>
    <p:sldId id="275" r:id="rId8"/>
    <p:sldId id="276" r:id="rId9"/>
    <p:sldId id="308" r:id="rId10"/>
    <p:sldId id="309" r:id="rId11"/>
    <p:sldId id="278" r:id="rId12"/>
    <p:sldId id="288" r:id="rId13"/>
    <p:sldId id="365" r:id="rId14"/>
    <p:sldId id="359" r:id="rId15"/>
    <p:sldId id="366" r:id="rId16"/>
    <p:sldId id="361" r:id="rId17"/>
    <p:sldId id="362" r:id="rId18"/>
    <p:sldId id="363" r:id="rId19"/>
    <p:sldId id="364" r:id="rId20"/>
    <p:sldId id="367" r:id="rId21"/>
    <p:sldId id="296" r:id="rId22"/>
    <p:sldId id="304" r:id="rId23"/>
    <p:sldId id="305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evenim MT" panose="02010502060101010101" pitchFamily="2" charset="-79"/>
      <p:regular r:id="rId31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EFE97"/>
    <a:srgbClr val="88B3C6"/>
    <a:srgbClr val="DE36DE"/>
    <a:srgbClr val="93B0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756EF-35C3-C24E-BF51-CAB27DEA0B61}" v="123" dt="2021-03-07T12:17:05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3" autoAdjust="0"/>
    <p:restoredTop sz="94050" autoAdjust="0"/>
  </p:normalViewPr>
  <p:slideViewPr>
    <p:cSldViewPr snapToGrid="0" snapToObjects="1">
      <p:cViewPr varScale="1">
        <p:scale>
          <a:sx n="98" d="100"/>
          <a:sy n="98" d="100"/>
        </p:scale>
        <p:origin x="8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Bradley" userId="S::eamelanie.bradley@glow.sch.uk::0ed6505b-5145-42ff-a9cb-4d3ae2b30ccc" providerId="AD" clId="Web-{009756EF-35C3-C24E-BF51-CAB27DEA0B61}"/>
    <pc:docChg chg="modSld">
      <pc:chgData name="Mrs Bradley" userId="S::eamelanie.bradley@glow.sch.uk::0ed6505b-5145-42ff-a9cb-4d3ae2b30ccc" providerId="AD" clId="Web-{009756EF-35C3-C24E-BF51-CAB27DEA0B61}" dt="2021-03-07T12:17:05.942" v="95" actId="1076"/>
      <pc:docMkLst>
        <pc:docMk/>
      </pc:docMkLst>
      <pc:sldChg chg="addSp modSp addAnim delAnim modAnim">
        <pc:chgData name="Mrs Bradley" userId="S::eamelanie.bradley@glow.sch.uk::0ed6505b-5145-42ff-a9cb-4d3ae2b30ccc" providerId="AD" clId="Web-{009756EF-35C3-C24E-BF51-CAB27DEA0B61}" dt="2021-03-07T12:13:23.499" v="59" actId="1076"/>
        <pc:sldMkLst>
          <pc:docMk/>
          <pc:sldMk cId="1179070574" sldId="359"/>
        </pc:sldMkLst>
        <pc:spChg chg="add mod">
          <ac:chgData name="Mrs Bradley" userId="S::eamelanie.bradley@glow.sch.uk::0ed6505b-5145-42ff-a9cb-4d3ae2b30ccc" providerId="AD" clId="Web-{009756EF-35C3-C24E-BF51-CAB27DEA0B61}" dt="2021-03-07T12:11:11.119" v="35" actId="1076"/>
          <ac:spMkLst>
            <pc:docMk/>
            <pc:sldMk cId="1179070574" sldId="359"/>
            <ac:spMk id="2" creationId="{BBBA5E29-CEAC-4CDD-8A0D-27569F25234F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2:17.135" v="47"/>
          <ac:spMkLst>
            <pc:docMk/>
            <pc:sldMk cId="1179070574" sldId="359"/>
            <ac:spMk id="3" creationId="{9373DE9E-47D5-4DCB-8E0D-F81F2FB57F94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2:25.839" v="49" actId="1076"/>
          <ac:spMkLst>
            <pc:docMk/>
            <pc:sldMk cId="1179070574" sldId="359"/>
            <ac:spMk id="4" creationId="{E41113ED-0B3F-4DAF-9E4F-36902458B33C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2:32.370" v="51" actId="1076"/>
          <ac:spMkLst>
            <pc:docMk/>
            <pc:sldMk cId="1179070574" sldId="359"/>
            <ac:spMk id="5" creationId="{73740284-2B09-4585-9DA4-3E338EB25654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3:09.449" v="54" actId="1076"/>
          <ac:spMkLst>
            <pc:docMk/>
            <pc:sldMk cId="1179070574" sldId="359"/>
            <ac:spMk id="6" creationId="{84D524C3-09BB-4097-BE29-4A7C061E6405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3:09.465" v="55" actId="1076"/>
          <ac:spMkLst>
            <pc:docMk/>
            <pc:sldMk cId="1179070574" sldId="359"/>
            <ac:spMk id="7" creationId="{2700CC69-386B-476B-BF0F-CF9E7E3836FD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3:23.483" v="58" actId="1076"/>
          <ac:spMkLst>
            <pc:docMk/>
            <pc:sldMk cId="1179070574" sldId="359"/>
            <ac:spMk id="8" creationId="{4CA261D8-7D45-40C5-B56F-0733284A8005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3:23.499" v="59" actId="1076"/>
          <ac:spMkLst>
            <pc:docMk/>
            <pc:sldMk cId="1179070574" sldId="359"/>
            <ac:spMk id="9" creationId="{91F19F08-6D3A-4B3E-A44C-A3CB27D459DA}"/>
          </ac:spMkLst>
        </pc:spChg>
        <pc:spChg chg="mod">
          <ac:chgData name="Mrs Bradley" userId="S::eamelanie.bradley@glow.sch.uk::0ed6505b-5145-42ff-a9cb-4d3ae2b30ccc" providerId="AD" clId="Web-{009756EF-35C3-C24E-BF51-CAB27DEA0B61}" dt="2021-03-07T12:06:00.878" v="8"/>
          <ac:spMkLst>
            <pc:docMk/>
            <pc:sldMk cId="1179070574" sldId="359"/>
            <ac:spMk id="27" creationId="{00000000-0000-0000-0000-000000000000}"/>
          </ac:spMkLst>
        </pc:spChg>
      </pc:sldChg>
      <pc:sldChg chg="addSp modSp addAnim delAnim modAnim">
        <pc:chgData name="Mrs Bradley" userId="S::eamelanie.bradley@glow.sch.uk::0ed6505b-5145-42ff-a9cb-4d3ae2b30ccc" providerId="AD" clId="Web-{009756EF-35C3-C24E-BF51-CAB27DEA0B61}" dt="2021-03-07T12:17:05.942" v="95" actId="1076"/>
        <pc:sldMkLst>
          <pc:docMk/>
          <pc:sldMk cId="1352809461" sldId="363"/>
        </pc:sldMkLst>
        <pc:spChg chg="add mod">
          <ac:chgData name="Mrs Bradley" userId="S::eamelanie.bradley@glow.sch.uk::0ed6505b-5145-42ff-a9cb-4d3ae2b30ccc" providerId="AD" clId="Web-{009756EF-35C3-C24E-BF51-CAB27DEA0B61}" dt="2021-03-07T12:17:05.895" v="92" actId="1076"/>
          <ac:spMkLst>
            <pc:docMk/>
            <pc:sldMk cId="1352809461" sldId="363"/>
            <ac:spMk id="2" creationId="{ADE1F96E-92D1-4611-B125-0DF67F3EC49A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7:05.911" v="93" actId="1076"/>
          <ac:spMkLst>
            <pc:docMk/>
            <pc:sldMk cId="1352809461" sldId="363"/>
            <ac:spMk id="31" creationId="{A3285326-CC1C-48B7-BFA5-6652702D3C61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7:05.926" v="94" actId="1076"/>
          <ac:spMkLst>
            <pc:docMk/>
            <pc:sldMk cId="1352809461" sldId="363"/>
            <ac:spMk id="32" creationId="{C66B32F1-024D-40B5-AB84-F70444277621}"/>
          </ac:spMkLst>
        </pc:spChg>
        <pc:spChg chg="add mod">
          <ac:chgData name="Mrs Bradley" userId="S::eamelanie.bradley@glow.sch.uk::0ed6505b-5145-42ff-a9cb-4d3ae2b30ccc" providerId="AD" clId="Web-{009756EF-35C3-C24E-BF51-CAB27DEA0B61}" dt="2021-03-07T12:17:05.942" v="95" actId="1076"/>
          <ac:spMkLst>
            <pc:docMk/>
            <pc:sldMk cId="1352809461" sldId="363"/>
            <ac:spMk id="33" creationId="{49F688B3-5144-4A0A-9420-78B3CA00D1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69D83-3FC5-40CB-9567-092247DF0A72}" type="datetimeFigureOut">
              <a:rPr lang="en-GB" smtClean="0"/>
              <a:t>07/03/2021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DC28-3417-4ED3-8CE7-72FA8CC9C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6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8C5F-57F1-5B41-BD80-878612870E4F}" type="datetimeFigureOut">
              <a:rPr lang="en-US" smtClean="0"/>
              <a:t>3/7/2021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5B-8AB4-A34E-9582-942CF6DCC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9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Copyright Attributes: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Free for commercial use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pixabay.com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/african-american-america-black-1292905/ 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4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</a:t>
            </a:r>
            <a:r>
              <a:rPr lang="en-GB" baseline="0" dirty="0"/>
              <a:t>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0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commercial use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RIGHT -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commercial use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  <a:endParaRPr lang="en-GB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</a:t>
            </a:r>
          </a:p>
          <a:p>
            <a:r>
              <a:rPr lang="en-GB" sz="1200" u="none" dirty="0">
                <a:solidFill>
                  <a:schemeClr val="tx1"/>
                </a:solidFill>
              </a:rPr>
              <a:t>A =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u="none" baseline="0" dirty="0">
                <a:solidFill>
                  <a:schemeClr val="tx1"/>
                </a:solidFill>
              </a:rPr>
              <a:t>B = </a:t>
            </a:r>
            <a:r>
              <a:rPr lang="en-US" sz="1200" u="none" baseline="0" dirty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commons.wikimedia.org</a:t>
            </a:r>
            <a:r>
              <a:rPr lang="en-US" sz="1200" u="none" baseline="0" dirty="0">
                <a:solidFill>
                  <a:schemeClr val="tx1"/>
                </a:solidFill>
              </a:rPr>
              <a:t>/wiki/File:Emma_Watson_2013.jpg</a:t>
            </a:r>
          </a:p>
          <a:p>
            <a:r>
              <a:rPr lang="en-GB" sz="1200" u="none" baseline="0" dirty="0">
                <a:solidFill>
                  <a:schemeClr val="tx1"/>
                </a:solidFill>
              </a:rPr>
              <a:t>C = </a:t>
            </a:r>
            <a:r>
              <a:rPr lang="en-US" sz="1200" u="none" baseline="0" dirty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commons.wikimedia.org</a:t>
            </a:r>
            <a:r>
              <a:rPr lang="en-US" sz="1200" u="none" baseline="0" dirty="0">
                <a:solidFill>
                  <a:schemeClr val="tx1"/>
                </a:solidFill>
              </a:rPr>
              <a:t>/wiki/File:Kate_Middleton_at_the_Garter_Procession_2008.jpg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D =https://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pixabay.com</a:t>
            </a:r>
            <a:r>
              <a:rPr lang="en-US" sz="1200" u="none" baseline="0" dirty="0">
                <a:solidFill>
                  <a:schemeClr val="tx1"/>
                </a:solidFill>
              </a:rPr>
              <a:t>/en/cartoon-celebrity-comic-female-2026564/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E = </a:t>
            </a:r>
            <a:r>
              <a:rPr lang="en-US" dirty="0"/>
              <a:t>Free for commercial use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 = https://</a:t>
            </a:r>
            <a:r>
              <a:rPr lang="en-US" dirty="0" err="1"/>
              <a:t>pixabay.com</a:t>
            </a:r>
            <a:r>
              <a:rPr lang="en-US" dirty="0"/>
              <a:t>/en/merkel-chancellor-politician-3560150/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2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2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</a:t>
            </a:r>
          </a:p>
          <a:p>
            <a:r>
              <a:rPr lang="en-GB" sz="1200" u="none" dirty="0">
                <a:solidFill>
                  <a:schemeClr val="tx1"/>
                </a:solidFill>
              </a:rPr>
              <a:t>A =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commons.wikimedia.org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wiki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File:Rosaparks.jpg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u="none" baseline="0" dirty="0">
                <a:solidFill>
                  <a:schemeClr val="tx1"/>
                </a:solidFill>
              </a:rPr>
              <a:t>B = Free public domain</a:t>
            </a:r>
          </a:p>
          <a:p>
            <a:r>
              <a:rPr lang="en-GB" sz="1200" u="none" baseline="0" dirty="0">
                <a:solidFill>
                  <a:schemeClr val="tx1"/>
                </a:solidFill>
              </a:rPr>
              <a:t>C = </a:t>
            </a:r>
            <a:r>
              <a:rPr lang="en-US" sz="1200" u="none" baseline="0" dirty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commons.wikimedia.org</a:t>
            </a:r>
            <a:r>
              <a:rPr lang="en-US" sz="1200" u="none" baseline="0" dirty="0">
                <a:solidFill>
                  <a:schemeClr val="tx1"/>
                </a:solidFill>
              </a:rPr>
              <a:t>/wiki/</a:t>
            </a:r>
            <a:r>
              <a:rPr lang="en-US" sz="1200" u="none" baseline="0" dirty="0" err="1">
                <a:solidFill>
                  <a:schemeClr val="tx1"/>
                </a:solidFill>
              </a:rPr>
              <a:t>File:Spice_Girls</a:t>
            </a:r>
            <a:r>
              <a:rPr lang="en-US" sz="1200" u="none" baseline="0" dirty="0">
                <a:solidFill>
                  <a:schemeClr val="tx1"/>
                </a:solidFill>
              </a:rPr>
              <a:t>_(6_janv)_56.jpg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D = 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pixabay.com</a:t>
            </a:r>
            <a:r>
              <a:rPr lang="en-US" sz="1200" u="none" baseline="0" dirty="0">
                <a:solidFill>
                  <a:schemeClr val="tx1"/>
                </a:solidFill>
              </a:rPr>
              <a:t>/en/michelle-obama-2013-1129160/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E = </a:t>
            </a:r>
            <a:r>
              <a:rPr lang="en-US" dirty="0"/>
              <a:t>Schlesinger Library, RIAS, Harvard University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 = No</a:t>
            </a:r>
            <a:r>
              <a:rPr lang="en-US" baseline="0" dirty="0"/>
              <a:t> attribution required under CCO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0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 </a:t>
            </a:r>
          </a:p>
          <a:p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5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 </a:t>
            </a:r>
          </a:p>
          <a:p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5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2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66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1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</a:t>
            </a:r>
          </a:p>
          <a:p>
            <a:r>
              <a:rPr lang="en-GB" sz="1200" u="none" dirty="0">
                <a:solidFill>
                  <a:schemeClr val="tx1"/>
                </a:solidFill>
              </a:rPr>
              <a:t>A =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u="none" baseline="0" dirty="0">
                <a:solidFill>
                  <a:schemeClr val="tx1"/>
                </a:solidFill>
              </a:rPr>
              <a:t>B = </a:t>
            </a:r>
            <a:r>
              <a:rPr lang="en-US" sz="1200" u="none" baseline="0" dirty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commons.wikimedia.org</a:t>
            </a:r>
            <a:r>
              <a:rPr lang="en-US" sz="1200" u="none" baseline="0" dirty="0">
                <a:solidFill>
                  <a:schemeClr val="tx1"/>
                </a:solidFill>
              </a:rPr>
              <a:t>/wiki/File:Emma_Watson_2013.jpg</a:t>
            </a:r>
          </a:p>
          <a:p>
            <a:r>
              <a:rPr lang="en-GB" sz="1200" u="none" baseline="0" dirty="0">
                <a:solidFill>
                  <a:schemeClr val="tx1"/>
                </a:solidFill>
              </a:rPr>
              <a:t>C = </a:t>
            </a:r>
            <a:r>
              <a:rPr lang="en-US" sz="1200" u="none" baseline="0" dirty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commons.wikimedia.org</a:t>
            </a:r>
            <a:r>
              <a:rPr lang="en-US" sz="1200" u="none" baseline="0" dirty="0">
                <a:solidFill>
                  <a:schemeClr val="tx1"/>
                </a:solidFill>
              </a:rPr>
              <a:t>/wiki/File:Kate_Middleton_at_the_Garter_Procession_2008.jpg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D =https://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pixabay.com</a:t>
            </a:r>
            <a:r>
              <a:rPr lang="en-US" sz="1200" u="none" baseline="0" dirty="0">
                <a:solidFill>
                  <a:schemeClr val="tx1"/>
                </a:solidFill>
              </a:rPr>
              <a:t>/en/cartoon-celebrity-comic-female-2026564/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E = </a:t>
            </a:r>
            <a:r>
              <a:rPr lang="en-US" dirty="0"/>
              <a:t>Free for commercial use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 = https://</a:t>
            </a:r>
            <a:r>
              <a:rPr lang="en-US" dirty="0" err="1"/>
              <a:t>pixabay.com</a:t>
            </a:r>
            <a:r>
              <a:rPr lang="en-US" dirty="0"/>
              <a:t>/en/merkel-chancellor-politician-3560150/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</a:t>
            </a:r>
          </a:p>
          <a:p>
            <a:r>
              <a:rPr lang="en-GB" sz="1200" u="none" dirty="0">
                <a:solidFill>
                  <a:schemeClr val="tx1"/>
                </a:solidFill>
              </a:rPr>
              <a:t>A =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commons.wikimedia.org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wiki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File:Rosaparks.jpg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u="none" baseline="0" dirty="0">
                <a:solidFill>
                  <a:schemeClr val="tx1"/>
                </a:solidFill>
              </a:rPr>
              <a:t>B = Free public domain</a:t>
            </a:r>
          </a:p>
          <a:p>
            <a:r>
              <a:rPr lang="en-GB" sz="1200" u="none" baseline="0" dirty="0">
                <a:solidFill>
                  <a:schemeClr val="tx1"/>
                </a:solidFill>
              </a:rPr>
              <a:t>C = </a:t>
            </a:r>
            <a:r>
              <a:rPr lang="en-US" sz="1200" u="none" baseline="0" dirty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commons.wikimedia.org</a:t>
            </a:r>
            <a:r>
              <a:rPr lang="en-US" sz="1200" u="none" baseline="0" dirty="0">
                <a:solidFill>
                  <a:schemeClr val="tx1"/>
                </a:solidFill>
              </a:rPr>
              <a:t>/wiki/</a:t>
            </a:r>
            <a:r>
              <a:rPr lang="en-US" sz="1200" u="none" baseline="0" dirty="0" err="1">
                <a:solidFill>
                  <a:schemeClr val="tx1"/>
                </a:solidFill>
              </a:rPr>
              <a:t>File:Spice_Girls</a:t>
            </a:r>
            <a:r>
              <a:rPr lang="en-US" sz="1200" u="none" baseline="0" dirty="0">
                <a:solidFill>
                  <a:schemeClr val="tx1"/>
                </a:solidFill>
              </a:rPr>
              <a:t>_(6_janv)_56.jpg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D = https://</a:t>
            </a:r>
            <a:r>
              <a:rPr lang="en-US" sz="1200" u="none" baseline="0" dirty="0" err="1">
                <a:solidFill>
                  <a:schemeClr val="tx1"/>
                </a:solidFill>
              </a:rPr>
              <a:t>pixabay.com</a:t>
            </a:r>
            <a:r>
              <a:rPr lang="en-US" sz="1200" u="none" baseline="0" dirty="0">
                <a:solidFill>
                  <a:schemeClr val="tx1"/>
                </a:solidFill>
              </a:rPr>
              <a:t>/en/michelle-obama-2013-1129160/</a:t>
            </a:r>
          </a:p>
          <a:p>
            <a:r>
              <a:rPr lang="en-US" sz="1200" u="none" baseline="0" dirty="0">
                <a:solidFill>
                  <a:schemeClr val="tx1"/>
                </a:solidFill>
              </a:rPr>
              <a:t>E = </a:t>
            </a:r>
            <a:r>
              <a:rPr lang="en-US" dirty="0"/>
              <a:t>Schlesinger Library, RIAS, Harvard University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 = No</a:t>
            </a:r>
            <a:r>
              <a:rPr lang="en-US" baseline="0" dirty="0"/>
              <a:t> attribution required under CCO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0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 </a:t>
            </a:r>
          </a:p>
          <a:p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5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  </a:t>
            </a:r>
          </a:p>
          <a:p>
            <a:endParaRPr lang="en-GB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5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Copyri</a:t>
            </a:r>
            <a:r>
              <a:rPr lang="en-GB" sz="1200" u="none" dirty="0">
                <a:solidFill>
                  <a:schemeClr val="tx1"/>
                </a:solidFill>
              </a:rPr>
              <a:t>ght Attributes</a:t>
            </a:r>
            <a:r>
              <a:rPr lang="en-GB" sz="1200" b="0" u="none" dirty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 AND RIGHT - </a:t>
            </a:r>
            <a:r>
              <a:rPr lang="en-GB" dirty="0"/>
              <a:t>1. Free for commercial 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6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File:Spice_Girls</a:t>
            </a:r>
            <a:r>
              <a:rPr lang="en-US" dirty="0"/>
              <a:t>_(6_janv)_56.jpg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4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518408" y="223893"/>
            <a:ext cx="6107186" cy="599715"/>
          </a:xfrm>
          <a:prstGeom prst="rect">
            <a:avLst/>
          </a:prstGeom>
          <a:gradFill flip="none" rotWithShape="1">
            <a:gsLst>
              <a:gs pos="43000">
                <a:srgbClr val="E456E4"/>
              </a:gs>
              <a:gs pos="80000">
                <a:schemeClr val="bg1"/>
              </a:gs>
              <a:gs pos="15000">
                <a:schemeClr val="bg1"/>
              </a:gs>
              <a:gs pos="5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9674" y="291005"/>
            <a:ext cx="55034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International Women’s Day</a:t>
            </a:r>
          </a:p>
        </p:txBody>
      </p:sp>
      <p:pic>
        <p:nvPicPr>
          <p:cNvPr id="10" name="Picture 9" descr="Screen Shot 2017-04-28 at 13.44.23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2446">
            <a:off x="6369341" y="205740"/>
            <a:ext cx="1347996" cy="660195"/>
          </a:xfrm>
          <a:prstGeom prst="rect">
            <a:avLst/>
          </a:prstGeom>
        </p:spPr>
      </p:pic>
      <p:pic>
        <p:nvPicPr>
          <p:cNvPr id="11" name="Picture 10" descr="new-years-eve-1953253_960_720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34" y="223893"/>
            <a:ext cx="1118262" cy="5997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new-years-eve-1953253_960_720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14" y="223893"/>
            <a:ext cx="1118262" cy="5997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8907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1518408" y="223893"/>
            <a:ext cx="6107186" cy="599715"/>
          </a:xfrm>
          <a:prstGeom prst="rect">
            <a:avLst/>
          </a:prstGeom>
          <a:gradFill flip="none" rotWithShape="1">
            <a:gsLst>
              <a:gs pos="43000">
                <a:srgbClr val="E456E4"/>
              </a:gs>
              <a:gs pos="80000">
                <a:schemeClr val="bg1"/>
              </a:gs>
              <a:gs pos="15000">
                <a:schemeClr val="bg1"/>
              </a:gs>
              <a:gs pos="5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9674" y="291005"/>
            <a:ext cx="55034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International Women’s Day</a:t>
            </a:r>
          </a:p>
        </p:txBody>
      </p:sp>
      <p:pic>
        <p:nvPicPr>
          <p:cNvPr id="14" name="Picture 13" descr="new-years-eve-1953253_960_7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34" y="223893"/>
            <a:ext cx="1118262" cy="5997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new-years-eve-1953253_960_7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14" y="223893"/>
            <a:ext cx="1118262" cy="5997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373"/>
          <a:stretch/>
        </p:blipFill>
        <p:spPr>
          <a:xfrm rot="647976">
            <a:off x="6247834" y="266437"/>
            <a:ext cx="1388836" cy="552801"/>
          </a:xfrm>
          <a:prstGeom prst="rect">
            <a:avLst/>
          </a:prstGeom>
          <a:scene3d>
            <a:camera prst="perspectiveRight" fov="0">
              <a:rot lat="0" lon="210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7099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3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49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rls-407685_960_7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71" y="2565335"/>
            <a:ext cx="5435687" cy="4019016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6661" y="226739"/>
            <a:ext cx="5483097" cy="2169825"/>
          </a:xfrm>
          <a:prstGeom prst="rect">
            <a:avLst/>
          </a:prstGeom>
          <a:gradFill flip="none" rotWithShape="1">
            <a:gsLst>
              <a:gs pos="43000">
                <a:srgbClr val="E456E4"/>
              </a:gs>
              <a:gs pos="80000">
                <a:schemeClr val="bg1"/>
              </a:gs>
              <a:gs pos="15000">
                <a:schemeClr val="bg1"/>
              </a:gs>
              <a:gs pos="5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1" name="Picture 20" descr="Screen Shot 2018-03-04 at 10.14.55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35" y="4329929"/>
            <a:ext cx="3060000" cy="2304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6" name="Picture 25" descr="Screen Shot 2018-08-17 at 08.20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35" y="2171657"/>
            <a:ext cx="3060000" cy="23006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Picture 28" descr="Screen Shot 2018-08-17 at 08.20.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35" y="226739"/>
            <a:ext cx="3060000" cy="22965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218943" y="2561940"/>
            <a:ext cx="55780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905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2700">
                  <a:solidFill>
                    <a:schemeClr val="bg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HERE’S TO STRONG WOMEN</a:t>
            </a:r>
          </a:p>
          <a:p>
            <a:pPr algn="r"/>
            <a:r>
              <a:rPr lang="en-US" sz="3200" b="1" cap="none" spc="0" dirty="0">
                <a:ln w="12700">
                  <a:solidFill>
                    <a:schemeClr val="bg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MAY WE KNOW THEM</a:t>
            </a:r>
          </a:p>
          <a:p>
            <a:pPr algn="r"/>
            <a:r>
              <a:rPr lang="en-US" sz="3200" b="1" dirty="0">
                <a:ln w="12700">
                  <a:solidFill>
                    <a:schemeClr val="bg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MAY WE BE THEM</a:t>
            </a:r>
          </a:p>
          <a:p>
            <a:pPr algn="r"/>
            <a:r>
              <a:rPr lang="en-US" sz="3200" b="1" cap="none" spc="0" dirty="0">
                <a:ln w="12700">
                  <a:solidFill>
                    <a:schemeClr val="bg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MAY WE RAISE THEM</a:t>
            </a:r>
          </a:p>
          <a:p>
            <a:pPr algn="r"/>
            <a:endParaRPr lang="en-US" sz="3200" b="1" cap="none" spc="0" dirty="0">
              <a:ln w="12700">
                <a:solidFill>
                  <a:schemeClr val="bg1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24" y="1548589"/>
            <a:ext cx="815545" cy="81554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42686" y="226739"/>
            <a:ext cx="55034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International Women’s Day</a:t>
            </a:r>
          </a:p>
        </p:txBody>
      </p:sp>
      <p:pic>
        <p:nvPicPr>
          <p:cNvPr id="36" name="Picture 35" descr="Screen Shot 2017-04-28 at 13.44.23.png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2446">
            <a:off x="3705203" y="1354523"/>
            <a:ext cx="2071413" cy="10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1328" y="1669828"/>
            <a:ext cx="3447137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Were any of them sporting tattoos?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1328" y="4193435"/>
            <a:ext cx="3459432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How many musical instruments were in the photo? 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442" y="5435702"/>
            <a:ext cx="3340241" cy="11912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What colour dress was the lady singing wearing?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816" y="5435702"/>
            <a:ext cx="3443005" cy="1188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Which Spice Girl was wearing the pink outfit?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1669828"/>
            <a:ext cx="334481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How many Spice Girls are there?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1328" y="2934992"/>
            <a:ext cx="3462621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How many of them had outfits that covered their knees?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491" y="4193435"/>
            <a:ext cx="3341729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What colour was the dress on the far right?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2934992"/>
            <a:ext cx="334481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What are the nicknames of the spice girls?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59428" y="1029147"/>
            <a:ext cx="626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OBSERVATION 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7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9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88850" y="1775333"/>
            <a:ext cx="3158436" cy="2209813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YOU HAVE</a:t>
            </a:r>
            <a:r>
              <a:rPr lang="en-GB" sz="32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5</a:t>
            </a:r>
            <a:r>
              <a:rPr lang="en-GB" sz="32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GB" dirty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MINUTES TO:</a:t>
            </a:r>
          </a:p>
          <a:p>
            <a:pPr algn="ctr"/>
            <a:endParaRPr lang="en-GB" b="1" dirty="0">
              <a:solidFill>
                <a:srgbClr val="0000FF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FIND ALL </a:t>
            </a:r>
            <a:r>
              <a:rPr lang="en-GB" sz="28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8</a:t>
            </a:r>
            <a:r>
              <a:rPr lang="en-GB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 differ</a:t>
            </a:r>
            <a:r>
              <a:rPr lang="en-US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e</a:t>
            </a:r>
            <a:r>
              <a:rPr lang="en-GB" b="1" dirty="0" err="1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nt</a:t>
            </a:r>
            <a:r>
              <a:rPr lang="en-GB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  girls names hidden in the wordsearch</a:t>
            </a:r>
            <a:endParaRPr lang="en-GB" dirty="0">
              <a:solidFill>
                <a:srgbClr val="000000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69096" y="1044074"/>
            <a:ext cx="627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WORDSEARCH </a:t>
            </a:r>
            <a:r>
              <a:rPr lang="mr-IN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haroni" pitchFamily="2" charset="-79"/>
              </a:rPr>
              <a:t>–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FIND 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C0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MES UP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19" name="THUMBS UP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95" y="4220620"/>
            <a:ext cx="723572" cy="61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833" y="6042397"/>
            <a:ext cx="1256456" cy="360000"/>
          </a:xfrm>
          <a:prstGeom prst="rect">
            <a:avLst/>
          </a:prstGeom>
        </p:spPr>
      </p:pic>
      <p:sp>
        <p:nvSpPr>
          <p:cNvPr id="21" name="TIMES UP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TIME’S UP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6" name="TIMES UP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7" name="1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8" name="1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1 </a:t>
            </a:r>
            <a:r>
              <a:rPr lang="en-GB" sz="3600" b="1" dirty="0">
                <a:solidFill>
                  <a:srgbClr val="FF0000"/>
                </a:solidFill>
              </a:rPr>
              <a:t>Minute!</a:t>
            </a:r>
          </a:p>
        </p:txBody>
      </p:sp>
      <p:sp>
        <p:nvSpPr>
          <p:cNvPr id="39" name="1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0" name="2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1" name="2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2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42" name="2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3" name="3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  <a:gs pos="61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4" name="3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3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45" name="3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  <a:gs pos="61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6" name="4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7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7" name="4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4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48" name="4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7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9" name="5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5000">
                <a:srgbClr val="0087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0" name="5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5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51" name="START TIMER CIRCLE"/>
          <p:cNvSpPr>
            <a:spLocks/>
          </p:cNvSpPr>
          <p:nvPr/>
        </p:nvSpPr>
        <p:spPr>
          <a:xfrm>
            <a:off x="5876809" y="4133773"/>
            <a:ext cx="2556000" cy="2556000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TART TIMER TEXT"/>
          <p:cNvSpPr txBox="1"/>
          <p:nvPr/>
        </p:nvSpPr>
        <p:spPr>
          <a:xfrm>
            <a:off x="6518256" y="5110443"/>
            <a:ext cx="1306286" cy="6685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START</a:t>
            </a:r>
          </a:p>
          <a:p>
            <a:pPr algn="ctr"/>
            <a:endParaRPr lang="en-GB" sz="2400" b="1" dirty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3200" b="1" dirty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sz="2400" b="1" dirty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TIMER</a:t>
            </a:r>
          </a:p>
        </p:txBody>
      </p:sp>
      <p:pic>
        <p:nvPicPr>
          <p:cNvPr id="55" name="START TIMER PLAY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28" y="4451080"/>
            <a:ext cx="1941342" cy="19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Shot 2018-08-17 at 08.07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2" y="1812680"/>
            <a:ext cx="4871192" cy="4707829"/>
          </a:xfrm>
          <a:prstGeom prst="rect">
            <a:avLst/>
          </a:prstGeom>
          <a:ln w="76200" cmpd="sng">
            <a:solidFill>
              <a:srgbClr val="93B0D5"/>
            </a:solidFill>
          </a:ln>
        </p:spPr>
      </p:pic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6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6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6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6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0"/>
                            </p:stCondLst>
                            <p:childTnLst>
                              <p:par>
                                <p:cTn id="6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1" grpId="0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3668"/>
            <a:ext cx="8910739" cy="6597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Screen Shot 2018-03-04 at 10.14.55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0486">
            <a:off x="375113" y="3569158"/>
            <a:ext cx="2541114" cy="191330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8" name="Picture 17" descr="Screen Shot 2018-03-04 at 10.14.55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5348">
            <a:off x="2728524" y="3988183"/>
            <a:ext cx="2988117" cy="2249876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700" y="4589230"/>
            <a:ext cx="1788109" cy="215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6661" y="226739"/>
            <a:ext cx="5483097" cy="2169825"/>
          </a:xfrm>
          <a:prstGeom prst="rect">
            <a:avLst/>
          </a:prstGeom>
          <a:gradFill flip="none" rotWithShape="1">
            <a:gsLst>
              <a:gs pos="43000">
                <a:srgbClr val="E456E4"/>
              </a:gs>
              <a:gs pos="80000">
                <a:schemeClr val="bg1"/>
              </a:gs>
              <a:gs pos="15000">
                <a:schemeClr val="bg1"/>
              </a:gs>
              <a:gs pos="5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24" y="1548589"/>
            <a:ext cx="815545" cy="8155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2686" y="226739"/>
            <a:ext cx="55034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International Women’s Day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373"/>
          <a:stretch/>
        </p:blipFill>
        <p:spPr>
          <a:xfrm>
            <a:off x="3178004" y="1303720"/>
            <a:ext cx="2545761" cy="1065415"/>
          </a:xfrm>
          <a:prstGeom prst="rect">
            <a:avLst/>
          </a:prstGeom>
          <a:scene3d>
            <a:camera prst="perspectiveRight" fov="0">
              <a:rot lat="0" lon="21000000" rev="0"/>
            </a:camera>
            <a:lightRig rig="threePt" dir="t"/>
          </a:scene3d>
        </p:spPr>
      </p:pic>
      <p:pic>
        <p:nvPicPr>
          <p:cNvPr id="26" name="Picture 11" descr="\\HOME\Cre8tive Resources\01 Branding\IMAGES\FOR RESOURCES\HOW WHAT WHY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6338" y="-677665"/>
            <a:ext cx="4721338" cy="39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mage result for nicola sturgeon">
            <a:extLst>
              <a:ext uri="{FF2B5EF4-FFF2-40B4-BE49-F238E27FC236}">
                <a16:creationId xmlns:a16="http://schemas.microsoft.com/office/drawing/2014/main" id="{1425DFB1-6AB2-4732-AC82-C4CD1659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2" y="4334541"/>
            <a:ext cx="2676876" cy="21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beyonce-79551_960_72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32" y="1663769"/>
            <a:ext cx="2676876" cy="23736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2" name="Picture 31" descr="Emma_Watson_Cannes_2013_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213" y="1663768"/>
            <a:ext cx="2011558" cy="23736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3" name="Picture 32" descr="464px-Kate_Middleton_at_the_Garter_Procession_2008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497" y="1663768"/>
            <a:ext cx="2493822" cy="23736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4" name="Picture 33" descr="merkel-3560150_960_720-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593" y="4234336"/>
            <a:ext cx="2478871" cy="22964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5" name="Picture 34" descr="Screen Shot 2018-08-17 at 07.56.02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214" y="4208812"/>
            <a:ext cx="2011558" cy="23219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395536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75267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5497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417" y="420881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75267" y="420881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1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69096" y="1070442"/>
            <a:ext cx="6410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THE FAMOUS FEMALE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9593" y="420881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 rot="20248116">
            <a:off x="542260" y="2203539"/>
            <a:ext cx="2146680" cy="12618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FF0000"/>
                </a:solidFill>
              </a:rPr>
              <a:t>Beyonce</a:t>
            </a:r>
            <a:endParaRPr lang="en-GB" sz="2000" b="1" dirty="0">
              <a:solidFill>
                <a:prstClr val="black"/>
              </a:solidFill>
            </a:endParaRP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An actress  and American singer and song writer who inspires many around the world</a:t>
            </a:r>
          </a:p>
        </p:txBody>
      </p:sp>
      <p:sp>
        <p:nvSpPr>
          <p:cNvPr id="47" name="TextBox 46"/>
          <p:cNvSpPr txBox="1"/>
          <p:nvPr/>
        </p:nvSpPr>
        <p:spPr>
          <a:xfrm rot="20021475">
            <a:off x="3642857" y="4549946"/>
            <a:ext cx="2160240" cy="14465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GB" b="1" dirty="0" err="1">
                <a:solidFill>
                  <a:srgbClr val="FF0000"/>
                </a:solidFill>
              </a:rPr>
              <a:t>ssica</a:t>
            </a:r>
            <a:r>
              <a:rPr lang="en-GB" b="1" dirty="0">
                <a:solidFill>
                  <a:srgbClr val="FF0000"/>
                </a:solidFill>
              </a:rPr>
              <a:t> Ennis</a:t>
            </a:r>
            <a:r>
              <a:rPr lang="en-GB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Promotes sport and athletics for women and won Gold in the </a:t>
            </a:r>
            <a:r>
              <a:rPr lang="en-GB" sz="1400" dirty="0" err="1">
                <a:solidFill>
                  <a:prstClr val="black"/>
                </a:solidFill>
              </a:rPr>
              <a:t>Heptathalon</a:t>
            </a:r>
            <a:r>
              <a:rPr lang="en-GB" sz="1400" dirty="0">
                <a:solidFill>
                  <a:prstClr val="black"/>
                </a:solidFill>
              </a:rPr>
              <a:t> at London 2012 Olympics</a:t>
            </a:r>
          </a:p>
        </p:txBody>
      </p:sp>
      <p:sp>
        <p:nvSpPr>
          <p:cNvPr id="48" name="TextBox 47"/>
          <p:cNvSpPr txBox="1"/>
          <p:nvPr/>
        </p:nvSpPr>
        <p:spPr>
          <a:xfrm rot="19932826">
            <a:off x="656205" y="4902839"/>
            <a:ext cx="2160240" cy="8309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Nicola Sturgeon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First Minister of Scotland and leader of the SNP. 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327191">
            <a:off x="3477083" y="2124346"/>
            <a:ext cx="2160240" cy="12618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Emma Watson </a:t>
            </a:r>
            <a:r>
              <a:rPr lang="en-GB" sz="1400" dirty="0">
                <a:solidFill>
                  <a:prstClr val="black"/>
                </a:solidFill>
              </a:rPr>
              <a:t>Famous actress and activist for women’s rights, feminist campaigner and UN icon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9869735">
            <a:off x="6439318" y="2254207"/>
            <a:ext cx="2160240" cy="12618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K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 err="1">
                <a:solidFill>
                  <a:srgbClr val="FF0000"/>
                </a:solidFill>
              </a:rPr>
              <a:t>te</a:t>
            </a:r>
            <a:r>
              <a:rPr lang="en-GB" sz="2000" b="1" dirty="0">
                <a:solidFill>
                  <a:srgbClr val="FF0000"/>
                </a:solidFill>
              </a:rPr>
              <a:t> Middleton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Works very hard to give back to the community, and a big campaigner for anti-bullying </a:t>
            </a:r>
          </a:p>
        </p:txBody>
      </p:sp>
      <p:sp>
        <p:nvSpPr>
          <p:cNvPr id="51" name="TextBox 50"/>
          <p:cNvSpPr txBox="1"/>
          <p:nvPr/>
        </p:nvSpPr>
        <p:spPr>
          <a:xfrm rot="20188031">
            <a:off x="6406588" y="4529043"/>
            <a:ext cx="2225699" cy="14773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Angela Merkel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German politician who is currently Chancellor of Germany and very influential in the European Union </a:t>
            </a:r>
          </a:p>
        </p:txBody>
      </p:sp>
    </p:spTree>
    <p:extLst>
      <p:ext uri="{BB962C8B-B14F-4D97-AF65-F5344CB8AC3E}">
        <p14:creationId xmlns:p14="http://schemas.microsoft.com/office/powerpoint/2010/main" val="21268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301328" y="4193435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As of 2018, women represent 50% of senior managers in top companies.  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176" y="543570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The number of female MP’s in parliament has nearly doubled in the last 20 years. 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01328" y="543570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#</a:t>
            </a:r>
            <a:r>
              <a:rPr lang="en-US" dirty="0" err="1">
                <a:latin typeface="+mj-lt"/>
                <a:cs typeface="Levenim MT" pitchFamily="2" charset="-79"/>
              </a:rPr>
              <a:t>BeBoldForChange</a:t>
            </a:r>
            <a:r>
              <a:rPr lang="en-US" dirty="0">
                <a:latin typeface="+mj-lt"/>
                <a:cs typeface="Levenim MT" pitchFamily="2" charset="-79"/>
              </a:rPr>
              <a:t> was the theme for International Women’s Day in 2017.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176" y="1669828"/>
            <a:ext cx="3617314" cy="1118292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A U.K. poll revealed that 68% of women believe their mothers are the most inspirational women they know.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01328" y="293499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There is not a single country in the world where an average women earns as much as an average man.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1176" y="4193435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100,000 women and men are said to have marched in U.K. cities on the first day of Donald Trump’s Presidency.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1176" y="293499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International Women’s Day can be traced back to 1908 when women marched demanding the  right to vote. 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7120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7120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7120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7120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469096" y="1037927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OR   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FALSE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2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01328" y="1669828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Women are now fairly represented in most legal professions.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A5E29-CEAC-4CDD-8A0D-27569F25234F}"/>
              </a:ext>
            </a:extLst>
          </p:cNvPr>
          <p:cNvSpPr txBox="1"/>
          <p:nvPr/>
        </p:nvSpPr>
        <p:spPr>
          <a:xfrm>
            <a:off x="1837592" y="1907884"/>
            <a:ext cx="1413364" cy="646331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False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3DE9E-47D5-4DCB-8E0D-F81F2FB57F94}"/>
              </a:ext>
            </a:extLst>
          </p:cNvPr>
          <p:cNvSpPr txBox="1"/>
          <p:nvPr/>
        </p:nvSpPr>
        <p:spPr>
          <a:xfrm>
            <a:off x="1836127" y="3170313"/>
            <a:ext cx="1413364" cy="646331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True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113ED-0B3F-4DAF-9E4F-36902458B33C}"/>
              </a:ext>
            </a:extLst>
          </p:cNvPr>
          <p:cNvSpPr txBox="1"/>
          <p:nvPr/>
        </p:nvSpPr>
        <p:spPr>
          <a:xfrm>
            <a:off x="1834662" y="4421751"/>
            <a:ext cx="1413364" cy="646331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True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0284-2B09-4585-9DA4-3E338EB25654}"/>
              </a:ext>
            </a:extLst>
          </p:cNvPr>
          <p:cNvSpPr txBox="1"/>
          <p:nvPr/>
        </p:nvSpPr>
        <p:spPr>
          <a:xfrm>
            <a:off x="1834662" y="5663665"/>
            <a:ext cx="1413364" cy="646331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True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524C3-09BB-4097-BE29-4A7C061E6405}"/>
              </a:ext>
            </a:extLst>
          </p:cNvPr>
          <p:cNvSpPr txBox="1"/>
          <p:nvPr/>
        </p:nvSpPr>
        <p:spPr>
          <a:xfrm>
            <a:off x="6364165" y="1939390"/>
            <a:ext cx="1413364" cy="646331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False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0CC69-386B-476B-BF0F-CF9E7E3836FD}"/>
              </a:ext>
            </a:extLst>
          </p:cNvPr>
          <p:cNvSpPr txBox="1"/>
          <p:nvPr/>
        </p:nvSpPr>
        <p:spPr>
          <a:xfrm>
            <a:off x="6362700" y="3201819"/>
            <a:ext cx="1413364" cy="646331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True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261D8-7D45-40C5-B56F-0733284A8005}"/>
              </a:ext>
            </a:extLst>
          </p:cNvPr>
          <p:cNvSpPr txBox="1"/>
          <p:nvPr/>
        </p:nvSpPr>
        <p:spPr>
          <a:xfrm>
            <a:off x="6417652" y="4432742"/>
            <a:ext cx="1413364" cy="646331"/>
          </a:xfrm>
          <a:prstGeom prst="rect">
            <a:avLst/>
          </a:prstGeom>
          <a:solidFill>
            <a:srgbClr val="FF000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False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19F08-6D3A-4B3E-A44C-A3CB27D459DA}"/>
              </a:ext>
            </a:extLst>
          </p:cNvPr>
          <p:cNvSpPr txBox="1"/>
          <p:nvPr/>
        </p:nvSpPr>
        <p:spPr>
          <a:xfrm>
            <a:off x="6416187" y="5695171"/>
            <a:ext cx="1413364" cy="646331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Levenim MT"/>
                <a:cs typeface="Levenim MT"/>
              </a:rPr>
              <a:t>True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90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creen Shot 2017-05-14 at 20.45.1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9" r="14577"/>
          <a:stretch/>
        </p:blipFill>
        <p:spPr>
          <a:xfrm>
            <a:off x="6179672" y="4254020"/>
            <a:ext cx="2716430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Screen Shot 2017-05-14 at 20.45.27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12"/>
          <a:stretch/>
        </p:blipFill>
        <p:spPr>
          <a:xfrm>
            <a:off x="3256318" y="4214944"/>
            <a:ext cx="2663837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496px-Rosapark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56"/>
          <a:stretch/>
        </p:blipFill>
        <p:spPr>
          <a:xfrm>
            <a:off x="319711" y="1718938"/>
            <a:ext cx="2709847" cy="2381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michelle-obama-1129160_960_720-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10" y="4214943"/>
            <a:ext cx="2709848" cy="2448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800px-Spice_Girls_(6_janv)_5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72" y="1718937"/>
            <a:ext cx="2716429" cy="238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Screen Shot 2018-08-17 at 07.59.15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319" y="1718938"/>
            <a:ext cx="2663836" cy="2381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19712" y="17189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5363" y="17189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9673" y="17189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8668" y="424019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4319" y="424019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98629" y="424019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3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69096" y="1028402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THE FAMOUS WOMEN</a:t>
            </a:r>
            <a:r>
              <a:rPr lang="en-GB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IN HISTORY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817339">
            <a:off x="542260" y="2241449"/>
            <a:ext cx="2146680" cy="135421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Rosa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 err="1">
                <a:solidFill>
                  <a:srgbClr val="FF0000"/>
                </a:solidFill>
              </a:rPr>
              <a:t>rks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Prompted the Montgomery bus boycott to become “the first lady of Civil Rights” in America.</a:t>
            </a:r>
          </a:p>
        </p:txBody>
      </p:sp>
      <p:sp>
        <p:nvSpPr>
          <p:cNvPr id="21" name="TextBox 20"/>
          <p:cNvSpPr txBox="1"/>
          <p:nvPr/>
        </p:nvSpPr>
        <p:spPr>
          <a:xfrm rot="20033166">
            <a:off x="3568769" y="4844408"/>
            <a:ext cx="2160240" cy="123110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Malala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Yousafzai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At the age of 17, she was awarded the Nobel Peace prize for her work as an activist for Women’s rights.</a:t>
            </a:r>
          </a:p>
        </p:txBody>
      </p:sp>
      <p:sp>
        <p:nvSpPr>
          <p:cNvPr id="22" name="TextBox 21"/>
          <p:cNvSpPr txBox="1"/>
          <p:nvPr/>
        </p:nvSpPr>
        <p:spPr>
          <a:xfrm rot="20494360">
            <a:off x="656205" y="4874134"/>
            <a:ext cx="2160240" cy="12618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Michelle Obama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Is an American lawyer and writer who was First Lady of the United States from 2009 to 2017.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799832">
            <a:off x="3477083" y="2311085"/>
            <a:ext cx="2160240" cy="12618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GB" sz="2000" b="1" dirty="0" err="1">
                <a:solidFill>
                  <a:srgbClr val="FF0000"/>
                </a:solidFill>
              </a:rPr>
              <a:t>incess</a:t>
            </a:r>
            <a:r>
              <a:rPr lang="en-GB" sz="2000" b="1" dirty="0">
                <a:solidFill>
                  <a:srgbClr val="FF0000"/>
                </a:solidFill>
              </a:rPr>
              <a:t> Diana- </a:t>
            </a:r>
            <a:r>
              <a:rPr lang="en-GB" sz="1400" dirty="0">
                <a:solidFill>
                  <a:prstClr val="black"/>
                </a:solidFill>
              </a:rPr>
              <a:t>Dubbed ‘The people’s Princess’, she is known and celebrated worldwide for her humanitarian work. 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365886">
            <a:off x="6518168" y="2287616"/>
            <a:ext cx="2160240" cy="12618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Spice Girls 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Girl power became popular in the late 90s, paving the way for modern day pop singers like Adele.</a:t>
            </a:r>
          </a:p>
        </p:txBody>
      </p:sp>
      <p:sp>
        <p:nvSpPr>
          <p:cNvPr id="26" name="TextBox 25"/>
          <p:cNvSpPr txBox="1"/>
          <p:nvPr/>
        </p:nvSpPr>
        <p:spPr>
          <a:xfrm rot="20354604">
            <a:off x="6493579" y="4511928"/>
            <a:ext cx="2225699" cy="15388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J.K Rowling 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Sold millions of H</a:t>
            </a:r>
            <a:r>
              <a:rPr lang="en-US" sz="1400" dirty="0">
                <a:solidFill>
                  <a:prstClr val="black"/>
                </a:solidFill>
              </a:rPr>
              <a:t>a</a:t>
            </a:r>
            <a:r>
              <a:rPr lang="en-GB" sz="1400" dirty="0" err="1">
                <a:solidFill>
                  <a:prstClr val="black"/>
                </a:solidFill>
              </a:rPr>
              <a:t>rry</a:t>
            </a:r>
            <a:r>
              <a:rPr lang="en-GB" sz="1400" dirty="0">
                <a:solidFill>
                  <a:prstClr val="black"/>
                </a:solidFill>
              </a:rPr>
              <a:t> Potter books worldwide and created one of the most well loved fictional characters of all time. </a:t>
            </a:r>
          </a:p>
        </p:txBody>
      </p:sp>
    </p:spTree>
    <p:extLst>
      <p:ext uri="{BB962C8B-B14F-4D97-AF65-F5344CB8AC3E}">
        <p14:creationId xmlns:p14="http://schemas.microsoft.com/office/powerpoint/2010/main" val="21556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4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Diane Abbott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Carol Ann Duffy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+mj-lt"/>
                <a:cs typeface="Levenim MT" pitchFamily="2" charset="-79"/>
              </a:rPr>
              <a:t>Emmeline</a:t>
            </a:r>
            <a:r>
              <a:rPr lang="en-GB" sz="2000" dirty="0">
                <a:latin typeface="+mj-lt"/>
                <a:cs typeface="Levenim MT" pitchFamily="2" charset="-79"/>
              </a:rPr>
              <a:t> Pankhurst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Margaret Thatcher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Leader of the British Suffragette movement 1858 - 1928 </a:t>
            </a:r>
            <a:endParaRPr lang="en-US" sz="1600" dirty="0">
              <a:latin typeface="+mj-lt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First female black British Member of Parliament in 1987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First female British Poet Laureate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First Female British Prime Minister in 1979 - 1990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69097" y="1030228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ICONIC FEMALE FIGURE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00B0F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ight Arrow 22"/>
          <p:cNvSpPr/>
          <p:nvPr/>
        </p:nvSpPr>
        <p:spPr>
          <a:xfrm rot="19892185">
            <a:off x="3674905" y="2798811"/>
            <a:ext cx="2133982" cy="245169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2652491">
            <a:off x="3555459" y="3346943"/>
            <a:ext cx="2437956" cy="306545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9606656">
            <a:off x="3847311" y="3966770"/>
            <a:ext cx="1885265" cy="259675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67230">
            <a:off x="3735012" y="6092409"/>
            <a:ext cx="2013769" cy="308292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4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Misogyny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Male Chauvinism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  <a:cs typeface="Levenim MT" pitchFamily="2" charset="-79"/>
              </a:rPr>
              <a:t>Gender Prejudice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Sexual Discrimination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A belief that males are naturally superior to females </a:t>
            </a:r>
            <a:endParaRPr lang="en-US" sz="1600" dirty="0">
              <a:latin typeface="+mj-lt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A dislike, hatred or continuous prejudice against women.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Discrimination, often in the workplace, with bias towards a person’s sex.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Often called sexism, referring to pre-</a:t>
            </a:r>
            <a:r>
              <a:rPr lang="en-US" sz="1600" dirty="0" err="1">
                <a:latin typeface="+mj-lt"/>
                <a:cs typeface="Arial"/>
              </a:rPr>
              <a:t>judgement</a:t>
            </a:r>
            <a:r>
              <a:rPr lang="en-US" sz="1600" dirty="0">
                <a:latin typeface="+mj-lt"/>
                <a:cs typeface="Arial"/>
              </a:rPr>
              <a:t> of a person based on their gender.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69097" y="1062127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KEY WORD TO THE DEFINITION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00B0F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ight Arrow 22"/>
          <p:cNvSpPr/>
          <p:nvPr/>
        </p:nvSpPr>
        <p:spPr>
          <a:xfrm rot="2838249">
            <a:off x="3520014" y="4540232"/>
            <a:ext cx="2597884" cy="263873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2913196">
            <a:off x="3571462" y="3442933"/>
            <a:ext cx="2695868" cy="323761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8422970">
            <a:off x="3210091" y="3096767"/>
            <a:ext cx="3079618" cy="298462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8435517">
            <a:off x="3346623" y="4822861"/>
            <a:ext cx="3159058" cy="323447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5538" y="1675368"/>
            <a:ext cx="8352926" cy="1162749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What year did Queen Elizabeth II take the throne?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4360" y="2954691"/>
            <a:ext cx="8352926" cy="109333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Which British female singer sang the song ‘Firework’?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4360" y="4191551"/>
            <a:ext cx="8352926" cy="114350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How many Nobel Peace prizes did M</a:t>
            </a:r>
            <a:r>
              <a:rPr lang="en-US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a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evenim MT" pitchFamily="2" charset="-79"/>
              </a:rPr>
              <a:t>rie</a:t>
            </a:r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 Curie win?</a:t>
            </a:r>
          </a:p>
          <a:p>
            <a:pPr algn="ctr"/>
            <a:endParaRPr lang="en-GB" b="1" dirty="0">
              <a:solidFill>
                <a:prstClr val="black"/>
              </a:solidFill>
              <a:latin typeface="+mj-lt"/>
              <a:cs typeface="Levenim MT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971" y="5483305"/>
            <a:ext cx="8352926" cy="114350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How old was Anne Frank when she wrote her diary?</a:t>
            </a:r>
          </a:p>
          <a:p>
            <a:pPr algn="ctr"/>
            <a:endParaRPr lang="en-GB" b="1" dirty="0">
              <a:solidFill>
                <a:prstClr val="black"/>
              </a:solidFill>
              <a:latin typeface="+mj-lt"/>
              <a:cs typeface="Levenim MT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8213" y="5515109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469097" y="1040861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MULTIPLE CHOICE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5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8213" y="1699221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8213" y="2973802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8213" y="4221943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4360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1922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73814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1952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6217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1972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46061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1992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4360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72636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75039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6061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94360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Cheryl Cole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3800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Jess Glynne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86203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Paloma Faith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646061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Katy Perry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21219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13-14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532055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15-16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630745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11-12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637628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7-8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1F96E-92D1-4611-B125-0DF67F3EC49A}"/>
              </a:ext>
            </a:extLst>
          </p:cNvPr>
          <p:cNvSpPr txBox="1"/>
          <p:nvPr/>
        </p:nvSpPr>
        <p:spPr>
          <a:xfrm>
            <a:off x="2903660" y="1961750"/>
            <a:ext cx="1369403" cy="461665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>
                <a:latin typeface="Levenim MT"/>
                <a:cs typeface="Levenim MT"/>
              </a:rPr>
              <a:t>Correct</a:t>
            </a:r>
            <a:endParaRPr lang="en-GB" sz="24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285326-CC1C-48B7-BFA5-6652702D3C61}"/>
              </a:ext>
            </a:extLst>
          </p:cNvPr>
          <p:cNvSpPr txBox="1"/>
          <p:nvPr/>
        </p:nvSpPr>
        <p:spPr>
          <a:xfrm>
            <a:off x="7090995" y="3148711"/>
            <a:ext cx="1369403" cy="461665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>
                <a:latin typeface="Levenim MT"/>
                <a:cs typeface="Levenim MT"/>
              </a:rPr>
              <a:t>Correct</a:t>
            </a:r>
            <a:endParaRPr lang="en-GB" sz="24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6B32F1-024D-40B5-AB84-F70444277621}"/>
              </a:ext>
            </a:extLst>
          </p:cNvPr>
          <p:cNvSpPr txBox="1"/>
          <p:nvPr/>
        </p:nvSpPr>
        <p:spPr>
          <a:xfrm>
            <a:off x="4947870" y="4456566"/>
            <a:ext cx="1369403" cy="461665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>
                <a:latin typeface="Levenim MT"/>
                <a:cs typeface="Levenim MT"/>
              </a:rPr>
              <a:t>Correct</a:t>
            </a:r>
            <a:endParaRPr lang="en-GB" sz="24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F688B3-5144-4A0A-9420-78B3CA00D196}"/>
              </a:ext>
            </a:extLst>
          </p:cNvPr>
          <p:cNvSpPr txBox="1"/>
          <p:nvPr/>
        </p:nvSpPr>
        <p:spPr>
          <a:xfrm>
            <a:off x="793505" y="5720461"/>
            <a:ext cx="1369403" cy="461665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>
                <a:latin typeface="Levenim MT"/>
                <a:cs typeface="Levenim MT"/>
              </a:rPr>
              <a:t>Correct</a:t>
            </a:r>
            <a:endParaRPr lang="en-GB" sz="2400" b="1" dirty="0"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28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5220" y="2172284"/>
            <a:ext cx="8365685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ECNEDIFNOC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780" y="3295443"/>
            <a:ext cx="836568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ENIQUU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779" y="4466308"/>
            <a:ext cx="8365685" cy="954107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ILHUMITY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779" y="5637174"/>
            <a:ext cx="836568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RTESILIEN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779" y="2172284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74998" y="1040861"/>
            <a:ext cx="6470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ANAGRAMS –UNSCRAMBLE 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6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779" y="446630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779" y="3295443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779" y="5637174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59242" y="1664626"/>
            <a:ext cx="4189222" cy="40050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Clue: 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Traits needed to be good role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6752" y="2274081"/>
            <a:ext cx="5406886" cy="646331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CONFIDENCE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6752" y="4598429"/>
            <a:ext cx="5406886" cy="646331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HUMILITY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36752" y="3430811"/>
            <a:ext cx="54068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UNIQUE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36752" y="5783942"/>
            <a:ext cx="54068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RESILIENT</a:t>
            </a:r>
          </a:p>
        </p:txBody>
      </p:sp>
    </p:spTree>
    <p:extLst>
      <p:ext uri="{BB962C8B-B14F-4D97-AF65-F5344CB8AC3E}">
        <p14:creationId xmlns:p14="http://schemas.microsoft.com/office/powerpoint/2010/main" val="2072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eyonce-79551_960_7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32" y="1663769"/>
            <a:ext cx="2676876" cy="23736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6" name="Picture 25" descr="Emma_Watson_Cannes_2013_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213" y="1663768"/>
            <a:ext cx="2011558" cy="23736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7" name="Picture 26" descr="464px-Kate_Middleton_at_the_Garter_Procession_20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497" y="1663768"/>
            <a:ext cx="2493822" cy="23736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" name="Picture 27" descr="merkel-3560150_960_720-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593" y="4234336"/>
            <a:ext cx="2478871" cy="22964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Picture 28" descr="Screen Shot 2018-08-17 at 07.56.02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214" y="4208812"/>
            <a:ext cx="2011558" cy="23219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395536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75267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5497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5267" y="420881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1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69096" y="1070442"/>
            <a:ext cx="6410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THE FAMOUS FEMALE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9593" y="420881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pic>
        <p:nvPicPr>
          <p:cNvPr id="1026" name="Picture 2" descr="Image result for nicola sturgeon">
            <a:extLst>
              <a:ext uri="{FF2B5EF4-FFF2-40B4-BE49-F238E27FC236}">
                <a16:creationId xmlns:a16="http://schemas.microsoft.com/office/drawing/2014/main" id="{3A4A5B0C-9F5D-4954-90CF-AD68D67E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2" y="4334542"/>
            <a:ext cx="2676876" cy="20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8926" y="420881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92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9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800px-Spice_Girls_(6_janv)_5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35320"/>
            <a:ext cx="8330570" cy="459744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5316816" y="5435702"/>
            <a:ext cx="3443005" cy="1188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Which Spice Girl was wearing the pink outfit?</a:t>
            </a:r>
          </a:p>
          <a:p>
            <a:pPr algn="ctr"/>
            <a:endParaRPr lang="en-US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1669828"/>
            <a:ext cx="334481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How many Spice Girls are there?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1328" y="1669828"/>
            <a:ext cx="3447137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Were any of them sporting tattoos?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01328" y="4193435"/>
            <a:ext cx="3459432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How many musical instruments were in the photo? 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442" y="5435702"/>
            <a:ext cx="3340241" cy="11912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What colour dress was the lady singing wearing?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01328" y="2934992"/>
            <a:ext cx="3462621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How many of them had outfits that covered their knees?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491" y="4193435"/>
            <a:ext cx="3341729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What colour was the dress on the far right?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592" y="2934992"/>
            <a:ext cx="334481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What are the nicknames of the spice girls?</a:t>
            </a:r>
          </a:p>
          <a:p>
            <a:pPr algn="ctr"/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536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536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536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459428" y="1029147"/>
            <a:ext cx="626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OBSERVATION ROUND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7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746" y="6277063"/>
            <a:ext cx="3067088" cy="330993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Gold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356" y="2456120"/>
            <a:ext cx="3071290" cy="310734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Five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319" y="4979727"/>
            <a:ext cx="3068454" cy="310734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Blue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56" y="3668119"/>
            <a:ext cx="3071290" cy="310734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Sporty, Baby, Posh, Scary and Ginger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7764" y="2456120"/>
            <a:ext cx="3165242" cy="310734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Yes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8267" y="5135093"/>
            <a:ext cx="3176530" cy="155367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None 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816" y="6272839"/>
            <a:ext cx="3447133" cy="330298"/>
          </a:xfrm>
          <a:prstGeom prst="rect">
            <a:avLst/>
          </a:prstGeom>
          <a:noFill/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Baby Spice </a:t>
            </a:r>
            <a:r>
              <a:rPr lang="mr-IN" sz="1600" b="1" dirty="0">
                <a:latin typeface="Levenim MT" pitchFamily="2" charset="-79"/>
                <a:cs typeface="Levenim MT" pitchFamily="2" charset="-79"/>
              </a:rPr>
              <a:t>–</a:t>
            </a:r>
            <a:r>
              <a:rPr lang="en-US" sz="1600" b="1" dirty="0">
                <a:latin typeface="Levenim MT" pitchFamily="2" charset="-79"/>
                <a:cs typeface="Levenim MT" pitchFamily="2" charset="-79"/>
              </a:rPr>
              <a:t> AKA Emma </a:t>
            </a:r>
            <a:r>
              <a:rPr lang="en-US" sz="1600" b="1" dirty="0" err="1">
                <a:latin typeface="Levenim MT" pitchFamily="2" charset="-79"/>
                <a:cs typeface="Levenim MT" pitchFamily="2" charset="-79"/>
              </a:rPr>
              <a:t>Bunton</a:t>
            </a:r>
            <a:endParaRPr lang="en-US" sz="1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7764" y="3855385"/>
            <a:ext cx="3179460" cy="208532"/>
          </a:xfrm>
          <a:prstGeom prst="rect">
            <a:avLst/>
          </a:prstGeom>
          <a:noFill/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evenim MT" pitchFamily="2" charset="-79"/>
                <a:cs typeface="Levenim MT" pitchFamily="2" charset="-79"/>
              </a:rPr>
              <a:t>Two</a:t>
            </a:r>
            <a:endParaRPr lang="en-GB" sz="1600" b="1" dirty="0"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63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2" grpId="0" animBg="1"/>
      <p:bldP spid="3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9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69096" y="1057722"/>
            <a:ext cx="627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WORDSEARCH </a:t>
            </a:r>
            <a:r>
              <a:rPr lang="mr-IN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haroni" pitchFamily="2" charset="-79"/>
              </a:rPr>
              <a:t>–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FIND 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C0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8850" y="1775333"/>
            <a:ext cx="3158436" cy="2209813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YOU HAVE</a:t>
            </a:r>
            <a:r>
              <a:rPr lang="en-GB" sz="32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5</a:t>
            </a:r>
            <a:r>
              <a:rPr lang="en-GB" sz="32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GB" dirty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MINUTES TO:</a:t>
            </a:r>
          </a:p>
          <a:p>
            <a:pPr algn="ctr"/>
            <a:endParaRPr lang="en-GB" b="1" dirty="0">
              <a:solidFill>
                <a:srgbClr val="0000FF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FIND ALL </a:t>
            </a:r>
            <a:r>
              <a:rPr lang="en-GB" sz="2800" b="1" dirty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8</a:t>
            </a:r>
            <a:r>
              <a:rPr lang="en-GB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 differ</a:t>
            </a:r>
            <a:r>
              <a:rPr lang="en-US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e</a:t>
            </a:r>
            <a:r>
              <a:rPr lang="en-GB" b="1" dirty="0" err="1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nt</a:t>
            </a:r>
            <a:r>
              <a:rPr lang="en-GB" b="1" dirty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  girls names hidden in the wordsearch</a:t>
            </a:r>
            <a:endParaRPr lang="en-GB" dirty="0">
              <a:solidFill>
                <a:srgbClr val="000000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4" name="Picture 13" descr="Screen Shot 2018-08-17 at 08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2" y="1812680"/>
            <a:ext cx="4871192" cy="4707829"/>
          </a:xfrm>
          <a:prstGeom prst="rect">
            <a:avLst/>
          </a:prstGeom>
          <a:ln w="76200" cmpd="sng">
            <a:solidFill>
              <a:srgbClr val="93B0D5"/>
            </a:solidFill>
          </a:ln>
        </p:spPr>
      </p:pic>
      <p:pic>
        <p:nvPicPr>
          <p:cNvPr id="2" name="Picture 1" descr="Screen Shot 2018-08-17 at 08.07.3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12" y="1775333"/>
            <a:ext cx="4929412" cy="4736178"/>
          </a:xfrm>
          <a:prstGeom prst="rect">
            <a:avLst/>
          </a:prstGeom>
          <a:ln w="76200" cmpd="sng">
            <a:solidFill>
              <a:srgbClr val="93B0D5"/>
            </a:solidFill>
          </a:ln>
        </p:spPr>
      </p:pic>
      <p:pic>
        <p:nvPicPr>
          <p:cNvPr id="3" name="Picture 2" descr="Screen Shot 2018-08-17 at 08.07.20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891"/>
          <a:stretch/>
        </p:blipFill>
        <p:spPr>
          <a:xfrm>
            <a:off x="5864109" y="4996049"/>
            <a:ext cx="2682273" cy="991266"/>
          </a:xfrm>
          <a:prstGeom prst="rect">
            <a:avLst/>
          </a:prstGeom>
        </p:spPr>
      </p:pic>
      <p:pic>
        <p:nvPicPr>
          <p:cNvPr id="15" name="Picture 14" descr="Screen Shot 2018-08-17 at 08.07.20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109" y="4339367"/>
            <a:ext cx="2706274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2258" y="759786"/>
            <a:ext cx="2623993" cy="36186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60" y="740252"/>
            <a:ext cx="3456384" cy="1724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5824" y="116632"/>
            <a:ext cx="5257047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Name:_________________________________________________ 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92760" y="740251"/>
            <a:ext cx="3456384" cy="4448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1</a:t>
            </a:r>
          </a:p>
          <a:p>
            <a:pPr algn="ctr"/>
            <a:r>
              <a:rPr lang="en-GB" sz="1200" kern="0" dirty="0"/>
              <a:t>Identify the famous female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A_________________   D_________________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B_________________   E_________________ C_________________   F_________________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65" y="2854048"/>
            <a:ext cx="3456384" cy="17930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104765" y="2549254"/>
            <a:ext cx="3456384" cy="457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2</a:t>
            </a:r>
          </a:p>
          <a:p>
            <a:pPr algn="ctr"/>
            <a:r>
              <a:rPr lang="en-GB" sz="1200" kern="0" dirty="0"/>
              <a:t>True or False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A____________________  E___________________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B____________________  F___________________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C____________________  G___________________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D____________________  H___________________</a:t>
            </a:r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  <p:sp>
        <p:nvSpPr>
          <p:cNvPr id="14" name="Subtitle 1"/>
          <p:cNvSpPr txBox="1">
            <a:spLocks/>
          </p:cNvSpPr>
          <p:nvPr/>
        </p:nvSpPr>
        <p:spPr bwMode="auto">
          <a:xfrm>
            <a:off x="3652258" y="759785"/>
            <a:ext cx="2623993" cy="4448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4</a:t>
            </a:r>
          </a:p>
          <a:p>
            <a:pPr algn="ctr"/>
            <a:r>
              <a:rPr lang="en-GB" sz="1200" kern="0" dirty="0"/>
              <a:t>Matching Key terms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9226" y="1321096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9226" y="1609128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9226" y="1897160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9226" y="2174559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7592" y="756197"/>
            <a:ext cx="2664296" cy="17930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92760" y="116632"/>
            <a:ext cx="3559498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pic>
        <p:nvPicPr>
          <p:cNvPr id="31" name="Picture 30" descr="Screen Shot 2017-04-28 at 13.44.23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718" y="47635"/>
            <a:ext cx="1170067" cy="57305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4765" y="4772796"/>
            <a:ext cx="3456384" cy="1971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Subtitle 1"/>
          <p:cNvSpPr txBox="1">
            <a:spLocks/>
          </p:cNvSpPr>
          <p:nvPr/>
        </p:nvSpPr>
        <p:spPr bwMode="auto">
          <a:xfrm>
            <a:off x="104765" y="4772796"/>
            <a:ext cx="3456384" cy="4448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3</a:t>
            </a:r>
          </a:p>
          <a:p>
            <a:pPr algn="ctr"/>
            <a:r>
              <a:rPr lang="en-GB" sz="1200" kern="0" dirty="0"/>
              <a:t>Identify the women in history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A_________________   D_________________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B_________________   E_________________ C_________________   F_________________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9226" y="2778212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49226" y="3066244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49226" y="3354276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49226" y="3642307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6606" y="6151817"/>
            <a:ext cx="2376264" cy="57606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Subtitle 1"/>
          <p:cNvSpPr txBox="1">
            <a:spLocks/>
          </p:cNvSpPr>
          <p:nvPr/>
        </p:nvSpPr>
        <p:spPr bwMode="auto">
          <a:xfrm>
            <a:off x="6765828" y="6202812"/>
            <a:ext cx="2232248" cy="47407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b="1" kern="0" dirty="0"/>
              <a:t>PAGE 1:</a:t>
            </a:r>
          </a:p>
          <a:p>
            <a:pPr algn="ctr"/>
            <a:r>
              <a:rPr lang="en-GB" sz="1200" b="1" kern="0" dirty="0"/>
              <a:t>Total Points: _______ /36</a:t>
            </a:r>
          </a:p>
          <a:p>
            <a:endParaRPr lang="en-GB" sz="1200" kern="0" dirty="0"/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  <p:sp>
        <p:nvSpPr>
          <p:cNvPr id="46" name="TextBox 45"/>
          <p:cNvSpPr txBox="1"/>
          <p:nvPr/>
        </p:nvSpPr>
        <p:spPr>
          <a:xfrm>
            <a:off x="3795824" y="1620483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prstClr val="black"/>
                </a:solidFill>
              </a:rPr>
              <a:t>Emmeline</a:t>
            </a:r>
            <a:r>
              <a:rPr lang="en-GB" sz="1200" b="1" dirty="0">
                <a:solidFill>
                  <a:prstClr val="black"/>
                </a:solidFill>
              </a:rPr>
              <a:t> Pankhurst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95824" y="1897882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Carol Ann Duffy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95824" y="2177208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prstClr val="black"/>
                </a:solidFill>
              </a:rPr>
              <a:t>Margaret Thatcher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95824" y="3060321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Gender Prejudice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95824" y="3337720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Male Chauvinism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95824" y="3625752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Sexual Discrimination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95824" y="1342762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Diane Abbott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95824" y="2772289"/>
            <a:ext cx="1584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Misogyny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765" y="126446"/>
            <a:ext cx="2275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Women’s Day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A02015-5E2C-413B-9276-8B900EDE202E}"/>
              </a:ext>
            </a:extLst>
          </p:cNvPr>
          <p:cNvSpPr/>
          <p:nvPr/>
        </p:nvSpPr>
        <p:spPr>
          <a:xfrm>
            <a:off x="6407592" y="3033778"/>
            <a:ext cx="2664296" cy="17930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Subtitle 1"/>
          <p:cNvSpPr txBox="1">
            <a:spLocks/>
          </p:cNvSpPr>
          <p:nvPr/>
        </p:nvSpPr>
        <p:spPr bwMode="auto">
          <a:xfrm>
            <a:off x="6419817" y="3041650"/>
            <a:ext cx="2664296" cy="4525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6</a:t>
            </a:r>
          </a:p>
          <a:p>
            <a:pPr algn="ctr"/>
            <a:r>
              <a:rPr lang="en-GB" sz="1200" kern="0" dirty="0"/>
              <a:t>Anagrams Round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A_______________________________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B_______________________________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C_______________________________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D_______________________________</a:t>
            </a:r>
          </a:p>
        </p:txBody>
      </p:sp>
      <p:sp>
        <p:nvSpPr>
          <p:cNvPr id="39" name="Subtitle 1">
            <a:extLst>
              <a:ext uri="{FF2B5EF4-FFF2-40B4-BE49-F238E27FC236}">
                <a16:creationId xmlns:a16="http://schemas.microsoft.com/office/drawing/2014/main" id="{D96BCADD-348F-4235-8202-AA75267CDEA4}"/>
              </a:ext>
            </a:extLst>
          </p:cNvPr>
          <p:cNvSpPr txBox="1">
            <a:spLocks/>
          </p:cNvSpPr>
          <p:nvPr/>
        </p:nvSpPr>
        <p:spPr bwMode="auto">
          <a:xfrm>
            <a:off x="6407592" y="759786"/>
            <a:ext cx="2664296" cy="4525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5</a:t>
            </a:r>
          </a:p>
          <a:p>
            <a:pPr algn="ctr"/>
            <a:r>
              <a:rPr lang="en-GB" sz="1200" kern="0" dirty="0"/>
              <a:t>Multiple Choice Round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A_______________________________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B_______________________________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C_______________________________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D_______________________________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2162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0090" y="1011853"/>
            <a:ext cx="3456384" cy="14867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Subtitle 1"/>
          <p:cNvSpPr txBox="1">
            <a:spLocks/>
          </p:cNvSpPr>
          <p:nvPr/>
        </p:nvSpPr>
        <p:spPr bwMode="auto">
          <a:xfrm>
            <a:off x="80090" y="707059"/>
            <a:ext cx="3456384" cy="457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6</a:t>
            </a:r>
          </a:p>
          <a:p>
            <a:pPr algn="ctr"/>
            <a:r>
              <a:rPr lang="en-GB" sz="1200" kern="0" dirty="0"/>
              <a:t>Observation Round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A____________________  E___________________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B____________________  F___________________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C____________________  G___________________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D____________________  H___________________</a:t>
            </a:r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  <p:sp>
        <p:nvSpPr>
          <p:cNvPr id="49" name="Rectangle 48"/>
          <p:cNvSpPr/>
          <p:nvPr/>
        </p:nvSpPr>
        <p:spPr>
          <a:xfrm>
            <a:off x="3719603" y="1011854"/>
            <a:ext cx="5333268" cy="14867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Subtitle 1"/>
          <p:cNvSpPr txBox="1">
            <a:spLocks/>
          </p:cNvSpPr>
          <p:nvPr/>
        </p:nvSpPr>
        <p:spPr bwMode="auto">
          <a:xfrm>
            <a:off x="3719603" y="707059"/>
            <a:ext cx="5333268" cy="457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7</a:t>
            </a:r>
          </a:p>
          <a:p>
            <a:pPr algn="ctr"/>
            <a:r>
              <a:rPr lang="en-GB" sz="1200" kern="0" dirty="0"/>
              <a:t>Word search Round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1____________________    2___________________       3____________________  4____________________    5___________________       6____________________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7____________________    8___________________</a:t>
            </a:r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  <p:sp>
        <p:nvSpPr>
          <p:cNvPr id="23" name="Rectangle 22"/>
          <p:cNvSpPr/>
          <p:nvPr/>
        </p:nvSpPr>
        <p:spPr>
          <a:xfrm>
            <a:off x="3795824" y="116632"/>
            <a:ext cx="5257047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Team Name:_________________________________________________ </a:t>
            </a:r>
          </a:p>
          <a:p>
            <a:r>
              <a:rPr lang="en-GB" sz="1200" dirty="0">
                <a:solidFill>
                  <a:schemeClr val="tx1"/>
                </a:solidFill>
              </a:rPr>
              <a:t>Team Members:  </a:t>
            </a: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92760" y="116632"/>
            <a:ext cx="3559498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pic>
        <p:nvPicPr>
          <p:cNvPr id="25" name="Picture 24" descr="Screen Shot 2017-04-28 at 13.44.23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718" y="47635"/>
            <a:ext cx="1170067" cy="5730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4765" y="126446"/>
            <a:ext cx="2275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Women’s 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0C1776-F89E-4CA6-BF8C-BCD6ABCE11E5}"/>
              </a:ext>
            </a:extLst>
          </p:cNvPr>
          <p:cNvSpPr/>
          <p:nvPr/>
        </p:nvSpPr>
        <p:spPr>
          <a:xfrm>
            <a:off x="104765" y="2790509"/>
            <a:ext cx="2376264" cy="57606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0BD0445F-E004-468F-B886-447784F8D629}"/>
              </a:ext>
            </a:extLst>
          </p:cNvPr>
          <p:cNvSpPr txBox="1">
            <a:spLocks/>
          </p:cNvSpPr>
          <p:nvPr/>
        </p:nvSpPr>
        <p:spPr bwMode="auto">
          <a:xfrm>
            <a:off x="176773" y="2841504"/>
            <a:ext cx="2232248" cy="47407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b="1" kern="0" dirty="0"/>
              <a:t>PAGE 2:</a:t>
            </a:r>
          </a:p>
          <a:p>
            <a:pPr algn="ctr"/>
            <a:r>
              <a:rPr lang="en-GB" sz="1200" b="1" kern="0" dirty="0"/>
              <a:t>Total Points: _______ /16</a:t>
            </a:r>
          </a:p>
          <a:p>
            <a:endParaRPr lang="en-GB" sz="1200" kern="0" dirty="0"/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  <p:sp>
        <p:nvSpPr>
          <p:cNvPr id="29" name="Subtitle 1">
            <a:extLst>
              <a:ext uri="{FF2B5EF4-FFF2-40B4-BE49-F238E27FC236}">
                <a16:creationId xmlns:a16="http://schemas.microsoft.com/office/drawing/2014/main" id="{2BD854A7-06C9-4C46-A874-4FB11C60E3CD}"/>
              </a:ext>
            </a:extLst>
          </p:cNvPr>
          <p:cNvSpPr txBox="1">
            <a:spLocks/>
          </p:cNvSpPr>
          <p:nvPr/>
        </p:nvSpPr>
        <p:spPr bwMode="auto">
          <a:xfrm>
            <a:off x="2150263" y="4359347"/>
            <a:ext cx="4266035" cy="19357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3600" b="1" kern="0" dirty="0"/>
              <a:t>OVERALL TOTAL</a:t>
            </a:r>
          </a:p>
          <a:p>
            <a:pPr algn="ctr"/>
            <a:r>
              <a:rPr lang="en-GB" sz="3600" b="1" kern="0" dirty="0"/>
              <a:t>Points: _______ /52</a:t>
            </a:r>
          </a:p>
          <a:p>
            <a:endParaRPr lang="en-GB" sz="3600" kern="0" dirty="0"/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</p:spTree>
    <p:extLst>
      <p:ext uri="{BB962C8B-B14F-4D97-AF65-F5344CB8AC3E}">
        <p14:creationId xmlns:p14="http://schemas.microsoft.com/office/powerpoint/2010/main" val="45585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01328" y="4193435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As of 2020, women represent 50% of senior managers in top companies.  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1176" y="543570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The number of female MP’s in parliament has nearly doubled in the last 20 years. 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1328" y="543570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#</a:t>
            </a:r>
            <a:r>
              <a:rPr lang="en-US" dirty="0" err="1">
                <a:latin typeface="+mj-lt"/>
                <a:cs typeface="Levenim MT" pitchFamily="2" charset="-79"/>
              </a:rPr>
              <a:t>BeBoldForChange</a:t>
            </a:r>
            <a:r>
              <a:rPr lang="en-US" dirty="0">
                <a:latin typeface="+mj-lt"/>
                <a:cs typeface="Levenim MT" pitchFamily="2" charset="-79"/>
              </a:rPr>
              <a:t> was the theme for International Women’s Day in 2017.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1176" y="1669828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A U.K. poll revealed that 68% of women believe their mothers are the most inspirational women they know.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1328" y="293499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There is not a single country in the world where an average women earns as much as an average man.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1176" y="4193435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100,000 women and men are said to have marched in U.K. cities on the first day of Donald Trump’s Presidency.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1176" y="2934992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International Women’s Day can be traced back to 1908 when women marched demanding the  right to vote. 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120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120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120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120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69096" y="1037927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OR   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FALSE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2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1328" y="1669828"/>
            <a:ext cx="3617314" cy="1118292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Levenim MT" pitchFamily="2" charset="-79"/>
              </a:rPr>
              <a:t>Women are now fairly represented in most legal professions.</a:t>
            </a:r>
            <a:endParaRPr lang="en-GB" dirty="0">
              <a:latin typeface="+mj-lt"/>
              <a:cs typeface="Levenim MT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95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Shot 2017-05-14 at 20.45.1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9" r="14577"/>
          <a:stretch/>
        </p:blipFill>
        <p:spPr>
          <a:xfrm>
            <a:off x="6179672" y="4254020"/>
            <a:ext cx="2716430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 descr="Screen Shot 2017-05-14 at 20.45.27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12"/>
          <a:stretch/>
        </p:blipFill>
        <p:spPr>
          <a:xfrm>
            <a:off x="3256318" y="4214944"/>
            <a:ext cx="2663837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496px-Rosapark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56"/>
          <a:stretch/>
        </p:blipFill>
        <p:spPr>
          <a:xfrm>
            <a:off x="319711" y="1718938"/>
            <a:ext cx="2709847" cy="2381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michelle-obama-1129160_960_720-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10" y="4214943"/>
            <a:ext cx="2709848" cy="2448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800px-Spice_Girls_(6_janv)_5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72" y="1718937"/>
            <a:ext cx="2716429" cy="238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8-08-17 at 07.59.15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319" y="1718938"/>
            <a:ext cx="2663836" cy="2381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9712" y="17189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5363" y="17189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9673" y="17189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668" y="424019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4319" y="424019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8629" y="424019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3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9096" y="1028402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THE FAMOUS WOMEN</a:t>
            </a:r>
            <a:r>
              <a:rPr lang="en-GB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IN HISTORY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4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Diane Abbott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Carol Ann Duffy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+mj-lt"/>
                <a:cs typeface="Levenim MT" pitchFamily="2" charset="-79"/>
              </a:rPr>
              <a:t>Emmeline</a:t>
            </a:r>
            <a:r>
              <a:rPr lang="en-GB" sz="2000" dirty="0">
                <a:latin typeface="+mj-lt"/>
                <a:cs typeface="Levenim MT" pitchFamily="2" charset="-79"/>
              </a:rPr>
              <a:t> Pankhurst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Margaret Thatcher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Leader of the British Suffragette movement 1858 - 1928 </a:t>
            </a:r>
            <a:endParaRPr lang="en-US" sz="1600" dirty="0">
              <a:latin typeface="+mj-lt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First female black British Member of Parliament in 1987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First female British Poet Laureate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First Female British Prime Minister in 1979 - 1990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69097" y="1030228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ICONIC FEMALE FIGURE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00B0F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4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Misogyny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Male Chauvinism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  <a:cs typeface="Levenim MT" pitchFamily="2" charset="-79"/>
              </a:rPr>
              <a:t>Gender Prejudice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Levenim MT" pitchFamily="2" charset="-79"/>
              </a:rPr>
              <a:t>Sexual Discrimination</a:t>
            </a:r>
            <a:endParaRPr lang="en-GB" sz="2000" dirty="0">
              <a:latin typeface="+mj-lt"/>
              <a:cs typeface="Levenim MT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A belief that males are naturally superior to females </a:t>
            </a:r>
            <a:endParaRPr lang="en-US" sz="1600" dirty="0">
              <a:latin typeface="+mj-lt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A dislike, hatred or continuous prejudice against women.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Discrimination, often in the workplace, with bias towards a person’s sex.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rial"/>
              </a:rPr>
              <a:t>Often called sexism, referring to pre-</a:t>
            </a:r>
            <a:r>
              <a:rPr lang="en-US" sz="1600" dirty="0" err="1">
                <a:latin typeface="+mj-lt"/>
                <a:cs typeface="Arial"/>
              </a:rPr>
              <a:t>judgement</a:t>
            </a:r>
            <a:r>
              <a:rPr lang="en-US" sz="1600" dirty="0">
                <a:latin typeface="+mj-lt"/>
                <a:cs typeface="Arial"/>
              </a:rPr>
              <a:t> of a person based on their gender.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69097" y="1062127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KEY WORD TO THE DEFINITION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00B0F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88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95538" y="1675368"/>
            <a:ext cx="8352926" cy="1162749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What year did Queen Elizabeth II take the throne?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4360" y="2954691"/>
            <a:ext cx="8352926" cy="109333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>
                <a:solidFill>
                  <a:prstClr val="black"/>
                </a:solidFill>
                <a:cs typeface="Levenim MT" pitchFamily="2" charset="-79"/>
              </a:rPr>
              <a:t>Which British female singer sang the song ‘Firework’?</a:t>
            </a:r>
            <a:endParaRPr lang="en-GB" b="1" dirty="0">
              <a:solidFill>
                <a:prstClr val="black"/>
              </a:solidFill>
              <a:cs typeface="Levenim MT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360" y="4191551"/>
            <a:ext cx="8352926" cy="114350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How many Nobel Peace prizes did M</a:t>
            </a:r>
            <a:r>
              <a:rPr lang="en-US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a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evenim MT" pitchFamily="2" charset="-79"/>
              </a:rPr>
              <a:t>rie</a:t>
            </a:r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 Curie win?</a:t>
            </a:r>
          </a:p>
          <a:p>
            <a:pPr algn="ctr"/>
            <a:endParaRPr lang="en-GB" b="1" dirty="0">
              <a:solidFill>
                <a:prstClr val="black"/>
              </a:solidFill>
              <a:latin typeface="+mj-lt"/>
              <a:cs typeface="Levenim MT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971" y="5483305"/>
            <a:ext cx="8352926" cy="114350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How old was Anne Frank when she wrote her diary?</a:t>
            </a:r>
          </a:p>
          <a:p>
            <a:pPr algn="ctr"/>
            <a:endParaRPr lang="en-GB" b="1" dirty="0">
              <a:solidFill>
                <a:prstClr val="black"/>
              </a:solidFill>
              <a:latin typeface="+mj-lt"/>
              <a:cs typeface="Levenim MT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213" y="5515109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469097" y="1040861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MULTIPLE CHOICE ROUND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5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8213" y="1699221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8213" y="2973802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8213" y="4221943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4360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3814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1952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6217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1972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46061" y="237645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1992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360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72636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5039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46061" y="487339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360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Cheryl Cole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78031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Jess Glynne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86203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Paloma Faith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46061" y="3586360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Katy Perry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1219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13-14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532055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15-16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30745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11-12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637628" y="6117724"/>
            <a:ext cx="2110836" cy="509086"/>
          </a:xfrm>
          <a:prstGeom prst="rect">
            <a:avLst/>
          </a:prstGeom>
          <a:solidFill>
            <a:srgbClr val="CDC1DB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Levenim MT" pitchFamily="2" charset="-79"/>
              </a:rPr>
              <a:t>7-8</a:t>
            </a:r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51" grpId="0" animBg="1"/>
      <p:bldP spid="18" grpId="0" animBg="1"/>
      <p:bldP spid="74" grpId="0" animBg="1"/>
      <p:bldP spid="81" grpId="0" animBg="1"/>
      <p:bldP spid="88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5220" y="2172284"/>
            <a:ext cx="8365685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ECNEDIFNOC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780" y="3295443"/>
            <a:ext cx="836568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ENIQUU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779" y="4466308"/>
            <a:ext cx="8365685" cy="954107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ILHUMITY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779" y="5637174"/>
            <a:ext cx="836568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+mj-lt"/>
                <a:cs typeface="Levenim MT" pitchFamily="2" charset="-79"/>
              </a:rPr>
              <a:t>RTESILIEN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779" y="2172284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74998" y="1040861"/>
            <a:ext cx="6470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ANAGRAMS –UNSCRAMBLE 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6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779" y="446630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779" y="3295443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779" y="5637174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59242" y="1664626"/>
            <a:ext cx="4189222" cy="40050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Clue: 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Traits needed to be good role model</a:t>
            </a:r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Spice_Girls_(6_janv)_5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35320"/>
            <a:ext cx="8330570" cy="459744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459428" y="972102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972102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59428" y="1055025"/>
            <a:ext cx="626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OBSERVATION ROUND    2 minutes to study the picture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034585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7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MES UP CIRCLE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rgbClr val="FF0000"/>
              </a:solidFill>
            </a:endParaRPr>
          </a:p>
        </p:txBody>
      </p:sp>
      <p:pic>
        <p:nvPicPr>
          <p:cNvPr id="8" name="THUMBS UP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607" y="5554858"/>
            <a:ext cx="357044" cy="3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262" y="6484604"/>
            <a:ext cx="619992" cy="177640"/>
          </a:xfrm>
          <a:prstGeom prst="rect">
            <a:avLst/>
          </a:prstGeom>
        </p:spPr>
      </p:pic>
      <p:sp>
        <p:nvSpPr>
          <p:cNvPr id="10" name="TIMES UP TEXT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TIME’S UP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11" name="TIMES UP CIRCLE 2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12" name="1 MINUTES CIRCLE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1 MINUTES TEXT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1 </a:t>
            </a:r>
            <a:r>
              <a:rPr lang="en-GB" sz="1400" b="1" dirty="0">
                <a:solidFill>
                  <a:srgbClr val="FF0000"/>
                </a:solidFill>
              </a:rPr>
              <a:t>Minute!</a:t>
            </a:r>
          </a:p>
        </p:txBody>
      </p:sp>
      <p:sp>
        <p:nvSpPr>
          <p:cNvPr id="14" name="1 MINUTES CIRCLE 2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2 MINUTES CIRCLE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2 MINUTES TEXT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2 </a:t>
            </a:r>
            <a:r>
              <a:rPr lang="en-GB" sz="14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17" name="2 MINUTES CIRCLE 2"/>
          <p:cNvSpPr/>
          <p:nvPr/>
        </p:nvSpPr>
        <p:spPr>
          <a:xfrm>
            <a:off x="7736606" y="5457987"/>
            <a:ext cx="1233046" cy="12330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START TIMER CIRCLE"/>
          <p:cNvSpPr>
            <a:spLocks/>
          </p:cNvSpPr>
          <p:nvPr/>
        </p:nvSpPr>
        <p:spPr>
          <a:xfrm>
            <a:off x="7727333" y="5448877"/>
            <a:ext cx="1261248" cy="1261248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9" name="START TIMER TEXT"/>
          <p:cNvSpPr txBox="1"/>
          <p:nvPr/>
        </p:nvSpPr>
        <p:spPr>
          <a:xfrm>
            <a:off x="8052256" y="5871565"/>
            <a:ext cx="644582" cy="5252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000" b="1" dirty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START</a:t>
            </a:r>
          </a:p>
          <a:p>
            <a:pPr algn="ctr"/>
            <a:endParaRPr lang="en-GB" sz="1200" b="1" dirty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1200" b="1" dirty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1600" b="1" dirty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sz="1050" b="1" dirty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TIMER</a:t>
            </a:r>
          </a:p>
        </p:txBody>
      </p:sp>
      <p:pic>
        <p:nvPicPr>
          <p:cNvPr id="20" name="START TIMER PLAY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443" y="5595633"/>
            <a:ext cx="1025137" cy="10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99"/>
        </a:solidFill>
        <a:ln w="76200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 sz="3600" b="1" dirty="0" smtClean="0">
            <a:solidFill>
              <a:prstClr val="black"/>
            </a:solidFill>
            <a:latin typeface="Levenim MT" pitchFamily="2" charset="-79"/>
            <a:cs typeface="Levenim MT" pitchFamily="2" charset="-79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2621</Words>
  <Application>Microsoft Office PowerPoint</Application>
  <PresentationFormat>On-screen Show (4:3)</PresentationFormat>
  <Paragraphs>503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Matthew Bradley</cp:lastModifiedBy>
  <cp:revision>272</cp:revision>
  <dcterms:created xsi:type="dcterms:W3CDTF">2018-05-10T20:02:27Z</dcterms:created>
  <dcterms:modified xsi:type="dcterms:W3CDTF">2021-03-07T12:17:06Z</dcterms:modified>
</cp:coreProperties>
</file>