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11413-FA14-4747-96CE-4F464FAE3E38}" v="14" dt="2021-01-08T22:44:19.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1/8/2021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1/8/2021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1/8/2021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1/8/2021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1/8/2021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1/8/2021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1/8/2021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1/8/2021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1/8/2021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1/8/2021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1/8/2021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margaret.forsyth@eastayrshire.org.uk" TargetMode="External"/><Relationship Id="rId2" Type="http://schemas.openxmlformats.org/officeDocument/2006/relationships/hyperlink" Target="mailto:donna.agnew@eastayrshire.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0.jpg"/><Relationship Id="rId7"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593869" y="242857"/>
            <a:ext cx="5965231" cy="3686015"/>
          </a:xfrm>
        </p:spPr>
        <p:txBody>
          <a:bodyPr>
            <a:normAutofit fontScale="90000"/>
          </a:bodyPr>
          <a:lstStyle/>
          <a:p>
            <a:pPr algn="ctr"/>
            <a:r>
              <a:rPr lang="en-US" sz="8000" dirty="0"/>
              <a:t>Numeracy Ideas for term 3 in P1</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489781" y="4656965"/>
            <a:ext cx="6269347" cy="1021498"/>
          </a:xfrm>
        </p:spPr>
        <p:txBody>
          <a:bodyPr>
            <a:normAutofit/>
          </a:bodyPr>
          <a:lstStyle/>
          <a:p>
            <a:pPr algn="ctr"/>
            <a:r>
              <a:rPr lang="en-US" sz="2400" dirty="0" err="1">
                <a:solidFill>
                  <a:schemeClr val="tx1">
                    <a:lumMod val="85000"/>
                    <a:lumOff val="15000"/>
                  </a:schemeClr>
                </a:solidFill>
              </a:rPr>
              <a:t>Mrs</a:t>
            </a:r>
            <a:r>
              <a:rPr lang="en-US" sz="2400" dirty="0">
                <a:solidFill>
                  <a:schemeClr val="tx1">
                    <a:lumMod val="85000"/>
                    <a:lumOff val="15000"/>
                  </a:schemeClr>
                </a:solidFill>
              </a:rPr>
              <a:t> Agnew</a:t>
            </a: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6E036D-6425-4587-ADE8-1EC5FF622339}"/>
              </a:ext>
            </a:extLst>
          </p:cNvPr>
          <p:cNvPicPr>
            <a:picLocks noChangeAspect="1"/>
          </p:cNvPicPr>
          <p:nvPr/>
        </p:nvPicPr>
        <p:blipFill>
          <a:blip r:embed="rId2"/>
          <a:stretch>
            <a:fillRect/>
          </a:stretch>
        </p:blipFill>
        <p:spPr>
          <a:xfrm>
            <a:off x="-173182" y="0"/>
            <a:ext cx="5230091" cy="6858000"/>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6234546" y="127231"/>
            <a:ext cx="5777346" cy="5680364"/>
          </a:xfrm>
        </p:spPr>
        <p:txBody>
          <a:bodyPr>
            <a:normAutofit/>
          </a:bodyPr>
          <a:lstStyle/>
          <a:p>
            <a:r>
              <a:rPr lang="en-GB" sz="1800" dirty="0">
                <a:latin typeface="Comic Sans MS" panose="030F0702030302020204" pitchFamily="66" charset="0"/>
              </a:rPr>
              <a:t>“we have 6 bears.  Close your eyes so that I can hide some bears.  How many bears do you think are hidden?</a:t>
            </a:r>
          </a:p>
          <a:p>
            <a:endParaRPr lang="en-GB" sz="1800" dirty="0">
              <a:latin typeface="Comic Sans MS" panose="030F0702030302020204" pitchFamily="66" charset="0"/>
            </a:endParaRPr>
          </a:p>
          <a:p>
            <a:r>
              <a:rPr lang="en-GB" sz="1800" dirty="0">
                <a:latin typeface="Comic Sans MS" panose="030F0702030302020204" pitchFamily="66" charset="0"/>
              </a:rPr>
              <a:t>Discuss how many they can see, as this is their first addition group.  They will need to work out if they see 4 then there must be 2 hidden because </a:t>
            </a:r>
            <a:r>
              <a:rPr lang="en-GB" sz="1800" dirty="0">
                <a:solidFill>
                  <a:srgbClr val="FF0000"/>
                </a:solidFill>
                <a:latin typeface="Comic Sans MS" panose="030F0702030302020204" pitchFamily="66" charset="0"/>
              </a:rPr>
              <a:t>4 plus 2 equals 6</a:t>
            </a:r>
            <a:r>
              <a:rPr lang="en-GB" sz="1800" dirty="0">
                <a:latin typeface="Comic Sans MS" panose="030F0702030302020204" pitchFamily="66" charset="0"/>
              </a:rPr>
              <a:t>.</a:t>
            </a:r>
          </a:p>
          <a:p>
            <a:endParaRPr lang="en-GB" sz="1800" dirty="0">
              <a:latin typeface="Comic Sans MS" panose="030F0702030302020204" pitchFamily="66" charset="0"/>
            </a:endParaRPr>
          </a:p>
          <a:p>
            <a:r>
              <a:rPr lang="en-GB" sz="1800" dirty="0">
                <a:latin typeface="Comic Sans MS" panose="030F0702030302020204" pitchFamily="66" charset="0"/>
              </a:rPr>
              <a:t>if they see 2 then there must be 4 hidden because </a:t>
            </a:r>
            <a:r>
              <a:rPr lang="en-GB" sz="1800" dirty="0">
                <a:solidFill>
                  <a:srgbClr val="FF0000"/>
                </a:solidFill>
                <a:latin typeface="Comic Sans MS" panose="030F0702030302020204" pitchFamily="66" charset="0"/>
              </a:rPr>
              <a:t>2 plus 4 equals 6</a:t>
            </a:r>
            <a:r>
              <a:rPr lang="en-GB" sz="1800" dirty="0">
                <a:latin typeface="Comic Sans MS" panose="030F0702030302020204" pitchFamily="66" charset="0"/>
              </a:rPr>
              <a:t>.</a:t>
            </a:r>
          </a:p>
        </p:txBody>
      </p:sp>
      <p:pic>
        <p:nvPicPr>
          <p:cNvPr id="3" name="Picture 2" descr="A picture containing floor, wood&#10;&#10;Description automatically generated">
            <a:extLst>
              <a:ext uri="{FF2B5EF4-FFF2-40B4-BE49-F238E27FC236}">
                <a16:creationId xmlns:a16="http://schemas.microsoft.com/office/drawing/2014/main" id="{81CF3918-3D5D-42A7-A4F4-354365BA10B4}"/>
              </a:ext>
            </a:extLst>
          </p:cNvPr>
          <p:cNvPicPr>
            <a:picLocks noChangeAspect="1"/>
          </p:cNvPicPr>
          <p:nvPr/>
        </p:nvPicPr>
        <p:blipFill rotWithShape="1">
          <a:blip r:embed="rId2">
            <a:extLst>
              <a:ext uri="{28A0092B-C50C-407E-A947-70E740481C1C}">
                <a14:useLocalDpi xmlns:a14="http://schemas.microsoft.com/office/drawing/2010/main" val="0"/>
              </a:ext>
            </a:extLst>
          </a:blip>
          <a:srcRect l="2443" t="12889" r="4028" b="22519"/>
          <a:stretch/>
        </p:blipFill>
        <p:spPr>
          <a:xfrm>
            <a:off x="1897789" y="2582363"/>
            <a:ext cx="4155142" cy="2152198"/>
          </a:xfrm>
          <a:prstGeom prst="rect">
            <a:avLst/>
          </a:prstGeom>
        </p:spPr>
      </p:pic>
      <p:pic>
        <p:nvPicPr>
          <p:cNvPr id="5" name="Picture 4" descr="A plate on a table&#10;&#10;Description automatically generated with low confidence">
            <a:extLst>
              <a:ext uri="{FF2B5EF4-FFF2-40B4-BE49-F238E27FC236}">
                <a16:creationId xmlns:a16="http://schemas.microsoft.com/office/drawing/2014/main" id="{53DA87A9-6F45-4A82-9A82-723455A28686}"/>
              </a:ext>
            </a:extLst>
          </p:cNvPr>
          <p:cNvPicPr>
            <a:picLocks noChangeAspect="1"/>
          </p:cNvPicPr>
          <p:nvPr/>
        </p:nvPicPr>
        <p:blipFill rotWithShape="1">
          <a:blip r:embed="rId3">
            <a:extLst>
              <a:ext uri="{28A0092B-C50C-407E-A947-70E740481C1C}">
                <a14:useLocalDpi xmlns:a14="http://schemas.microsoft.com/office/drawing/2010/main" val="0"/>
              </a:ext>
            </a:extLst>
          </a:blip>
          <a:srcRect l="6470" t="20331" b="17891"/>
          <a:stretch/>
        </p:blipFill>
        <p:spPr>
          <a:xfrm>
            <a:off x="180108" y="127231"/>
            <a:ext cx="4029584" cy="1996209"/>
          </a:xfrm>
          <a:prstGeom prst="rect">
            <a:avLst/>
          </a:prstGeom>
        </p:spPr>
      </p:pic>
      <p:sp>
        <p:nvSpPr>
          <p:cNvPr id="9" name="TextBox 8">
            <a:extLst>
              <a:ext uri="{FF2B5EF4-FFF2-40B4-BE49-F238E27FC236}">
                <a16:creationId xmlns:a16="http://schemas.microsoft.com/office/drawing/2014/main" id="{E15662BB-0F56-45BF-BDA5-4617F5682FAD}"/>
              </a:ext>
            </a:extLst>
          </p:cNvPr>
          <p:cNvSpPr txBox="1"/>
          <p:nvPr/>
        </p:nvSpPr>
        <p:spPr>
          <a:xfrm>
            <a:off x="1459840" y="5193484"/>
            <a:ext cx="9186181" cy="1323439"/>
          </a:xfrm>
          <a:prstGeom prst="rect">
            <a:avLst/>
          </a:prstGeom>
          <a:noFill/>
        </p:spPr>
        <p:txBody>
          <a:bodyPr wrap="square" rtlCol="0">
            <a:spAutoFit/>
          </a:bodyPr>
          <a:lstStyle/>
          <a:p>
            <a:r>
              <a:rPr lang="en-GB" sz="2000" b="1" dirty="0">
                <a:solidFill>
                  <a:srgbClr val="FFFF00"/>
                </a:solidFill>
                <a:latin typeface="Comic Sans MS" panose="030F0702030302020204" pitchFamily="66" charset="0"/>
              </a:rPr>
              <a:t>Do this activity several times with different starting amounts before you think of writing any equations.</a:t>
            </a:r>
          </a:p>
          <a:p>
            <a:r>
              <a:rPr lang="en-GB" sz="2000" b="1" dirty="0">
                <a:solidFill>
                  <a:srgbClr val="FFFF00"/>
                </a:solidFill>
                <a:latin typeface="Comic Sans MS" panose="030F0702030302020204" pitchFamily="66" charset="0"/>
              </a:rPr>
              <a:t>Children need lots of practise and exploring numbers before they can confidently write them.</a:t>
            </a:r>
          </a:p>
        </p:txBody>
      </p:sp>
    </p:spTree>
    <p:extLst>
      <p:ext uri="{BB962C8B-B14F-4D97-AF65-F5344CB8AC3E}">
        <p14:creationId xmlns:p14="http://schemas.microsoft.com/office/powerpoint/2010/main" val="347798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6234546" y="127231"/>
            <a:ext cx="5777346" cy="5680364"/>
          </a:xfrm>
        </p:spPr>
        <p:txBody>
          <a:bodyPr>
            <a:normAutofit/>
          </a:bodyPr>
          <a:lstStyle/>
          <a:p>
            <a:r>
              <a:rPr lang="en-GB" sz="1800" dirty="0">
                <a:latin typeface="Comic Sans MS" panose="030F0702030302020204" pitchFamily="66" charset="0"/>
              </a:rPr>
              <a:t>When we write these “screened” equations we record them like this:</a:t>
            </a:r>
          </a:p>
          <a:p>
            <a:endParaRPr lang="en-GB" sz="1800" dirty="0">
              <a:latin typeface="Comic Sans MS" panose="030F0702030302020204" pitchFamily="66" charset="0"/>
            </a:endParaRPr>
          </a:p>
          <a:p>
            <a:pPr algn="ctr"/>
            <a:r>
              <a:rPr lang="en-GB" sz="1800" dirty="0">
                <a:solidFill>
                  <a:srgbClr val="FF0000"/>
                </a:solidFill>
                <a:latin typeface="Comic Sans MS" panose="030F0702030302020204" pitchFamily="66" charset="0"/>
              </a:rPr>
              <a:t>4 + ____ = 6</a:t>
            </a:r>
          </a:p>
          <a:p>
            <a:pPr algn="ctr"/>
            <a:endParaRPr lang="en-GB" sz="1800" dirty="0">
              <a:latin typeface="Comic Sans MS" panose="030F0702030302020204" pitchFamily="66" charset="0"/>
            </a:endParaRPr>
          </a:p>
          <a:p>
            <a:pPr algn="ctr"/>
            <a:r>
              <a:rPr lang="en-GB" sz="1800" dirty="0">
                <a:latin typeface="Comic Sans MS" panose="030F0702030302020204" pitchFamily="66" charset="0"/>
              </a:rPr>
              <a:t>The missing number represents the amount which has been screened.</a:t>
            </a:r>
          </a:p>
        </p:txBody>
      </p:sp>
      <p:pic>
        <p:nvPicPr>
          <p:cNvPr id="5" name="Picture 4" descr="A plate on a table&#10;&#10;Description automatically generated with low confidence">
            <a:extLst>
              <a:ext uri="{FF2B5EF4-FFF2-40B4-BE49-F238E27FC236}">
                <a16:creationId xmlns:a16="http://schemas.microsoft.com/office/drawing/2014/main" id="{53DA87A9-6F45-4A82-9A82-723455A28686}"/>
              </a:ext>
            </a:extLst>
          </p:cNvPr>
          <p:cNvPicPr>
            <a:picLocks noChangeAspect="1"/>
          </p:cNvPicPr>
          <p:nvPr/>
        </p:nvPicPr>
        <p:blipFill rotWithShape="1">
          <a:blip r:embed="rId2">
            <a:extLst>
              <a:ext uri="{28A0092B-C50C-407E-A947-70E740481C1C}">
                <a14:useLocalDpi xmlns:a14="http://schemas.microsoft.com/office/drawing/2010/main" val="0"/>
              </a:ext>
            </a:extLst>
          </a:blip>
          <a:srcRect l="6470" t="20331" b="17891"/>
          <a:stretch/>
        </p:blipFill>
        <p:spPr>
          <a:xfrm>
            <a:off x="180108" y="65497"/>
            <a:ext cx="4029584" cy="1996209"/>
          </a:xfrm>
          <a:prstGeom prst="rect">
            <a:avLst/>
          </a:prstGeom>
        </p:spPr>
      </p:pic>
      <p:sp>
        <p:nvSpPr>
          <p:cNvPr id="9" name="TextBox 8">
            <a:extLst>
              <a:ext uri="{FF2B5EF4-FFF2-40B4-BE49-F238E27FC236}">
                <a16:creationId xmlns:a16="http://schemas.microsoft.com/office/drawing/2014/main" id="{E15662BB-0F56-45BF-BDA5-4617F5682FAD}"/>
              </a:ext>
            </a:extLst>
          </p:cNvPr>
          <p:cNvSpPr txBox="1"/>
          <p:nvPr/>
        </p:nvSpPr>
        <p:spPr>
          <a:xfrm>
            <a:off x="1459840" y="5193484"/>
            <a:ext cx="9186181" cy="1323439"/>
          </a:xfrm>
          <a:prstGeom prst="rect">
            <a:avLst/>
          </a:prstGeom>
          <a:noFill/>
        </p:spPr>
        <p:txBody>
          <a:bodyPr wrap="square" rtlCol="0">
            <a:spAutoFit/>
          </a:bodyPr>
          <a:lstStyle/>
          <a:p>
            <a:r>
              <a:rPr lang="en-GB" sz="2000" b="1" dirty="0">
                <a:solidFill>
                  <a:srgbClr val="FFFF00"/>
                </a:solidFill>
                <a:latin typeface="Comic Sans MS" panose="030F0702030302020204" pitchFamily="66" charset="0"/>
              </a:rPr>
              <a:t>Do this activity several times with different starting amounts before you think of writing any equations.</a:t>
            </a:r>
          </a:p>
          <a:p>
            <a:r>
              <a:rPr lang="en-GB" sz="2000" b="1" dirty="0">
                <a:solidFill>
                  <a:srgbClr val="FFFF00"/>
                </a:solidFill>
                <a:latin typeface="Comic Sans MS" panose="030F0702030302020204" pitchFamily="66" charset="0"/>
              </a:rPr>
              <a:t>Children need lots of practise and exploring numbers before they can confidently write them.</a:t>
            </a:r>
          </a:p>
        </p:txBody>
      </p:sp>
      <p:pic>
        <p:nvPicPr>
          <p:cNvPr id="4" name="Picture 3" descr="Writing on a white board&#10;&#10;Description automatically generated with low confidence">
            <a:extLst>
              <a:ext uri="{FF2B5EF4-FFF2-40B4-BE49-F238E27FC236}">
                <a16:creationId xmlns:a16="http://schemas.microsoft.com/office/drawing/2014/main" id="{FDB5D15D-13BA-4A4E-B23F-BF38D987577B}"/>
              </a:ext>
            </a:extLst>
          </p:cNvPr>
          <p:cNvPicPr>
            <a:picLocks noChangeAspect="1"/>
          </p:cNvPicPr>
          <p:nvPr/>
        </p:nvPicPr>
        <p:blipFill rotWithShape="1">
          <a:blip r:embed="rId3">
            <a:extLst>
              <a:ext uri="{28A0092B-C50C-407E-A947-70E740481C1C}">
                <a14:useLocalDpi xmlns:a14="http://schemas.microsoft.com/office/drawing/2010/main" val="0"/>
              </a:ext>
            </a:extLst>
          </a:blip>
          <a:srcRect b="21034"/>
          <a:stretch/>
        </p:blipFill>
        <p:spPr>
          <a:xfrm>
            <a:off x="2189725" y="2472642"/>
            <a:ext cx="3767730" cy="2231438"/>
          </a:xfrm>
          <a:prstGeom prst="rect">
            <a:avLst/>
          </a:prstGeom>
        </p:spPr>
      </p:pic>
    </p:spTree>
    <p:extLst>
      <p:ext uri="{BB962C8B-B14F-4D97-AF65-F5344CB8AC3E}">
        <p14:creationId xmlns:p14="http://schemas.microsoft.com/office/powerpoint/2010/main" val="29141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203200" y="127231"/>
            <a:ext cx="11808692" cy="5680364"/>
          </a:xfrm>
        </p:spPr>
        <p:txBody>
          <a:bodyPr>
            <a:normAutofit/>
          </a:bodyPr>
          <a:lstStyle/>
          <a:p>
            <a:r>
              <a:rPr lang="en-GB" sz="1800" dirty="0">
                <a:latin typeface="Comic Sans MS" panose="030F0702030302020204" pitchFamily="66" charset="0"/>
              </a:rPr>
              <a:t>I hope that you have found this presentation useful.</a:t>
            </a:r>
          </a:p>
          <a:p>
            <a:r>
              <a:rPr lang="en-GB" sz="1800" dirty="0">
                <a:latin typeface="Comic Sans MS" panose="030F0702030302020204" pitchFamily="66" charset="0"/>
              </a:rPr>
              <a:t>There is a huge amount of numeracy skills involved in this short </a:t>
            </a:r>
            <a:r>
              <a:rPr lang="en-GB" sz="1800" dirty="0" err="1">
                <a:latin typeface="Comic Sans MS" panose="030F0702030302020204" pitchFamily="66" charset="0"/>
              </a:rPr>
              <a:t>powerpoint</a:t>
            </a:r>
            <a:r>
              <a:rPr lang="en-GB" sz="1800" dirty="0">
                <a:latin typeface="Comic Sans MS" panose="030F0702030302020204" pitchFamily="66" charset="0"/>
              </a:rPr>
              <a:t>.  Please do not feel that you have to do all of this every day.  Your children are used to learning in a “hands on” “interactive” and “fun” way and it would be great if this could continue as much as you are able with our support.  We are a team, working together for the benefit of your child.</a:t>
            </a:r>
          </a:p>
          <a:p>
            <a:r>
              <a:rPr lang="en-GB" sz="1800" dirty="0">
                <a:latin typeface="Comic Sans MS" panose="030F0702030302020204" pitchFamily="66" charset="0"/>
              </a:rPr>
              <a:t>Choose different aspects and work on them until you feel that your child is confident and ready to move on.  Take your lead from your child also – there may be things which they would like to work more on to help them to consolidate their learning and help them move on to the next step of their learning journey.</a:t>
            </a:r>
          </a:p>
          <a:p>
            <a:r>
              <a:rPr lang="en-GB" sz="1800" dirty="0">
                <a:latin typeface="Comic Sans MS" panose="030F0702030302020204" pitchFamily="66" charset="0"/>
              </a:rPr>
              <a:t>Please let me know if you need anything to help you deliver this learning with your child.</a:t>
            </a:r>
          </a:p>
        </p:txBody>
      </p:sp>
      <p:sp>
        <p:nvSpPr>
          <p:cNvPr id="8" name="TextBox 7">
            <a:extLst>
              <a:ext uri="{FF2B5EF4-FFF2-40B4-BE49-F238E27FC236}">
                <a16:creationId xmlns:a16="http://schemas.microsoft.com/office/drawing/2014/main" id="{C46F9179-0731-425E-A79D-B14747D76DC8}"/>
              </a:ext>
            </a:extLst>
          </p:cNvPr>
          <p:cNvSpPr txBox="1"/>
          <p:nvPr/>
        </p:nvSpPr>
        <p:spPr>
          <a:xfrm>
            <a:off x="180109" y="5024120"/>
            <a:ext cx="6322292" cy="2062103"/>
          </a:xfrm>
          <a:prstGeom prst="rect">
            <a:avLst/>
          </a:prstGeom>
          <a:noFill/>
        </p:spPr>
        <p:txBody>
          <a:bodyPr wrap="square" rtlCol="0">
            <a:spAutoFit/>
          </a:bodyPr>
          <a:lstStyle/>
          <a:p>
            <a:r>
              <a:rPr lang="en-GB" sz="2000" b="1" dirty="0">
                <a:solidFill>
                  <a:srgbClr val="FFFF00"/>
                </a:solidFill>
                <a:latin typeface="Comic Sans MS" panose="030F0702030302020204" pitchFamily="66" charset="0"/>
              </a:rPr>
              <a:t>My email address is :</a:t>
            </a:r>
          </a:p>
          <a:p>
            <a:r>
              <a:rPr lang="en-GB" sz="2000" b="1" dirty="0">
                <a:solidFill>
                  <a:srgbClr val="FFFF00"/>
                </a:solidFill>
                <a:latin typeface="Comic Sans MS" panose="030F0702030302020204" pitchFamily="66" charset="0"/>
                <a:hlinkClick r:id="rId2"/>
              </a:rPr>
              <a:t>donna.agnew@eastayrshire.org.uk</a:t>
            </a:r>
            <a:endParaRPr lang="en-GB" sz="2000" b="1" dirty="0">
              <a:solidFill>
                <a:srgbClr val="FFFF00"/>
              </a:solidFill>
              <a:latin typeface="Comic Sans MS" panose="030F0702030302020204" pitchFamily="66" charset="0"/>
            </a:endParaRPr>
          </a:p>
          <a:p>
            <a:r>
              <a:rPr lang="en-GB" sz="2000" b="1" dirty="0">
                <a:solidFill>
                  <a:srgbClr val="FFFF00"/>
                </a:solidFill>
                <a:latin typeface="Comic Sans MS" panose="030F0702030302020204" pitchFamily="66" charset="0"/>
              </a:rPr>
              <a:t>Mrs Forsyth’s email address is :</a:t>
            </a:r>
          </a:p>
          <a:p>
            <a:r>
              <a:rPr lang="en-GB" sz="2000" b="1" dirty="0">
                <a:solidFill>
                  <a:srgbClr val="FFFF00"/>
                </a:solidFill>
                <a:latin typeface="Comic Sans MS" panose="030F0702030302020204" pitchFamily="66" charset="0"/>
                <a:hlinkClick r:id="rId3"/>
              </a:rPr>
              <a:t>margaret.forsyth@eastayrshire.org.uk</a:t>
            </a:r>
            <a:endParaRPr lang="en-GB" sz="2000" b="1" dirty="0">
              <a:solidFill>
                <a:srgbClr val="FFFF00"/>
              </a:solidFill>
              <a:latin typeface="Comic Sans MS" panose="030F0702030302020204" pitchFamily="66" charset="0"/>
            </a:endParaRPr>
          </a:p>
          <a:p>
            <a:endParaRPr lang="en-GB" sz="800" b="1" dirty="0">
              <a:solidFill>
                <a:srgbClr val="FFFF00"/>
              </a:solidFill>
              <a:latin typeface="Comic Sans MS" panose="030F0702030302020204" pitchFamily="66" charset="0"/>
            </a:endParaRPr>
          </a:p>
          <a:p>
            <a:r>
              <a:rPr lang="en-GB" sz="2000" b="1" dirty="0">
                <a:solidFill>
                  <a:srgbClr val="FFFF00"/>
                </a:solidFill>
                <a:latin typeface="Comic Sans MS" panose="030F0702030302020204" pitchFamily="66" charset="0"/>
              </a:rPr>
              <a:t>We are here to help you and your child to excel.</a:t>
            </a:r>
          </a:p>
          <a:p>
            <a:endParaRPr lang="en-GB" sz="2000" b="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8475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See the source image">
            <a:extLst>
              <a:ext uri="{FF2B5EF4-FFF2-40B4-BE49-F238E27FC236}">
                <a16:creationId xmlns:a16="http://schemas.microsoft.com/office/drawing/2014/main" id="{0D262484-1191-44EE-A82F-1E0B83C6B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 y="0"/>
            <a:ext cx="5958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6234546" y="588818"/>
            <a:ext cx="5777346" cy="5680364"/>
          </a:xfrm>
        </p:spPr>
        <p:txBody>
          <a:bodyPr>
            <a:normAutofit/>
          </a:bodyPr>
          <a:lstStyle/>
          <a:p>
            <a:r>
              <a:rPr lang="en-GB" sz="1800" dirty="0">
                <a:latin typeface="Comic Sans MS" panose="030F0702030302020204" pitchFamily="66" charset="0"/>
              </a:rPr>
              <a:t>Practising writing numbers properly is very important.</a:t>
            </a:r>
          </a:p>
          <a:p>
            <a:r>
              <a:rPr lang="en-GB" sz="1800" dirty="0">
                <a:latin typeface="Comic Sans MS" panose="030F0702030302020204" pitchFamily="66" charset="0"/>
              </a:rPr>
              <a:t>Every number begins at the top and follows a path.  These little rhymes might help to stop number reversals which is very common in young children.</a:t>
            </a:r>
          </a:p>
          <a:p>
            <a:r>
              <a:rPr lang="en-GB" sz="1800" dirty="0">
                <a:latin typeface="Comic Sans MS" panose="030F0702030302020204" pitchFamily="66" charset="0"/>
              </a:rPr>
              <a:t>Make numbers fun – draw outside with chalk, or trace the numbers in the snow or the sand.</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6234546" y="0"/>
            <a:ext cx="6054436" cy="5680364"/>
          </a:xfrm>
        </p:spPr>
        <p:txBody>
          <a:bodyPr>
            <a:normAutofit/>
          </a:bodyPr>
          <a:lstStyle/>
          <a:p>
            <a:r>
              <a:rPr lang="en-GB" sz="1600" dirty="0">
                <a:latin typeface="Comic Sans MS" panose="030F0702030302020204" pitchFamily="66" charset="0"/>
              </a:rPr>
              <a:t>Daily counting practise will help to secure your child’s knowledge of the order and sequence of numbers.</a:t>
            </a:r>
          </a:p>
          <a:p>
            <a:r>
              <a:rPr lang="en-GB" sz="1600" dirty="0">
                <a:latin typeface="Comic Sans MS" panose="030F0702030302020204" pitchFamily="66" charset="0"/>
              </a:rPr>
              <a:t>Start at different numbers to count on or back.  Counting back is much more tricky so more thinking time will be needed.</a:t>
            </a:r>
          </a:p>
          <a:p>
            <a:r>
              <a:rPr lang="en-GB" sz="1600" dirty="0">
                <a:latin typeface="Comic Sans MS" panose="030F0702030302020204" pitchFamily="66" charset="0"/>
              </a:rPr>
              <a:t>Start within 10 then increase to within 20.</a:t>
            </a:r>
          </a:p>
          <a:p>
            <a:r>
              <a:rPr lang="en-GB" sz="1600" dirty="0">
                <a:latin typeface="Comic Sans MS" panose="030F0702030302020204" pitchFamily="66" charset="0"/>
              </a:rPr>
              <a:t>Start at 13 and count on :</a:t>
            </a:r>
          </a:p>
          <a:p>
            <a:r>
              <a:rPr lang="en-GB" sz="1600" dirty="0">
                <a:latin typeface="Comic Sans MS" panose="030F0702030302020204" pitchFamily="66" charset="0"/>
              </a:rPr>
              <a:t>            13, 14, 15, 16 and so on.</a:t>
            </a:r>
          </a:p>
          <a:p>
            <a:r>
              <a:rPr lang="en-GB" sz="1600" dirty="0">
                <a:latin typeface="Comic Sans MS" panose="030F0702030302020204" pitchFamily="66" charset="0"/>
              </a:rPr>
              <a:t>Start at 18 and count back:</a:t>
            </a:r>
          </a:p>
          <a:p>
            <a:pPr algn="ctr"/>
            <a:r>
              <a:rPr lang="en-GB" sz="1600" dirty="0">
                <a:latin typeface="Comic Sans MS" panose="030F0702030302020204" pitchFamily="66" charset="0"/>
              </a:rPr>
              <a:t>18, 17, 16 and so on.</a:t>
            </a:r>
          </a:p>
        </p:txBody>
      </p:sp>
      <p:pic>
        <p:nvPicPr>
          <p:cNvPr id="3074" name="Picture 2" descr="Image result for counting on and back in 1s clip art">
            <a:extLst>
              <a:ext uri="{FF2B5EF4-FFF2-40B4-BE49-F238E27FC236}">
                <a16:creationId xmlns:a16="http://schemas.microsoft.com/office/drawing/2014/main" id="{FBB37710-26B1-418F-84AB-698B759F7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23"/>
          <a:stretch/>
        </p:blipFill>
        <p:spPr bwMode="auto">
          <a:xfrm>
            <a:off x="875030" y="544021"/>
            <a:ext cx="4377690" cy="41600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4BA06EA-FD15-4071-A599-E7A84DE43445}"/>
              </a:ext>
            </a:extLst>
          </p:cNvPr>
          <p:cNvSpPr txBox="1"/>
          <p:nvPr/>
        </p:nvSpPr>
        <p:spPr>
          <a:xfrm>
            <a:off x="0" y="4971011"/>
            <a:ext cx="12290522" cy="1938992"/>
          </a:xfrm>
          <a:prstGeom prst="rect">
            <a:avLst/>
          </a:prstGeom>
          <a:noFill/>
        </p:spPr>
        <p:txBody>
          <a:bodyPr wrap="square" rtlCol="0">
            <a:spAutoFit/>
          </a:bodyPr>
          <a:lstStyle/>
          <a:p>
            <a:r>
              <a:rPr lang="en-GB" sz="2000" b="1" dirty="0">
                <a:solidFill>
                  <a:srgbClr val="FFFF00"/>
                </a:solidFill>
                <a:latin typeface="Comic Sans MS" panose="030F0702030302020204" pitchFamily="66" charset="0"/>
              </a:rPr>
              <a:t>In class we use a counting box.  This box has numbers from 0 – 30.  We sit in a circle and the first person opens the box and chooses a number.  We start at 0 and count up to that number.  The person holding the box at that number, opens the box and chooses another number.  If it is less than the number we have counted to then we count back from that number to the new number.  If it is more then we continue from that number up to the new number.  Ask your child about this game as they liked playing it.</a:t>
            </a:r>
          </a:p>
        </p:txBody>
      </p:sp>
    </p:spTree>
    <p:extLst>
      <p:ext uri="{BB962C8B-B14F-4D97-AF65-F5344CB8AC3E}">
        <p14:creationId xmlns:p14="http://schemas.microsoft.com/office/powerpoint/2010/main" val="23265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251141" y="-18562"/>
            <a:ext cx="5777346" cy="5680364"/>
          </a:xfrm>
        </p:spPr>
        <p:txBody>
          <a:bodyPr>
            <a:normAutofit/>
          </a:bodyPr>
          <a:lstStyle/>
          <a:p>
            <a:r>
              <a:rPr lang="en-GB" sz="1600" dirty="0">
                <a:latin typeface="Comic Sans MS" panose="030F0702030302020204" pitchFamily="66" charset="0"/>
              </a:rPr>
              <a:t>What’s the Missing number is a good way to find out if your child can state the number before or after.  You can draw a simple number line to 10 and hide one of the numbers.</a:t>
            </a:r>
          </a:p>
        </p:txBody>
      </p:sp>
      <p:pic>
        <p:nvPicPr>
          <p:cNvPr id="3" name="Picture 2" descr="A table with cards on it&#10;&#10;Description automatically generated with low confidence">
            <a:extLst>
              <a:ext uri="{FF2B5EF4-FFF2-40B4-BE49-F238E27FC236}">
                <a16:creationId xmlns:a16="http://schemas.microsoft.com/office/drawing/2014/main" id="{C265D882-1C2A-4DF1-8F64-93A01B8ABE0F}"/>
              </a:ext>
            </a:extLst>
          </p:cNvPr>
          <p:cNvPicPr>
            <a:picLocks noChangeAspect="1"/>
          </p:cNvPicPr>
          <p:nvPr/>
        </p:nvPicPr>
        <p:blipFill rotWithShape="1">
          <a:blip r:embed="rId2">
            <a:extLst>
              <a:ext uri="{28A0092B-C50C-407E-A947-70E740481C1C}">
                <a14:useLocalDpi xmlns:a14="http://schemas.microsoft.com/office/drawing/2010/main" val="0"/>
              </a:ext>
            </a:extLst>
          </a:blip>
          <a:srcRect t="27778" b="44482"/>
          <a:stretch/>
        </p:blipFill>
        <p:spPr>
          <a:xfrm>
            <a:off x="6203248" y="11918"/>
            <a:ext cx="5983549" cy="1244894"/>
          </a:xfrm>
          <a:prstGeom prst="rect">
            <a:avLst/>
          </a:prstGeom>
        </p:spPr>
      </p:pic>
      <p:pic>
        <p:nvPicPr>
          <p:cNvPr id="5" name="Picture 4" descr="A group of cards on a table&#10;&#10;Description automatically generated with low confidence">
            <a:extLst>
              <a:ext uri="{FF2B5EF4-FFF2-40B4-BE49-F238E27FC236}">
                <a16:creationId xmlns:a16="http://schemas.microsoft.com/office/drawing/2014/main" id="{1B5A085D-37DC-4C7F-B75A-867350E14FCE}"/>
              </a:ext>
            </a:extLst>
          </p:cNvPr>
          <p:cNvPicPr>
            <a:picLocks noChangeAspect="1"/>
          </p:cNvPicPr>
          <p:nvPr/>
        </p:nvPicPr>
        <p:blipFill rotWithShape="1">
          <a:blip r:embed="rId3">
            <a:extLst>
              <a:ext uri="{28A0092B-C50C-407E-A947-70E740481C1C}">
                <a14:useLocalDpi xmlns:a14="http://schemas.microsoft.com/office/drawing/2010/main" val="0"/>
              </a:ext>
            </a:extLst>
          </a:blip>
          <a:srcRect t="15408" b="47481"/>
          <a:stretch/>
        </p:blipFill>
        <p:spPr>
          <a:xfrm>
            <a:off x="6191403" y="1353264"/>
            <a:ext cx="4052377" cy="1127911"/>
          </a:xfrm>
          <a:prstGeom prst="rect">
            <a:avLst/>
          </a:prstGeom>
        </p:spPr>
      </p:pic>
      <p:pic>
        <p:nvPicPr>
          <p:cNvPr id="7" name="Picture 6" descr="A picture containing text, businesscard&#10;&#10;Description automatically generated">
            <a:extLst>
              <a:ext uri="{FF2B5EF4-FFF2-40B4-BE49-F238E27FC236}">
                <a16:creationId xmlns:a16="http://schemas.microsoft.com/office/drawing/2014/main" id="{BB410CD1-18BD-4902-8829-211CB1F229EF}"/>
              </a:ext>
            </a:extLst>
          </p:cNvPr>
          <p:cNvPicPr>
            <a:picLocks noChangeAspect="1"/>
          </p:cNvPicPr>
          <p:nvPr/>
        </p:nvPicPr>
        <p:blipFill rotWithShape="1">
          <a:blip r:embed="rId4">
            <a:extLst>
              <a:ext uri="{28A0092B-C50C-407E-A947-70E740481C1C}">
                <a14:useLocalDpi xmlns:a14="http://schemas.microsoft.com/office/drawing/2010/main" val="0"/>
              </a:ext>
            </a:extLst>
          </a:blip>
          <a:srcRect t="18109" b="47131"/>
          <a:stretch/>
        </p:blipFill>
        <p:spPr>
          <a:xfrm>
            <a:off x="8042820" y="2583353"/>
            <a:ext cx="4143977" cy="1080343"/>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8FDB0E6-D0C9-4209-A2F1-E7BE14152DA4}"/>
              </a:ext>
            </a:extLst>
          </p:cNvPr>
          <p:cNvPicPr>
            <a:picLocks noChangeAspect="1"/>
          </p:cNvPicPr>
          <p:nvPr/>
        </p:nvPicPr>
        <p:blipFill rotWithShape="1">
          <a:blip r:embed="rId5">
            <a:extLst>
              <a:ext uri="{28A0092B-C50C-407E-A947-70E740481C1C}">
                <a14:useLocalDpi xmlns:a14="http://schemas.microsoft.com/office/drawing/2010/main" val="0"/>
              </a:ext>
            </a:extLst>
          </a:blip>
          <a:srcRect l="2137" t="28831" r="3752" b="43391"/>
          <a:stretch/>
        </p:blipFill>
        <p:spPr>
          <a:xfrm>
            <a:off x="1333299" y="2635239"/>
            <a:ext cx="4645884" cy="1028457"/>
          </a:xfrm>
          <a:prstGeom prst="rect">
            <a:avLst/>
          </a:prstGeom>
        </p:spPr>
      </p:pic>
      <p:pic>
        <p:nvPicPr>
          <p:cNvPr id="14" name="Picture 13" descr="A group of cards on a table&#10;&#10;Description automatically generated with low confidence">
            <a:extLst>
              <a:ext uri="{FF2B5EF4-FFF2-40B4-BE49-F238E27FC236}">
                <a16:creationId xmlns:a16="http://schemas.microsoft.com/office/drawing/2014/main" id="{B7764CED-8DE6-467F-A40F-C9DEBE445743}"/>
              </a:ext>
            </a:extLst>
          </p:cNvPr>
          <p:cNvPicPr>
            <a:picLocks noChangeAspect="1"/>
          </p:cNvPicPr>
          <p:nvPr/>
        </p:nvPicPr>
        <p:blipFill rotWithShape="1">
          <a:blip r:embed="rId6">
            <a:extLst>
              <a:ext uri="{28A0092B-C50C-407E-A947-70E740481C1C}">
                <a14:useLocalDpi xmlns:a14="http://schemas.microsoft.com/office/drawing/2010/main" val="0"/>
              </a:ext>
            </a:extLst>
          </a:blip>
          <a:srcRect l="5939" t="29255" r="2818" b="47501"/>
          <a:stretch/>
        </p:blipFill>
        <p:spPr>
          <a:xfrm>
            <a:off x="251141" y="3787282"/>
            <a:ext cx="5451687" cy="1041624"/>
          </a:xfrm>
          <a:prstGeom prst="rect">
            <a:avLst/>
          </a:prstGeom>
        </p:spPr>
      </p:pic>
      <p:sp>
        <p:nvSpPr>
          <p:cNvPr id="19" name="Subtitle 6">
            <a:extLst>
              <a:ext uri="{FF2B5EF4-FFF2-40B4-BE49-F238E27FC236}">
                <a16:creationId xmlns:a16="http://schemas.microsoft.com/office/drawing/2014/main" id="{6E5A98C1-F3E0-4457-9D93-F48563A122F2}"/>
              </a:ext>
            </a:extLst>
          </p:cNvPr>
          <p:cNvSpPr txBox="1">
            <a:spLocks/>
          </p:cNvSpPr>
          <p:nvPr/>
        </p:nvSpPr>
        <p:spPr>
          <a:xfrm>
            <a:off x="6475745" y="823514"/>
            <a:ext cx="5777346" cy="5680364"/>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500" dirty="0">
              <a:latin typeface="Comic Sans MS" panose="030F0702030302020204" pitchFamily="66" charset="0"/>
            </a:endParaRPr>
          </a:p>
          <a:p>
            <a:r>
              <a:rPr lang="en-GB" sz="1600" dirty="0">
                <a:latin typeface="Comic Sans MS" panose="030F0702030302020204" pitchFamily="66" charset="0"/>
              </a:rPr>
              <a:t>or you can use playing cards like here. Playing cards are good for ordering too.  Place face down and choose 3 cards to put in order.</a:t>
            </a:r>
          </a:p>
        </p:txBody>
      </p:sp>
      <p:pic>
        <p:nvPicPr>
          <p:cNvPr id="16" name="Picture 15" descr="Table&#10;&#10;Description automatically generated">
            <a:extLst>
              <a:ext uri="{FF2B5EF4-FFF2-40B4-BE49-F238E27FC236}">
                <a16:creationId xmlns:a16="http://schemas.microsoft.com/office/drawing/2014/main" id="{01B1C34C-6744-4092-A860-D71E513E9FD7}"/>
              </a:ext>
            </a:extLst>
          </p:cNvPr>
          <p:cNvPicPr>
            <a:picLocks noChangeAspect="1"/>
          </p:cNvPicPr>
          <p:nvPr/>
        </p:nvPicPr>
        <p:blipFill rotWithShape="1">
          <a:blip r:embed="rId7">
            <a:extLst>
              <a:ext uri="{28A0092B-C50C-407E-A947-70E740481C1C}">
                <a14:useLocalDpi xmlns:a14="http://schemas.microsoft.com/office/drawing/2010/main" val="0"/>
              </a:ext>
            </a:extLst>
          </a:blip>
          <a:srcRect t="38059" b="30605"/>
          <a:stretch/>
        </p:blipFill>
        <p:spPr>
          <a:xfrm>
            <a:off x="251141" y="1548622"/>
            <a:ext cx="4431983" cy="1041625"/>
          </a:xfrm>
          <a:prstGeom prst="rect">
            <a:avLst/>
          </a:prstGeom>
        </p:spPr>
      </p:pic>
      <p:sp>
        <p:nvSpPr>
          <p:cNvPr id="22" name="TextBox 21">
            <a:extLst>
              <a:ext uri="{FF2B5EF4-FFF2-40B4-BE49-F238E27FC236}">
                <a16:creationId xmlns:a16="http://schemas.microsoft.com/office/drawing/2014/main" id="{FD35DA8E-0418-495A-B041-4D328B05D727}"/>
              </a:ext>
            </a:extLst>
          </p:cNvPr>
          <p:cNvSpPr txBox="1"/>
          <p:nvPr/>
        </p:nvSpPr>
        <p:spPr>
          <a:xfrm>
            <a:off x="548692" y="5145657"/>
            <a:ext cx="10962639" cy="1323439"/>
          </a:xfrm>
          <a:prstGeom prst="rect">
            <a:avLst/>
          </a:prstGeom>
          <a:noFill/>
        </p:spPr>
        <p:txBody>
          <a:bodyPr wrap="square" rtlCol="0">
            <a:spAutoFit/>
          </a:bodyPr>
          <a:lstStyle/>
          <a:p>
            <a:r>
              <a:rPr lang="en-GB" sz="2000" b="1" dirty="0">
                <a:solidFill>
                  <a:srgbClr val="FFFF00"/>
                </a:solidFill>
                <a:latin typeface="Comic Sans MS" panose="030F0702030302020204" pitchFamily="66" charset="0"/>
              </a:rPr>
              <a:t>Once your child can confidently state one missing number, then move on to 2, then 3.  Then try moving on to numbers to 20 when you think they might be ready.</a:t>
            </a:r>
          </a:p>
          <a:p>
            <a:r>
              <a:rPr lang="en-GB" sz="2000" b="1" dirty="0">
                <a:solidFill>
                  <a:srgbClr val="FFFF00"/>
                </a:solidFill>
                <a:latin typeface="Comic Sans MS" panose="030F0702030302020204" pitchFamily="66" charset="0"/>
              </a:rPr>
              <a:t>When moving to numbers to 20 there needs to be some chat about what these numbers look like.  11 is 10 and 1.  12 is 10 and 2. And so on.</a:t>
            </a:r>
          </a:p>
        </p:txBody>
      </p:sp>
    </p:spTree>
    <p:extLst>
      <p:ext uri="{BB962C8B-B14F-4D97-AF65-F5344CB8AC3E}">
        <p14:creationId xmlns:p14="http://schemas.microsoft.com/office/powerpoint/2010/main" val="9764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6396638" y="588818"/>
            <a:ext cx="5777346" cy="5680364"/>
          </a:xfrm>
        </p:spPr>
        <p:txBody>
          <a:bodyPr>
            <a:normAutofit/>
          </a:bodyPr>
          <a:lstStyle/>
          <a:p>
            <a:r>
              <a:rPr lang="en-GB" sz="1800" dirty="0">
                <a:latin typeface="Comic Sans MS" panose="030F0702030302020204" pitchFamily="66" charset="0"/>
              </a:rPr>
              <a:t>At the end of last term P1 were learning about adding up 2 numbers.  You can use any materials to help with this.  A good favourite is </a:t>
            </a:r>
            <a:r>
              <a:rPr lang="en-GB" sz="1800" dirty="0" err="1">
                <a:latin typeface="Comic Sans MS" panose="030F0702030302020204" pitchFamily="66" charset="0"/>
              </a:rPr>
              <a:t>lego</a:t>
            </a:r>
            <a:r>
              <a:rPr lang="en-GB" sz="1800" dirty="0">
                <a:latin typeface="Comic Sans MS" panose="030F0702030302020204" pitchFamily="66" charset="0"/>
              </a:rPr>
              <a:t> pieces but you could use pasta shapes, marbles, toy cars – whatever you have around.  It is a good idea to make 2 sets for your numbers as you can see in the pictures.</a:t>
            </a:r>
          </a:p>
        </p:txBody>
      </p:sp>
      <p:pic>
        <p:nvPicPr>
          <p:cNvPr id="3" name="Picture 2" descr="A picture containing table, food, plate&#10;&#10;Description automatically generated">
            <a:extLst>
              <a:ext uri="{FF2B5EF4-FFF2-40B4-BE49-F238E27FC236}">
                <a16:creationId xmlns:a16="http://schemas.microsoft.com/office/drawing/2014/main" id="{7A479A86-E32E-4718-ABF5-60C245D06A5F}"/>
              </a:ext>
            </a:extLst>
          </p:cNvPr>
          <p:cNvPicPr>
            <a:picLocks noChangeAspect="1"/>
          </p:cNvPicPr>
          <p:nvPr/>
        </p:nvPicPr>
        <p:blipFill rotWithShape="1">
          <a:blip r:embed="rId2">
            <a:extLst>
              <a:ext uri="{28A0092B-C50C-407E-A947-70E740481C1C}">
                <a14:useLocalDpi xmlns:a14="http://schemas.microsoft.com/office/drawing/2010/main" val="0"/>
              </a:ext>
            </a:extLst>
          </a:blip>
          <a:srcRect t="17173" b="23629"/>
          <a:stretch/>
        </p:blipFill>
        <p:spPr>
          <a:xfrm>
            <a:off x="3129280" y="3635136"/>
            <a:ext cx="2966720" cy="1317194"/>
          </a:xfrm>
          <a:prstGeom prst="rect">
            <a:avLst/>
          </a:prstGeom>
        </p:spPr>
      </p:pic>
      <p:pic>
        <p:nvPicPr>
          <p:cNvPr id="5" name="Picture 4" descr="A picture containing table, food, plate, bowl&#10;&#10;Description automatically generated">
            <a:extLst>
              <a:ext uri="{FF2B5EF4-FFF2-40B4-BE49-F238E27FC236}">
                <a16:creationId xmlns:a16="http://schemas.microsoft.com/office/drawing/2014/main" id="{3DBF7C51-649C-4BDE-947D-B65A823E9169}"/>
              </a:ext>
            </a:extLst>
          </p:cNvPr>
          <p:cNvPicPr>
            <a:picLocks noChangeAspect="1"/>
          </p:cNvPicPr>
          <p:nvPr/>
        </p:nvPicPr>
        <p:blipFill rotWithShape="1">
          <a:blip r:embed="rId3">
            <a:extLst>
              <a:ext uri="{28A0092B-C50C-407E-A947-70E740481C1C}">
                <a14:useLocalDpi xmlns:a14="http://schemas.microsoft.com/office/drawing/2010/main" val="0"/>
              </a:ext>
            </a:extLst>
          </a:blip>
          <a:srcRect l="664" t="13073" r="-664" b="23817"/>
          <a:stretch/>
        </p:blipFill>
        <p:spPr>
          <a:xfrm>
            <a:off x="90053" y="2241259"/>
            <a:ext cx="2906689" cy="1375833"/>
          </a:xfrm>
          <a:prstGeom prst="rect">
            <a:avLst/>
          </a:prstGeom>
        </p:spPr>
      </p:pic>
      <p:pic>
        <p:nvPicPr>
          <p:cNvPr id="7" name="Picture 6" descr="A picture containing table, plate, white&#10;&#10;Description automatically generated">
            <a:extLst>
              <a:ext uri="{FF2B5EF4-FFF2-40B4-BE49-F238E27FC236}">
                <a16:creationId xmlns:a16="http://schemas.microsoft.com/office/drawing/2014/main" id="{1654CFF1-EBE8-40FE-AAB9-776D75E72F56}"/>
              </a:ext>
            </a:extLst>
          </p:cNvPr>
          <p:cNvPicPr>
            <a:picLocks noChangeAspect="1"/>
          </p:cNvPicPr>
          <p:nvPr/>
        </p:nvPicPr>
        <p:blipFill rotWithShape="1">
          <a:blip r:embed="rId4">
            <a:extLst>
              <a:ext uri="{28A0092B-C50C-407E-A947-70E740481C1C}">
                <a14:useLocalDpi xmlns:a14="http://schemas.microsoft.com/office/drawing/2010/main" val="0"/>
              </a:ext>
            </a:extLst>
          </a:blip>
          <a:srcRect t="13403" b="22893"/>
          <a:stretch/>
        </p:blipFill>
        <p:spPr>
          <a:xfrm>
            <a:off x="3224073" y="1165198"/>
            <a:ext cx="2879652" cy="1375833"/>
          </a:xfrm>
          <a:prstGeom prst="rect">
            <a:avLst/>
          </a:prstGeom>
        </p:spPr>
      </p:pic>
      <p:pic>
        <p:nvPicPr>
          <p:cNvPr id="9" name="Picture 8" descr="A picture containing table, food, indoor, plate&#10;&#10;Description automatically generated">
            <a:extLst>
              <a:ext uri="{FF2B5EF4-FFF2-40B4-BE49-F238E27FC236}">
                <a16:creationId xmlns:a16="http://schemas.microsoft.com/office/drawing/2014/main" id="{2CC9A6D7-3C7B-42F1-81C6-B539821A4CC8}"/>
              </a:ext>
            </a:extLst>
          </p:cNvPr>
          <p:cNvPicPr>
            <a:picLocks noChangeAspect="1"/>
          </p:cNvPicPr>
          <p:nvPr/>
        </p:nvPicPr>
        <p:blipFill rotWithShape="1">
          <a:blip r:embed="rId5">
            <a:extLst>
              <a:ext uri="{28A0092B-C50C-407E-A947-70E740481C1C}">
                <a14:useLocalDpi xmlns:a14="http://schemas.microsoft.com/office/drawing/2010/main" val="0"/>
              </a:ext>
            </a:extLst>
          </a:blip>
          <a:srcRect t="17171" b="12961"/>
          <a:stretch/>
        </p:blipFill>
        <p:spPr>
          <a:xfrm>
            <a:off x="180108" y="117541"/>
            <a:ext cx="2726581" cy="1428755"/>
          </a:xfrm>
          <a:prstGeom prst="rect">
            <a:avLst/>
          </a:prstGeom>
        </p:spPr>
      </p:pic>
      <p:sp>
        <p:nvSpPr>
          <p:cNvPr id="10" name="TextBox 9">
            <a:extLst>
              <a:ext uri="{FF2B5EF4-FFF2-40B4-BE49-F238E27FC236}">
                <a16:creationId xmlns:a16="http://schemas.microsoft.com/office/drawing/2014/main" id="{FA33F419-6612-46EF-8CE6-738E4282BDBD}"/>
              </a:ext>
            </a:extLst>
          </p:cNvPr>
          <p:cNvSpPr txBox="1"/>
          <p:nvPr/>
        </p:nvSpPr>
        <p:spPr>
          <a:xfrm>
            <a:off x="284480" y="5090160"/>
            <a:ext cx="11727412" cy="1477328"/>
          </a:xfrm>
          <a:prstGeom prst="rect">
            <a:avLst/>
          </a:prstGeom>
          <a:noFill/>
        </p:spPr>
        <p:txBody>
          <a:bodyPr wrap="square" rtlCol="0">
            <a:spAutoFit/>
          </a:bodyPr>
          <a:lstStyle/>
          <a:p>
            <a:r>
              <a:rPr lang="en-GB" sz="2000" b="1" dirty="0">
                <a:solidFill>
                  <a:srgbClr val="FFFF00"/>
                </a:solidFill>
                <a:latin typeface="Comic Sans MS" panose="030F0702030302020204" pitchFamily="66" charset="0"/>
              </a:rPr>
              <a:t>If we have 4 bears then we add another 1 bear, how many bears do we have altogether?</a:t>
            </a:r>
          </a:p>
          <a:p>
            <a:r>
              <a:rPr lang="en-GB" sz="2000" b="1" dirty="0">
                <a:solidFill>
                  <a:srgbClr val="FFFF00"/>
                </a:solidFill>
                <a:latin typeface="Comic Sans MS" panose="030F0702030302020204" pitchFamily="66" charset="0"/>
              </a:rPr>
              <a:t>If we have 3 bears then we add another 2 bears, how many bears do we have altogether?</a:t>
            </a:r>
          </a:p>
          <a:p>
            <a:endParaRPr lang="en-GB" sz="1000" b="1" dirty="0">
              <a:solidFill>
                <a:srgbClr val="FFFF00"/>
              </a:solidFill>
              <a:latin typeface="Comic Sans MS" panose="030F0702030302020204" pitchFamily="66" charset="0"/>
            </a:endParaRPr>
          </a:p>
          <a:p>
            <a:r>
              <a:rPr lang="en-GB" sz="2000" b="1" dirty="0">
                <a:solidFill>
                  <a:srgbClr val="FFFF00"/>
                </a:solidFill>
                <a:latin typeface="Comic Sans MS" panose="030F0702030302020204" pitchFamily="66" charset="0"/>
              </a:rPr>
              <a:t>Ask them what they notice about addition facts which are switched around.  We call them the “</a:t>
            </a:r>
            <a:r>
              <a:rPr lang="en-GB" sz="2000" b="1" dirty="0" err="1">
                <a:solidFill>
                  <a:srgbClr val="FFFF00"/>
                </a:solidFill>
                <a:latin typeface="Comic Sans MS" panose="030F0702030302020204" pitchFamily="66" charset="0"/>
              </a:rPr>
              <a:t>switcheroos</a:t>
            </a:r>
            <a:r>
              <a:rPr lang="en-GB" sz="2000" b="1" dirty="0">
                <a:solidFill>
                  <a:srgbClr val="FFFF00"/>
                </a:solidFill>
                <a:latin typeface="Comic Sans MS" panose="030F0702030302020204" pitchFamily="66" charset="0"/>
              </a:rPr>
              <a:t>!”</a:t>
            </a:r>
          </a:p>
        </p:txBody>
      </p:sp>
    </p:spTree>
    <p:extLst>
      <p:ext uri="{BB962C8B-B14F-4D97-AF65-F5344CB8AC3E}">
        <p14:creationId xmlns:p14="http://schemas.microsoft.com/office/powerpoint/2010/main" val="86795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6366299" y="71120"/>
            <a:ext cx="5777346" cy="4881879"/>
          </a:xfrm>
        </p:spPr>
        <p:txBody>
          <a:bodyPr>
            <a:normAutofit/>
          </a:bodyPr>
          <a:lstStyle/>
          <a:p>
            <a:r>
              <a:rPr lang="en-GB" sz="1700" dirty="0">
                <a:latin typeface="Comic Sans MS" panose="030F0702030302020204" pitchFamily="66" charset="0"/>
              </a:rPr>
              <a:t>We had made a start at writing the equation (the sum or total of the numbers in addition) as shown here.</a:t>
            </a:r>
          </a:p>
          <a:p>
            <a:r>
              <a:rPr lang="en-GB" sz="1700" dirty="0">
                <a:latin typeface="Comic Sans MS" panose="030F0702030302020204" pitchFamily="66" charset="0"/>
              </a:rPr>
              <a:t>Only encourage the writing of the equation if your child is keen to do written tasks or if they want to show you what they know or if they have shown confidence when making the adding groups.</a:t>
            </a:r>
          </a:p>
          <a:p>
            <a:r>
              <a:rPr lang="en-GB" sz="1700" dirty="0">
                <a:latin typeface="Comic Sans MS" panose="030F0702030302020204" pitchFamily="66" charset="0"/>
              </a:rPr>
              <a:t>Use the words ‘plus’,  ‘add’ and ‘equals’ when reading your equation.</a:t>
            </a:r>
          </a:p>
          <a:p>
            <a:r>
              <a:rPr lang="en-GB" sz="1700" dirty="0">
                <a:solidFill>
                  <a:schemeClr val="bg1"/>
                </a:solidFill>
                <a:latin typeface="Comic Sans MS" panose="030F0702030302020204" pitchFamily="66" charset="0"/>
              </a:rPr>
              <a:t>“2 plus 3 equals 5.”</a:t>
            </a:r>
          </a:p>
        </p:txBody>
      </p:sp>
      <p:pic>
        <p:nvPicPr>
          <p:cNvPr id="3" name="Picture 2" descr="Text, whiteboard&#10;&#10;Description automatically generated">
            <a:extLst>
              <a:ext uri="{FF2B5EF4-FFF2-40B4-BE49-F238E27FC236}">
                <a16:creationId xmlns:a16="http://schemas.microsoft.com/office/drawing/2014/main" id="{C1C8686F-DA4C-4C4F-9F12-351B3A460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743" y="152796"/>
            <a:ext cx="2682240" cy="2011680"/>
          </a:xfrm>
          <a:prstGeom prst="rect">
            <a:avLst/>
          </a:prstGeom>
        </p:spPr>
      </p:pic>
      <p:pic>
        <p:nvPicPr>
          <p:cNvPr id="9" name="Picture 8" descr="A picture containing table, food, plate&#10;&#10;Description automatically generated">
            <a:extLst>
              <a:ext uri="{FF2B5EF4-FFF2-40B4-BE49-F238E27FC236}">
                <a16:creationId xmlns:a16="http://schemas.microsoft.com/office/drawing/2014/main" id="{5609C476-5D09-495D-A9E0-A2DD93D3AAF8}"/>
              </a:ext>
            </a:extLst>
          </p:cNvPr>
          <p:cNvPicPr>
            <a:picLocks noChangeAspect="1"/>
          </p:cNvPicPr>
          <p:nvPr/>
        </p:nvPicPr>
        <p:blipFill rotWithShape="1">
          <a:blip r:embed="rId3">
            <a:extLst>
              <a:ext uri="{28A0092B-C50C-407E-A947-70E740481C1C}">
                <a14:useLocalDpi xmlns:a14="http://schemas.microsoft.com/office/drawing/2010/main" val="0"/>
              </a:ext>
            </a:extLst>
          </a:blip>
          <a:srcRect t="17173" b="23629"/>
          <a:stretch/>
        </p:blipFill>
        <p:spPr>
          <a:xfrm>
            <a:off x="176707" y="500039"/>
            <a:ext cx="2966720" cy="1317194"/>
          </a:xfrm>
          <a:prstGeom prst="rect">
            <a:avLst/>
          </a:prstGeom>
        </p:spPr>
      </p:pic>
      <p:pic>
        <p:nvPicPr>
          <p:cNvPr id="7" name="Picture 6" descr="Text, whiteboard&#10;&#10;Description automatically generated">
            <a:extLst>
              <a:ext uri="{FF2B5EF4-FFF2-40B4-BE49-F238E27FC236}">
                <a16:creationId xmlns:a16="http://schemas.microsoft.com/office/drawing/2014/main" id="{CBF236D2-A131-4382-B701-83386D70C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145" y="2522418"/>
            <a:ext cx="2763520" cy="2072640"/>
          </a:xfrm>
          <a:prstGeom prst="rect">
            <a:avLst/>
          </a:prstGeom>
        </p:spPr>
      </p:pic>
      <p:pic>
        <p:nvPicPr>
          <p:cNvPr id="12" name="Picture 11" descr="A picture containing table, food, plate, bowl&#10;&#10;Description automatically generated">
            <a:extLst>
              <a:ext uri="{FF2B5EF4-FFF2-40B4-BE49-F238E27FC236}">
                <a16:creationId xmlns:a16="http://schemas.microsoft.com/office/drawing/2014/main" id="{F883A2DB-51BD-42D6-925E-C9272ACFB55A}"/>
              </a:ext>
            </a:extLst>
          </p:cNvPr>
          <p:cNvPicPr>
            <a:picLocks noChangeAspect="1"/>
          </p:cNvPicPr>
          <p:nvPr/>
        </p:nvPicPr>
        <p:blipFill rotWithShape="1">
          <a:blip r:embed="rId5">
            <a:extLst>
              <a:ext uri="{28A0092B-C50C-407E-A947-70E740481C1C}">
                <a14:useLocalDpi xmlns:a14="http://schemas.microsoft.com/office/drawing/2010/main" val="0"/>
              </a:ext>
            </a:extLst>
          </a:blip>
          <a:srcRect l="664" t="13073" r="-664" b="23817"/>
          <a:stretch/>
        </p:blipFill>
        <p:spPr>
          <a:xfrm>
            <a:off x="176707" y="2870822"/>
            <a:ext cx="2906689" cy="1375833"/>
          </a:xfrm>
          <a:prstGeom prst="rect">
            <a:avLst/>
          </a:prstGeom>
        </p:spPr>
      </p:pic>
      <p:sp>
        <p:nvSpPr>
          <p:cNvPr id="13" name="TextBox 12">
            <a:extLst>
              <a:ext uri="{FF2B5EF4-FFF2-40B4-BE49-F238E27FC236}">
                <a16:creationId xmlns:a16="http://schemas.microsoft.com/office/drawing/2014/main" id="{9A775D3C-3327-4D9B-8E3A-65399D220771}"/>
              </a:ext>
            </a:extLst>
          </p:cNvPr>
          <p:cNvSpPr txBox="1"/>
          <p:nvPr/>
        </p:nvSpPr>
        <p:spPr>
          <a:xfrm>
            <a:off x="1120825" y="5037447"/>
            <a:ext cx="10139680" cy="1631216"/>
          </a:xfrm>
          <a:prstGeom prst="rect">
            <a:avLst/>
          </a:prstGeom>
          <a:noFill/>
        </p:spPr>
        <p:txBody>
          <a:bodyPr wrap="square" rtlCol="0">
            <a:spAutoFit/>
          </a:bodyPr>
          <a:lstStyle/>
          <a:p>
            <a:r>
              <a:rPr lang="en-GB" sz="2000" b="1" dirty="0">
                <a:solidFill>
                  <a:srgbClr val="FFFF00"/>
                </a:solidFill>
                <a:latin typeface="Comic Sans MS" panose="030F0702030302020204" pitchFamily="66" charset="0"/>
              </a:rPr>
              <a:t>When splitting your total amount into 2 groups, ask your child if they can spy a “switcheroo!”  If they can, encourage them to physically switch around the plates/bowls/paper </a:t>
            </a:r>
            <a:r>
              <a:rPr lang="en-GB" sz="2000" b="1" dirty="0" err="1">
                <a:solidFill>
                  <a:srgbClr val="FFFF00"/>
                </a:solidFill>
                <a:latin typeface="Comic Sans MS" panose="030F0702030302020204" pitchFamily="66" charset="0"/>
              </a:rPr>
              <a:t>cirles</a:t>
            </a:r>
            <a:r>
              <a:rPr lang="en-GB" sz="2000" b="1" dirty="0">
                <a:solidFill>
                  <a:srgbClr val="FFFF00"/>
                </a:solidFill>
                <a:latin typeface="Comic Sans MS" panose="030F0702030302020204" pitchFamily="66" charset="0"/>
              </a:rPr>
              <a:t> which you are using.  </a:t>
            </a:r>
          </a:p>
          <a:p>
            <a:r>
              <a:rPr lang="en-GB" sz="2000" b="1" dirty="0">
                <a:solidFill>
                  <a:srgbClr val="FFFF00"/>
                </a:solidFill>
                <a:latin typeface="Comic Sans MS" panose="030F0702030302020204" pitchFamily="66" charset="0"/>
              </a:rPr>
              <a:t>A “switcheroo” is just a linked fact.  </a:t>
            </a:r>
          </a:p>
          <a:p>
            <a:r>
              <a:rPr lang="en-GB" sz="2000" b="1" dirty="0">
                <a:solidFill>
                  <a:srgbClr val="FFFF00"/>
                </a:solidFill>
                <a:latin typeface="Comic Sans MS" panose="030F0702030302020204" pitchFamily="66" charset="0"/>
              </a:rPr>
              <a:t>If you know that </a:t>
            </a:r>
            <a:r>
              <a:rPr lang="en-GB" sz="2000" b="1" dirty="0">
                <a:solidFill>
                  <a:schemeClr val="bg1"/>
                </a:solidFill>
                <a:latin typeface="Comic Sans MS" panose="030F0702030302020204" pitchFamily="66" charset="0"/>
              </a:rPr>
              <a:t>3 + 2 = 5   </a:t>
            </a:r>
            <a:r>
              <a:rPr lang="en-GB" sz="2000" b="1" dirty="0">
                <a:solidFill>
                  <a:srgbClr val="FFFF00"/>
                </a:solidFill>
                <a:latin typeface="Comic Sans MS" panose="030F0702030302020204" pitchFamily="66" charset="0"/>
              </a:rPr>
              <a:t>then you automatically know that </a:t>
            </a:r>
            <a:r>
              <a:rPr lang="en-GB" sz="2000" b="1" dirty="0">
                <a:solidFill>
                  <a:schemeClr val="bg1"/>
                </a:solidFill>
                <a:latin typeface="Comic Sans MS" panose="030F0702030302020204" pitchFamily="66" charset="0"/>
              </a:rPr>
              <a:t>2 + 3 = 5</a:t>
            </a:r>
            <a:r>
              <a:rPr lang="en-GB" sz="2000" b="1" dirty="0">
                <a:solidFill>
                  <a:srgbClr val="FFFF00"/>
                </a:solidFill>
                <a:latin typeface="Comic Sans MS" panose="030F0702030302020204" pitchFamily="66" charset="0"/>
              </a:rPr>
              <a:t>.</a:t>
            </a:r>
          </a:p>
        </p:txBody>
      </p:sp>
    </p:spTree>
    <p:extLst>
      <p:ext uri="{BB962C8B-B14F-4D97-AF65-F5344CB8AC3E}">
        <p14:creationId xmlns:p14="http://schemas.microsoft.com/office/powerpoint/2010/main" val="185408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6234546" y="588818"/>
            <a:ext cx="5777346" cy="5680364"/>
          </a:xfrm>
        </p:spPr>
        <p:txBody>
          <a:bodyPr>
            <a:normAutofit/>
          </a:bodyPr>
          <a:lstStyle/>
          <a:p>
            <a:r>
              <a:rPr lang="en-GB" sz="1800" dirty="0">
                <a:latin typeface="Comic Sans MS" panose="030F0702030302020204" pitchFamily="66" charset="0"/>
              </a:rPr>
              <a:t>You can choose an amount of items and try to write all the ways this amount could be split into 2 sets.</a:t>
            </a:r>
          </a:p>
          <a:p>
            <a:r>
              <a:rPr lang="en-GB" sz="1800" dirty="0">
                <a:latin typeface="Comic Sans MS" panose="030F0702030302020204" pitchFamily="66" charset="0"/>
              </a:rPr>
              <a:t>If your child is keen to write all the equations which go with this then encourage them to do so but they may wish to only put the items into adding sets.</a:t>
            </a:r>
          </a:p>
          <a:p>
            <a:r>
              <a:rPr lang="en-GB" sz="1800" dirty="0">
                <a:latin typeface="Comic Sans MS" panose="030F0702030302020204" pitchFamily="66" charset="0"/>
              </a:rPr>
              <a:t>So if your amount of items is 5 then you should be able to make these sets and equations.</a:t>
            </a:r>
          </a:p>
        </p:txBody>
      </p:sp>
      <p:pic>
        <p:nvPicPr>
          <p:cNvPr id="3" name="Picture 2" descr="Text, whiteboard&#10;&#10;Description automatically generated">
            <a:extLst>
              <a:ext uri="{FF2B5EF4-FFF2-40B4-BE49-F238E27FC236}">
                <a16:creationId xmlns:a16="http://schemas.microsoft.com/office/drawing/2014/main" id="{A4E26FF7-D139-473A-9505-CB58E631C2E1}"/>
              </a:ext>
            </a:extLst>
          </p:cNvPr>
          <p:cNvPicPr>
            <a:picLocks noChangeAspect="1"/>
          </p:cNvPicPr>
          <p:nvPr/>
        </p:nvPicPr>
        <p:blipFill rotWithShape="1">
          <a:blip r:embed="rId2">
            <a:extLst>
              <a:ext uri="{28A0092B-C50C-407E-A947-70E740481C1C}">
                <a14:useLocalDpi xmlns:a14="http://schemas.microsoft.com/office/drawing/2010/main" val="0"/>
              </a:ext>
            </a:extLst>
          </a:blip>
          <a:srcRect l="4396"/>
          <a:stretch/>
        </p:blipFill>
        <p:spPr>
          <a:xfrm>
            <a:off x="3637279" y="762000"/>
            <a:ext cx="2458703" cy="3429000"/>
          </a:xfrm>
          <a:prstGeom prst="rect">
            <a:avLst/>
          </a:prstGeom>
        </p:spPr>
      </p:pic>
      <p:pic>
        <p:nvPicPr>
          <p:cNvPr id="7" name="Picture 6" descr="A picture containing table, food, plate&#10;&#10;Description automatically generated">
            <a:extLst>
              <a:ext uri="{FF2B5EF4-FFF2-40B4-BE49-F238E27FC236}">
                <a16:creationId xmlns:a16="http://schemas.microsoft.com/office/drawing/2014/main" id="{BD36D974-4FB4-4739-A6E5-A002591A5F46}"/>
              </a:ext>
            </a:extLst>
          </p:cNvPr>
          <p:cNvPicPr>
            <a:picLocks noChangeAspect="1"/>
          </p:cNvPicPr>
          <p:nvPr/>
        </p:nvPicPr>
        <p:blipFill rotWithShape="1">
          <a:blip r:embed="rId3">
            <a:extLst>
              <a:ext uri="{28A0092B-C50C-407E-A947-70E740481C1C}">
                <a14:useLocalDpi xmlns:a14="http://schemas.microsoft.com/office/drawing/2010/main" val="0"/>
              </a:ext>
            </a:extLst>
          </a:blip>
          <a:srcRect t="17173" b="23629"/>
          <a:stretch/>
        </p:blipFill>
        <p:spPr>
          <a:xfrm>
            <a:off x="42067" y="796389"/>
            <a:ext cx="1629550" cy="723504"/>
          </a:xfrm>
          <a:prstGeom prst="rect">
            <a:avLst/>
          </a:prstGeom>
        </p:spPr>
      </p:pic>
      <p:pic>
        <p:nvPicPr>
          <p:cNvPr id="8" name="Picture 7" descr="A picture containing table, food, plate, bowl&#10;&#10;Description automatically generated">
            <a:extLst>
              <a:ext uri="{FF2B5EF4-FFF2-40B4-BE49-F238E27FC236}">
                <a16:creationId xmlns:a16="http://schemas.microsoft.com/office/drawing/2014/main" id="{578FAABA-0D84-47BB-9F78-1A07E415A328}"/>
              </a:ext>
            </a:extLst>
          </p:cNvPr>
          <p:cNvPicPr>
            <a:picLocks noChangeAspect="1"/>
          </p:cNvPicPr>
          <p:nvPr/>
        </p:nvPicPr>
        <p:blipFill rotWithShape="1">
          <a:blip r:embed="rId4">
            <a:extLst>
              <a:ext uri="{28A0092B-C50C-407E-A947-70E740481C1C}">
                <a14:useLocalDpi xmlns:a14="http://schemas.microsoft.com/office/drawing/2010/main" val="0"/>
              </a:ext>
            </a:extLst>
          </a:blip>
          <a:srcRect l="664" t="13073" r="-664" b="23817"/>
          <a:stretch/>
        </p:blipFill>
        <p:spPr>
          <a:xfrm>
            <a:off x="1911931" y="796388"/>
            <a:ext cx="1586783" cy="751077"/>
          </a:xfrm>
          <a:prstGeom prst="rect">
            <a:avLst/>
          </a:prstGeom>
        </p:spPr>
      </p:pic>
      <p:pic>
        <p:nvPicPr>
          <p:cNvPr id="5" name="Picture 4" descr="A picture containing table, plate, white&#10;&#10;Description automatically generated">
            <a:extLst>
              <a:ext uri="{FF2B5EF4-FFF2-40B4-BE49-F238E27FC236}">
                <a16:creationId xmlns:a16="http://schemas.microsoft.com/office/drawing/2014/main" id="{540C7AE2-EF0C-4F3F-B93B-42E5779261F0}"/>
              </a:ext>
            </a:extLst>
          </p:cNvPr>
          <p:cNvPicPr>
            <a:picLocks noChangeAspect="1"/>
          </p:cNvPicPr>
          <p:nvPr/>
        </p:nvPicPr>
        <p:blipFill rotWithShape="1">
          <a:blip r:embed="rId5">
            <a:extLst>
              <a:ext uri="{28A0092B-C50C-407E-A947-70E740481C1C}">
                <a14:useLocalDpi xmlns:a14="http://schemas.microsoft.com/office/drawing/2010/main" val="0"/>
              </a:ext>
            </a:extLst>
          </a:blip>
          <a:srcRect t="13482" b="23852"/>
          <a:stretch/>
        </p:blipFill>
        <p:spPr>
          <a:xfrm>
            <a:off x="1898509" y="2010691"/>
            <a:ext cx="1651838" cy="776364"/>
          </a:xfrm>
          <a:prstGeom prst="rect">
            <a:avLst/>
          </a:prstGeom>
        </p:spPr>
      </p:pic>
      <p:pic>
        <p:nvPicPr>
          <p:cNvPr id="9" name="Picture 8" descr="A picture containing table, food, indoor, plate&#10;&#10;Description automatically generated">
            <a:extLst>
              <a:ext uri="{FF2B5EF4-FFF2-40B4-BE49-F238E27FC236}">
                <a16:creationId xmlns:a16="http://schemas.microsoft.com/office/drawing/2014/main" id="{5309B6F6-8B0C-4813-A634-6C68CB7D0CDD}"/>
              </a:ext>
            </a:extLst>
          </p:cNvPr>
          <p:cNvPicPr>
            <a:picLocks noChangeAspect="1"/>
          </p:cNvPicPr>
          <p:nvPr/>
        </p:nvPicPr>
        <p:blipFill rotWithShape="1">
          <a:blip r:embed="rId6">
            <a:extLst>
              <a:ext uri="{28A0092B-C50C-407E-A947-70E740481C1C}">
                <a14:useLocalDpi xmlns:a14="http://schemas.microsoft.com/office/drawing/2010/main" val="0"/>
              </a:ext>
            </a:extLst>
          </a:blip>
          <a:srcRect t="18850" b="16558"/>
          <a:stretch/>
        </p:blipFill>
        <p:spPr>
          <a:xfrm>
            <a:off x="55549" y="1994545"/>
            <a:ext cx="1602586" cy="776364"/>
          </a:xfrm>
          <a:prstGeom prst="rect">
            <a:avLst/>
          </a:prstGeom>
        </p:spPr>
      </p:pic>
      <p:pic>
        <p:nvPicPr>
          <p:cNvPr id="12" name="Picture 11" descr="A picture containing table, food, indoor, dishware&#10;&#10;Description automatically generated">
            <a:extLst>
              <a:ext uri="{FF2B5EF4-FFF2-40B4-BE49-F238E27FC236}">
                <a16:creationId xmlns:a16="http://schemas.microsoft.com/office/drawing/2014/main" id="{6B9A78E0-262C-4D59-BFA3-509C977614D7}"/>
              </a:ext>
            </a:extLst>
          </p:cNvPr>
          <p:cNvPicPr>
            <a:picLocks noChangeAspect="1"/>
          </p:cNvPicPr>
          <p:nvPr/>
        </p:nvPicPr>
        <p:blipFill rotWithShape="1">
          <a:blip r:embed="rId7">
            <a:extLst>
              <a:ext uri="{28A0092B-C50C-407E-A947-70E740481C1C}">
                <a14:useLocalDpi xmlns:a14="http://schemas.microsoft.com/office/drawing/2010/main" val="0"/>
              </a:ext>
            </a:extLst>
          </a:blip>
          <a:srcRect l="2549" t="21185" b="15259"/>
          <a:stretch/>
        </p:blipFill>
        <p:spPr>
          <a:xfrm>
            <a:off x="1930824" y="3287754"/>
            <a:ext cx="1587209" cy="776365"/>
          </a:xfrm>
          <a:prstGeom prst="rect">
            <a:avLst/>
          </a:prstGeom>
        </p:spPr>
      </p:pic>
      <p:pic>
        <p:nvPicPr>
          <p:cNvPr id="14" name="Picture 13" descr="A picture containing indoor, white&#10;&#10;Description automatically generated">
            <a:extLst>
              <a:ext uri="{FF2B5EF4-FFF2-40B4-BE49-F238E27FC236}">
                <a16:creationId xmlns:a16="http://schemas.microsoft.com/office/drawing/2014/main" id="{1E8159AA-2F18-4A21-B1D0-586DB46549F0}"/>
              </a:ext>
            </a:extLst>
          </p:cNvPr>
          <p:cNvPicPr>
            <a:picLocks noChangeAspect="1"/>
          </p:cNvPicPr>
          <p:nvPr/>
        </p:nvPicPr>
        <p:blipFill rotWithShape="1">
          <a:blip r:embed="rId8">
            <a:extLst>
              <a:ext uri="{28A0092B-C50C-407E-A947-70E740481C1C}">
                <a14:useLocalDpi xmlns:a14="http://schemas.microsoft.com/office/drawing/2010/main" val="0"/>
              </a:ext>
            </a:extLst>
          </a:blip>
          <a:srcRect t="14294" b="19076"/>
          <a:stretch/>
        </p:blipFill>
        <p:spPr>
          <a:xfrm>
            <a:off x="55549" y="3287755"/>
            <a:ext cx="1553592" cy="776364"/>
          </a:xfrm>
          <a:prstGeom prst="rect">
            <a:avLst/>
          </a:prstGeom>
        </p:spPr>
      </p:pic>
      <p:sp>
        <p:nvSpPr>
          <p:cNvPr id="17" name="TextBox 16">
            <a:extLst>
              <a:ext uri="{FF2B5EF4-FFF2-40B4-BE49-F238E27FC236}">
                <a16:creationId xmlns:a16="http://schemas.microsoft.com/office/drawing/2014/main" id="{F3528A24-E3EA-408B-9523-50B3A10546E7}"/>
              </a:ext>
            </a:extLst>
          </p:cNvPr>
          <p:cNvSpPr txBox="1"/>
          <p:nvPr/>
        </p:nvSpPr>
        <p:spPr>
          <a:xfrm>
            <a:off x="2113704" y="5341282"/>
            <a:ext cx="8655896" cy="1015663"/>
          </a:xfrm>
          <a:prstGeom prst="rect">
            <a:avLst/>
          </a:prstGeom>
          <a:noFill/>
        </p:spPr>
        <p:txBody>
          <a:bodyPr wrap="square" rtlCol="0">
            <a:spAutoFit/>
          </a:bodyPr>
          <a:lstStyle/>
          <a:p>
            <a:r>
              <a:rPr lang="en-GB" sz="2000" b="1" dirty="0">
                <a:solidFill>
                  <a:srgbClr val="FFFF00"/>
                </a:solidFill>
                <a:latin typeface="Comic Sans MS" panose="030F0702030302020204" pitchFamily="66" charset="0"/>
              </a:rPr>
              <a:t>Try doing this for different amounts of items up to a total of 10.</a:t>
            </a:r>
          </a:p>
          <a:p>
            <a:endParaRPr lang="en-GB" sz="2000" b="1" dirty="0">
              <a:solidFill>
                <a:srgbClr val="FFFF00"/>
              </a:solidFill>
              <a:latin typeface="Comic Sans MS" panose="030F0702030302020204" pitchFamily="66" charset="0"/>
            </a:endParaRPr>
          </a:p>
          <a:p>
            <a:r>
              <a:rPr lang="en-GB" sz="2000" b="1" dirty="0">
                <a:solidFill>
                  <a:srgbClr val="FFFF00"/>
                </a:solidFill>
                <a:latin typeface="Comic Sans MS" panose="030F0702030302020204" pitchFamily="66" charset="0"/>
              </a:rPr>
              <a:t>Watch out for 5 + 5 = 10.  Double 5 does not have a switcheroo!</a:t>
            </a:r>
          </a:p>
        </p:txBody>
      </p:sp>
    </p:spTree>
    <p:extLst>
      <p:ext uri="{BB962C8B-B14F-4D97-AF65-F5344CB8AC3E}">
        <p14:creationId xmlns:p14="http://schemas.microsoft.com/office/powerpoint/2010/main" val="276473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6224386" y="225136"/>
            <a:ext cx="5777346" cy="5680364"/>
          </a:xfrm>
        </p:spPr>
        <p:txBody>
          <a:bodyPr>
            <a:normAutofit/>
          </a:bodyPr>
          <a:lstStyle/>
          <a:p>
            <a:r>
              <a:rPr lang="en-GB" sz="1800" dirty="0">
                <a:latin typeface="Comic Sans MS" panose="030F0702030302020204" pitchFamily="66" charset="0"/>
              </a:rPr>
              <a:t>Dominoes and Playing cards is another good way of making addition equations.</a:t>
            </a:r>
          </a:p>
          <a:p>
            <a:r>
              <a:rPr lang="en-GB" sz="1800" dirty="0">
                <a:latin typeface="Comic Sans MS" panose="030F0702030302020204" pitchFamily="66" charset="0"/>
              </a:rPr>
              <a:t>Sort 2 suits of cards </a:t>
            </a:r>
            <a:r>
              <a:rPr lang="en-GB" sz="1800" dirty="0">
                <a:solidFill>
                  <a:srgbClr val="FF0000"/>
                </a:solidFill>
                <a:latin typeface="Comic Sans MS" panose="030F0702030302020204" pitchFamily="66" charset="0"/>
              </a:rPr>
              <a:t>Ace to 5 </a:t>
            </a:r>
            <a:r>
              <a:rPr lang="en-GB" sz="1800" dirty="0">
                <a:latin typeface="Comic Sans MS" panose="030F0702030302020204" pitchFamily="66" charset="0"/>
              </a:rPr>
              <a:t>in 2 piles.  Each of you turns over your top card and try to work out the total of the 2 cards as shown here.</a:t>
            </a:r>
          </a:p>
        </p:txBody>
      </p:sp>
      <p:pic>
        <p:nvPicPr>
          <p:cNvPr id="3" name="Picture 2" descr="Text, letter&#10;&#10;Description automatically generated">
            <a:extLst>
              <a:ext uri="{FF2B5EF4-FFF2-40B4-BE49-F238E27FC236}">
                <a16:creationId xmlns:a16="http://schemas.microsoft.com/office/drawing/2014/main" id="{00496620-80B7-4DD4-8356-C02EBEFAED93}"/>
              </a:ext>
            </a:extLst>
          </p:cNvPr>
          <p:cNvPicPr>
            <a:picLocks noChangeAspect="1"/>
          </p:cNvPicPr>
          <p:nvPr/>
        </p:nvPicPr>
        <p:blipFill rotWithShape="1">
          <a:blip r:embed="rId2">
            <a:extLst>
              <a:ext uri="{28A0092B-C50C-407E-A947-70E740481C1C}">
                <a14:useLocalDpi xmlns:a14="http://schemas.microsoft.com/office/drawing/2010/main" val="0"/>
              </a:ext>
            </a:extLst>
          </a:blip>
          <a:srcRect l="9222" t="8592" r="15667" b="19704"/>
          <a:stretch/>
        </p:blipFill>
        <p:spPr>
          <a:xfrm>
            <a:off x="4156601" y="3003653"/>
            <a:ext cx="2955249" cy="1930400"/>
          </a:xfrm>
          <a:prstGeom prst="rect">
            <a:avLst/>
          </a:prstGeom>
        </p:spPr>
      </p:pic>
      <p:pic>
        <p:nvPicPr>
          <p:cNvPr id="5" name="Picture 4" descr="Text, letter&#10;&#10;Description automatically generated">
            <a:extLst>
              <a:ext uri="{FF2B5EF4-FFF2-40B4-BE49-F238E27FC236}">
                <a16:creationId xmlns:a16="http://schemas.microsoft.com/office/drawing/2014/main" id="{7BF04E86-21CE-4831-9CD1-03D23FEF4402}"/>
              </a:ext>
            </a:extLst>
          </p:cNvPr>
          <p:cNvPicPr>
            <a:picLocks noChangeAspect="1"/>
          </p:cNvPicPr>
          <p:nvPr/>
        </p:nvPicPr>
        <p:blipFill rotWithShape="1">
          <a:blip r:embed="rId3">
            <a:extLst>
              <a:ext uri="{28A0092B-C50C-407E-A947-70E740481C1C}">
                <a14:useLocalDpi xmlns:a14="http://schemas.microsoft.com/office/drawing/2010/main" val="0"/>
              </a:ext>
            </a:extLst>
          </a:blip>
          <a:srcRect l="9915" r="4863" b="13595"/>
          <a:stretch/>
        </p:blipFill>
        <p:spPr>
          <a:xfrm>
            <a:off x="201910" y="2977746"/>
            <a:ext cx="3077923" cy="1956307"/>
          </a:xfrm>
          <a:prstGeom prst="rect">
            <a:avLst/>
          </a:prstGeom>
        </p:spPr>
      </p:pic>
      <p:pic>
        <p:nvPicPr>
          <p:cNvPr id="7" name="Picture 6" descr="Text, letter&#10;&#10;Description automatically generated">
            <a:extLst>
              <a:ext uri="{FF2B5EF4-FFF2-40B4-BE49-F238E27FC236}">
                <a16:creationId xmlns:a16="http://schemas.microsoft.com/office/drawing/2014/main" id="{A43042B4-8D1F-4D93-BFD7-3369A3251A6C}"/>
              </a:ext>
            </a:extLst>
          </p:cNvPr>
          <p:cNvPicPr>
            <a:picLocks noChangeAspect="1"/>
          </p:cNvPicPr>
          <p:nvPr/>
        </p:nvPicPr>
        <p:blipFill rotWithShape="1">
          <a:blip r:embed="rId4">
            <a:extLst>
              <a:ext uri="{28A0092B-C50C-407E-A947-70E740481C1C}">
                <a14:useLocalDpi xmlns:a14="http://schemas.microsoft.com/office/drawing/2010/main" val="0"/>
              </a:ext>
            </a:extLst>
          </a:blip>
          <a:srcRect l="4609" t="14737" r="7281" b="20819"/>
          <a:stretch/>
        </p:blipFill>
        <p:spPr>
          <a:xfrm>
            <a:off x="830544" y="193279"/>
            <a:ext cx="4494811" cy="2465628"/>
          </a:xfrm>
          <a:prstGeom prst="rect">
            <a:avLst/>
          </a:prstGeom>
        </p:spPr>
      </p:pic>
      <p:pic>
        <p:nvPicPr>
          <p:cNvPr id="9" name="Picture 8" descr="Text, letter&#10;&#10;Description automatically generated">
            <a:extLst>
              <a:ext uri="{FF2B5EF4-FFF2-40B4-BE49-F238E27FC236}">
                <a16:creationId xmlns:a16="http://schemas.microsoft.com/office/drawing/2014/main" id="{A5C7596A-0780-401E-A048-03373046C94B}"/>
              </a:ext>
            </a:extLst>
          </p:cNvPr>
          <p:cNvPicPr>
            <a:picLocks noChangeAspect="1"/>
          </p:cNvPicPr>
          <p:nvPr/>
        </p:nvPicPr>
        <p:blipFill rotWithShape="1">
          <a:blip r:embed="rId5">
            <a:extLst>
              <a:ext uri="{28A0092B-C50C-407E-A947-70E740481C1C}">
                <a14:useLocalDpi xmlns:a14="http://schemas.microsoft.com/office/drawing/2010/main" val="0"/>
              </a:ext>
            </a:extLst>
          </a:blip>
          <a:srcRect l="14746" t="13735" r="13921" b="21820"/>
          <a:stretch/>
        </p:blipFill>
        <p:spPr>
          <a:xfrm>
            <a:off x="8290560" y="2977746"/>
            <a:ext cx="3687523" cy="1956307"/>
          </a:xfrm>
          <a:prstGeom prst="rect">
            <a:avLst/>
          </a:prstGeom>
        </p:spPr>
      </p:pic>
      <p:sp>
        <p:nvSpPr>
          <p:cNvPr id="13" name="TextBox 12">
            <a:extLst>
              <a:ext uri="{FF2B5EF4-FFF2-40B4-BE49-F238E27FC236}">
                <a16:creationId xmlns:a16="http://schemas.microsoft.com/office/drawing/2014/main" id="{0B8A925C-890B-4A58-90EC-8776B7FD85FF}"/>
              </a:ext>
            </a:extLst>
          </p:cNvPr>
          <p:cNvSpPr txBox="1"/>
          <p:nvPr/>
        </p:nvSpPr>
        <p:spPr>
          <a:xfrm>
            <a:off x="415019" y="5207851"/>
            <a:ext cx="11775440" cy="1323439"/>
          </a:xfrm>
          <a:prstGeom prst="rect">
            <a:avLst/>
          </a:prstGeom>
          <a:noFill/>
        </p:spPr>
        <p:txBody>
          <a:bodyPr wrap="square" rtlCol="0">
            <a:spAutoFit/>
          </a:bodyPr>
          <a:lstStyle/>
          <a:p>
            <a:r>
              <a:rPr lang="en-GB" sz="2000" b="1" dirty="0">
                <a:solidFill>
                  <a:srgbClr val="FFFF00"/>
                </a:solidFill>
                <a:latin typeface="Comic Sans MS" panose="030F0702030302020204" pitchFamily="66" charset="0"/>
              </a:rPr>
              <a:t>Once your child has become confident and picks up speed with adding 2 numbers together, then you could make this into a speed game with the  quickest to answer keeping the cards.  The winner would be the person with most cards!  Also once more confident, begin to add in some of the other playing cards up to 10.</a:t>
            </a:r>
          </a:p>
        </p:txBody>
      </p:sp>
    </p:spTree>
    <p:extLst>
      <p:ext uri="{BB962C8B-B14F-4D97-AF65-F5344CB8AC3E}">
        <p14:creationId xmlns:p14="http://schemas.microsoft.com/office/powerpoint/2010/main" val="372075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ubtitle 6">
            <a:extLst>
              <a:ext uri="{FF2B5EF4-FFF2-40B4-BE49-F238E27FC236}">
                <a16:creationId xmlns:a16="http://schemas.microsoft.com/office/drawing/2014/main" id="{7023ECEF-08CA-4F01-B11E-CBC164377B05}"/>
              </a:ext>
            </a:extLst>
          </p:cNvPr>
          <p:cNvSpPr>
            <a:spLocks noGrp="1"/>
          </p:cNvSpPr>
          <p:nvPr>
            <p:ph type="subTitle" idx="1"/>
          </p:nvPr>
        </p:nvSpPr>
        <p:spPr>
          <a:xfrm>
            <a:off x="5862320" y="294409"/>
            <a:ext cx="6149572" cy="5974773"/>
          </a:xfrm>
        </p:spPr>
        <p:txBody>
          <a:bodyPr>
            <a:normAutofit/>
          </a:bodyPr>
          <a:lstStyle/>
          <a:p>
            <a:r>
              <a:rPr lang="en-GB" sz="1800" dirty="0">
                <a:latin typeface="Comic Sans MS" panose="030F0702030302020204" pitchFamily="66" charset="0"/>
              </a:rPr>
              <a:t>“screening” is important in addition as this gives the information of the total number of objects but it has a missing group.  This missing group is called the “addend”.</a:t>
            </a:r>
          </a:p>
          <a:p>
            <a:r>
              <a:rPr lang="en-GB" sz="1800" dirty="0">
                <a:latin typeface="Comic Sans MS" panose="030F0702030302020204" pitchFamily="66" charset="0"/>
              </a:rPr>
              <a:t>This is new learning for p1 so please take time to introduce this.</a:t>
            </a:r>
          </a:p>
          <a:p>
            <a:r>
              <a:rPr lang="en-GB" sz="1800" dirty="0">
                <a:latin typeface="Comic Sans MS" panose="030F0702030302020204" pitchFamily="66" charset="0"/>
              </a:rPr>
              <a:t>Here is a group of 6 bears.  We know that this is the total because we only have 6 bears. So already we know that our total will be 6 :    </a:t>
            </a:r>
          </a:p>
          <a:p>
            <a:pPr algn="ctr"/>
            <a:r>
              <a:rPr lang="en-GB" sz="1800" dirty="0">
                <a:solidFill>
                  <a:srgbClr val="FF0000"/>
                </a:solidFill>
                <a:latin typeface="Comic Sans MS" panose="030F0702030302020204" pitchFamily="66" charset="0"/>
              </a:rPr>
              <a:t>___ + ___ = 6</a:t>
            </a:r>
          </a:p>
        </p:txBody>
      </p:sp>
      <p:pic>
        <p:nvPicPr>
          <p:cNvPr id="3" name="Picture 2" descr="A picture containing floor, indoor, toy, stuffed&#10;&#10;Description automatically generated">
            <a:extLst>
              <a:ext uri="{FF2B5EF4-FFF2-40B4-BE49-F238E27FC236}">
                <a16:creationId xmlns:a16="http://schemas.microsoft.com/office/drawing/2014/main" id="{6A93A47C-0DDB-4437-9AE4-0443B7F496C5}"/>
              </a:ext>
            </a:extLst>
          </p:cNvPr>
          <p:cNvPicPr>
            <a:picLocks noChangeAspect="1"/>
          </p:cNvPicPr>
          <p:nvPr/>
        </p:nvPicPr>
        <p:blipFill rotWithShape="1">
          <a:blip r:embed="rId2">
            <a:extLst>
              <a:ext uri="{28A0092B-C50C-407E-A947-70E740481C1C}">
                <a14:useLocalDpi xmlns:a14="http://schemas.microsoft.com/office/drawing/2010/main" val="0"/>
              </a:ext>
            </a:extLst>
          </a:blip>
          <a:srcRect l="16444" t="14518" r="18778" b="20296"/>
          <a:stretch/>
        </p:blipFill>
        <p:spPr>
          <a:xfrm>
            <a:off x="859470" y="588818"/>
            <a:ext cx="4517113" cy="3409142"/>
          </a:xfrm>
          <a:prstGeom prst="rect">
            <a:avLst/>
          </a:prstGeom>
        </p:spPr>
      </p:pic>
      <p:sp>
        <p:nvSpPr>
          <p:cNvPr id="7" name="TextBox 6">
            <a:extLst>
              <a:ext uri="{FF2B5EF4-FFF2-40B4-BE49-F238E27FC236}">
                <a16:creationId xmlns:a16="http://schemas.microsoft.com/office/drawing/2014/main" id="{3E3377DC-4030-43AB-AE40-A93FA143B533}"/>
              </a:ext>
            </a:extLst>
          </p:cNvPr>
          <p:cNvSpPr txBox="1"/>
          <p:nvPr/>
        </p:nvSpPr>
        <p:spPr>
          <a:xfrm>
            <a:off x="983979" y="5240152"/>
            <a:ext cx="11480800" cy="1323439"/>
          </a:xfrm>
          <a:prstGeom prst="rect">
            <a:avLst/>
          </a:prstGeom>
          <a:noFill/>
        </p:spPr>
        <p:txBody>
          <a:bodyPr wrap="square" rtlCol="0">
            <a:spAutoFit/>
          </a:bodyPr>
          <a:lstStyle/>
          <a:p>
            <a:r>
              <a:rPr lang="en-GB" sz="2000" b="1" dirty="0">
                <a:solidFill>
                  <a:srgbClr val="FFFF00"/>
                </a:solidFill>
                <a:latin typeface="Comic Sans MS" panose="030F0702030302020204" pitchFamily="66" charset="0"/>
              </a:rPr>
              <a:t>Share with your child the amount that you will be using.</a:t>
            </a:r>
          </a:p>
          <a:p>
            <a:r>
              <a:rPr lang="en-GB" sz="2000" b="1" dirty="0">
                <a:solidFill>
                  <a:srgbClr val="FFFF00"/>
                </a:solidFill>
                <a:latin typeface="Comic Sans MS" panose="030F0702030302020204" pitchFamily="66" charset="0"/>
              </a:rPr>
              <a:t>“Here we have 6  bears.”  </a:t>
            </a:r>
          </a:p>
          <a:p>
            <a:r>
              <a:rPr lang="en-GB" sz="2000" b="1" dirty="0">
                <a:solidFill>
                  <a:srgbClr val="FFFF00"/>
                </a:solidFill>
                <a:latin typeface="Comic Sans MS" panose="030F0702030302020204" pitchFamily="66" charset="0"/>
              </a:rPr>
              <a:t>“I will be hiding some of these bears.  Close your eyes, then we will see if you can </a:t>
            </a:r>
          </a:p>
          <a:p>
            <a:r>
              <a:rPr lang="en-GB" sz="2000" b="1" dirty="0">
                <a:solidFill>
                  <a:srgbClr val="FFFF00"/>
                </a:solidFill>
                <a:latin typeface="Comic Sans MS" panose="030F0702030302020204" pitchFamily="66" charset="0"/>
              </a:rPr>
              <a:t>try to work out how many I have hidden.”</a:t>
            </a:r>
          </a:p>
        </p:txBody>
      </p:sp>
    </p:spTree>
    <p:extLst>
      <p:ext uri="{BB962C8B-B14F-4D97-AF65-F5344CB8AC3E}">
        <p14:creationId xmlns:p14="http://schemas.microsoft.com/office/powerpoint/2010/main" val="378056641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{CC9BD0FB-3102-41A7-B106-D831F3B98B04}tf56160789_win32</Template>
  <TotalTime>132</TotalTime>
  <Words>1431</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Bookman Old Style</vt:lpstr>
      <vt:lpstr>Calibri</vt:lpstr>
      <vt:lpstr>Comic Sans MS</vt:lpstr>
      <vt:lpstr>Franklin Gothic Book</vt:lpstr>
      <vt:lpstr>1_RetrospectVTI</vt:lpstr>
      <vt:lpstr>Numeracy Ideas for term 3 in 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Numeracy Ideas for term 3</dc:title>
  <dc:creator>Donna Agnew</dc:creator>
  <cp:lastModifiedBy>Donna Agnew</cp:lastModifiedBy>
  <cp:revision>9</cp:revision>
  <dcterms:created xsi:type="dcterms:W3CDTF">2021-01-08T20:33:38Z</dcterms:created>
  <dcterms:modified xsi:type="dcterms:W3CDTF">2021-01-08T22:53:08Z</dcterms:modified>
</cp:coreProperties>
</file>