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A70D5-7898-41A7-B490-0D230CEF2E0F}" type="datetimeFigureOut">
              <a:rPr lang="en-GB" smtClean="0"/>
              <a:t>30/10/2012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BF0C5-EFA3-42CC-B777-528A4B144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379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4AF1F-4ABC-4E7B-9525-0EACCF4A7E99}" type="datetimeFigureOut">
              <a:rPr lang="en-GB" smtClean="0"/>
              <a:t>30/10/2012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CCAC-9CFC-4644-9D3E-20ADE790C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44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CCAC-9CFC-4644-9D3E-20ADE790CF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30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CCAC-9CFC-4644-9D3E-20ADE790CF9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18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CCAC-9CFC-4644-9D3E-20ADE790CF9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62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CCAC-9CFC-4644-9D3E-20ADE790CF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725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CCAC-9CFC-4644-9D3E-20ADE790CF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278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CCAC-9CFC-4644-9D3E-20ADE790CF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88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CCAC-9CFC-4644-9D3E-20ADE790CF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583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CCAC-9CFC-4644-9D3E-20ADE790CF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01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CCAC-9CFC-4644-9D3E-20ADE790CF9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78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CCAC-9CFC-4644-9D3E-20ADE790CF9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49DF-69F3-4100-A7E8-B180FC9FFA97}" type="datetimeFigureOut">
              <a:rPr lang="en-GB" smtClean="0"/>
              <a:t>30/10/2012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68F-3858-4FD8-AB34-7F9FE4C9E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8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49DF-69F3-4100-A7E8-B180FC9FFA97}" type="datetimeFigureOut">
              <a:rPr lang="en-GB" smtClean="0"/>
              <a:t>30/10/2012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68F-3858-4FD8-AB34-7F9FE4C9E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06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49DF-69F3-4100-A7E8-B180FC9FFA97}" type="datetimeFigureOut">
              <a:rPr lang="en-GB" smtClean="0"/>
              <a:t>30/10/2012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68F-3858-4FD8-AB34-7F9FE4C9E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04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49DF-69F3-4100-A7E8-B180FC9FFA97}" type="datetimeFigureOut">
              <a:rPr lang="en-GB" smtClean="0"/>
              <a:t>30/10/2012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68F-3858-4FD8-AB34-7F9FE4C9E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6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49DF-69F3-4100-A7E8-B180FC9FFA97}" type="datetimeFigureOut">
              <a:rPr lang="en-GB" smtClean="0"/>
              <a:t>30/10/2012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68F-3858-4FD8-AB34-7F9FE4C9E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54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49DF-69F3-4100-A7E8-B180FC9FFA97}" type="datetimeFigureOut">
              <a:rPr lang="en-GB" smtClean="0"/>
              <a:t>30/10/2012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68F-3858-4FD8-AB34-7F9FE4C9E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5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49DF-69F3-4100-A7E8-B180FC9FFA97}" type="datetimeFigureOut">
              <a:rPr lang="en-GB" smtClean="0"/>
              <a:t>30/10/2012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68F-3858-4FD8-AB34-7F9FE4C9E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01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49DF-69F3-4100-A7E8-B180FC9FFA97}" type="datetimeFigureOut">
              <a:rPr lang="en-GB" smtClean="0"/>
              <a:t>30/10/2012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68F-3858-4FD8-AB34-7F9FE4C9E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0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49DF-69F3-4100-A7E8-B180FC9FFA97}" type="datetimeFigureOut">
              <a:rPr lang="en-GB" smtClean="0"/>
              <a:t>30/10/2012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68F-3858-4FD8-AB34-7F9FE4C9E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8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49DF-69F3-4100-A7E8-B180FC9FFA97}" type="datetimeFigureOut">
              <a:rPr lang="en-GB" smtClean="0"/>
              <a:t>30/10/2012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68F-3858-4FD8-AB34-7F9FE4C9E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6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49DF-69F3-4100-A7E8-B180FC9FFA97}" type="datetimeFigureOut">
              <a:rPr lang="en-GB" smtClean="0"/>
              <a:t>30/10/2012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68F-3858-4FD8-AB34-7F9FE4C9E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25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649DF-69F3-4100-A7E8-B180FC9FFA97}" type="datetimeFigureOut">
              <a:rPr lang="en-GB" smtClean="0"/>
              <a:t>30/10/2012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C368F-3858-4FD8-AB34-7F9FE4C9E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6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29540"/>
            <a:ext cx="8511108" cy="56637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Hunger </a:t>
            </a:r>
            <a:r>
              <a:rPr lang="en-GB" dirty="0" smtClean="0">
                <a:solidFill>
                  <a:srgbClr val="FF0000"/>
                </a:solidFill>
              </a:rPr>
              <a:t>Games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Genre – Film, Fiction, Sci-Fi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Media Studies – Analysis Section Notes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40 marks/80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52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Institutional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Institutional Factors include</a:t>
            </a:r>
          </a:p>
          <a:p>
            <a:r>
              <a:rPr lang="en-GB" dirty="0"/>
              <a:t>Filming/editing so that there is no sustained gore or horror</a:t>
            </a:r>
          </a:p>
          <a:p>
            <a:r>
              <a:rPr lang="en-GB" dirty="0"/>
              <a:t>Excessive and lustful kissing, lustful embracing, suggestive gestures and postures</a:t>
            </a:r>
          </a:p>
          <a:p>
            <a:r>
              <a:rPr lang="en-GB" dirty="0"/>
              <a:t>are unacceptable</a:t>
            </a:r>
          </a:p>
          <a:p>
            <a:r>
              <a:rPr lang="en-GB" dirty="0"/>
              <a:t>Explicit nudity is unacceptable</a:t>
            </a:r>
          </a:p>
          <a:p>
            <a:r>
              <a:rPr lang="en-GB" dirty="0"/>
              <a:t>Swearing is unacceptable</a:t>
            </a:r>
          </a:p>
          <a:p>
            <a:r>
              <a:rPr lang="en-GB" dirty="0"/>
              <a:t>Brutality and possibly gruesomeness had to be treated within the careful limits of good</a:t>
            </a:r>
          </a:p>
          <a:p>
            <a:r>
              <a:rPr lang="en-GB" dirty="0"/>
              <a:t>taste - it cannot be too bloody or on the screen for too long</a:t>
            </a:r>
          </a:p>
          <a:p>
            <a:r>
              <a:rPr lang="en-GB" dirty="0"/>
              <a:t>Using famous stars to bring in paying audiences into the cinema</a:t>
            </a:r>
          </a:p>
          <a:p>
            <a:r>
              <a:rPr lang="en-GB" dirty="0"/>
              <a:t>The need to make a profit</a:t>
            </a:r>
          </a:p>
          <a:p>
            <a:r>
              <a:rPr lang="en-GB" dirty="0"/>
              <a:t>Naming the institution(s) involved with making the film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1</a:t>
            </a:r>
            <a:r>
              <a:rPr lang="en-GB" dirty="0" smtClean="0"/>
              <a:t>2 A Rating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03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Codes - Colour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District </a:t>
            </a:r>
            <a:r>
              <a:rPr lang="en-GB" dirty="0" smtClean="0"/>
              <a:t>12 – colours associated with poverty and oppression. Muted blues, greys, drab browns </a:t>
            </a:r>
            <a:r>
              <a:rPr lang="en-GB" dirty="0" err="1" smtClean="0"/>
              <a:t>etc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 smtClean="0"/>
              <a:t>Panem</a:t>
            </a:r>
            <a:r>
              <a:rPr lang="en-GB" dirty="0" smtClean="0"/>
              <a:t> – bright jewel colours associated with wealth and </a:t>
            </a:r>
            <a:r>
              <a:rPr lang="en-GB" dirty="0" err="1" smtClean="0"/>
              <a:t>oppulence</a:t>
            </a:r>
            <a:r>
              <a:rPr lang="en-GB" dirty="0" smtClean="0"/>
              <a:t>, Fantastical, cartoonish clothes and make up.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89040"/>
            <a:ext cx="2903022" cy="2376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33056"/>
            <a:ext cx="332005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9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Codes – Camera Angles and types of shots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Using the camera to tell the story</a:t>
            </a:r>
            <a:r>
              <a:rPr lang="en-GB" dirty="0" smtClean="0"/>
              <a:t>…</a:t>
            </a:r>
          </a:p>
          <a:p>
            <a:r>
              <a:rPr lang="en-GB" dirty="0" smtClean="0"/>
              <a:t>Establishing shots to show location.</a:t>
            </a:r>
          </a:p>
          <a:p>
            <a:r>
              <a:rPr lang="en-GB" dirty="0" smtClean="0"/>
              <a:t>Mid shots to show one character with another (two shot or over the shoulder) or one character taking aim at an animal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Close ups to show emotion</a:t>
            </a:r>
          </a:p>
          <a:p>
            <a:r>
              <a:rPr lang="en-GB" dirty="0" smtClean="0"/>
              <a:t>Filmed from underneath to show power, skill</a:t>
            </a:r>
          </a:p>
          <a:p>
            <a:r>
              <a:rPr lang="en-GB" dirty="0" smtClean="0"/>
              <a:t>Filmed from above to show vulnerability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2"/>
            <a:ext cx="3024336" cy="22653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49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Todorov’s</a:t>
            </a:r>
            <a:r>
              <a:rPr lang="en-GB" dirty="0" smtClean="0"/>
              <a:t> Theory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Equilibrium – beginning - normal</a:t>
            </a:r>
            <a:endParaRPr lang="en-GB" dirty="0" smtClean="0"/>
          </a:p>
          <a:p>
            <a:r>
              <a:rPr lang="en-GB" dirty="0" smtClean="0"/>
              <a:t>Disequilibrium – middle - problem</a:t>
            </a:r>
            <a:endParaRPr lang="en-GB" dirty="0" smtClean="0"/>
          </a:p>
          <a:p>
            <a:r>
              <a:rPr lang="en-GB" dirty="0" smtClean="0"/>
              <a:t>New </a:t>
            </a:r>
            <a:r>
              <a:rPr lang="en-GB" dirty="0" smtClean="0"/>
              <a:t>equilibrium – end – new normal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984"/>
            <a:ext cx="3205162" cy="23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85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main character types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Heroine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Villain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1638300" cy="14382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8309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09958"/>
            <a:ext cx="2286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83" y="4067083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18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theory of opposites – e.g. good versus </a:t>
            </a:r>
            <a:r>
              <a:rPr lang="en-GB" dirty="0" smtClean="0"/>
              <a:t>evil / underdog against power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Fighting for good – </a:t>
            </a:r>
            <a:r>
              <a:rPr lang="en-GB" dirty="0" err="1" smtClean="0"/>
              <a:t>Katniss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Fighting for evil or power – </a:t>
            </a:r>
            <a:r>
              <a:rPr lang="en-GB" dirty="0" err="1" smtClean="0"/>
              <a:t>Panem</a:t>
            </a:r>
            <a:r>
              <a:rPr lang="en-GB" dirty="0" smtClean="0"/>
              <a:t> government under President Snow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9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15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Stereotypes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The following stereotypes appear in the film</a:t>
            </a:r>
            <a:r>
              <a:rPr lang="en-GB" dirty="0" smtClean="0"/>
              <a:t>:</a:t>
            </a:r>
            <a:endParaRPr lang="en-GB" dirty="0"/>
          </a:p>
          <a:p>
            <a:r>
              <a:rPr lang="en-GB" dirty="0" smtClean="0"/>
              <a:t>Heroine -</a:t>
            </a:r>
            <a:r>
              <a:rPr lang="en-GB" dirty="0" err="1" smtClean="0"/>
              <a:t>Katniss</a:t>
            </a:r>
            <a:endParaRPr lang="en-GB" dirty="0"/>
          </a:p>
          <a:p>
            <a:r>
              <a:rPr lang="en-GB" dirty="0" smtClean="0"/>
              <a:t>Helper - </a:t>
            </a:r>
            <a:r>
              <a:rPr lang="en-GB" dirty="0" err="1" smtClean="0"/>
              <a:t>Peta</a:t>
            </a:r>
            <a:endParaRPr lang="en-GB" dirty="0"/>
          </a:p>
          <a:p>
            <a:r>
              <a:rPr lang="en-GB" dirty="0" smtClean="0"/>
              <a:t>Villain – President Snow or one of the other teenagers from other Districts (e.g. District 1)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What do they:</a:t>
            </a:r>
          </a:p>
          <a:p>
            <a:r>
              <a:rPr lang="en-GB" dirty="0"/>
              <a:t>d</a:t>
            </a:r>
            <a:r>
              <a:rPr lang="en-GB" dirty="0" smtClean="0"/>
              <a:t>o</a:t>
            </a:r>
          </a:p>
          <a:p>
            <a:r>
              <a:rPr lang="en-GB" dirty="0" smtClean="0"/>
              <a:t>say</a:t>
            </a:r>
          </a:p>
          <a:p>
            <a:r>
              <a:rPr lang="en-GB" dirty="0" smtClean="0"/>
              <a:t>wear</a:t>
            </a:r>
          </a:p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hat makes them look like one type or another?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67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Technical Codes – </a:t>
            </a:r>
            <a:r>
              <a:rPr lang="en-GB" dirty="0" err="1" smtClean="0"/>
              <a:t>Diagetic</a:t>
            </a:r>
            <a:r>
              <a:rPr lang="en-GB" dirty="0" smtClean="0"/>
              <a:t> and non-</a:t>
            </a:r>
            <a:r>
              <a:rPr lang="en-GB" dirty="0" err="1" smtClean="0"/>
              <a:t>diagetic</a:t>
            </a:r>
            <a:r>
              <a:rPr lang="en-GB" dirty="0" smtClean="0"/>
              <a:t> sound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 smtClean="0"/>
              <a:t>Diagetic</a:t>
            </a:r>
            <a:r>
              <a:rPr lang="en-GB" dirty="0" smtClean="0"/>
              <a:t> (natural)</a:t>
            </a:r>
          </a:p>
          <a:p>
            <a:r>
              <a:rPr lang="en-GB" dirty="0" smtClean="0"/>
              <a:t>Special effect noises such as explosions added in afterwards in studio.</a:t>
            </a:r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Non-</a:t>
            </a:r>
            <a:r>
              <a:rPr lang="en-GB" dirty="0" err="1" smtClean="0"/>
              <a:t>diagetic</a:t>
            </a:r>
            <a:r>
              <a:rPr lang="en-GB" dirty="0" smtClean="0"/>
              <a:t> (not natural)</a:t>
            </a:r>
          </a:p>
          <a:p>
            <a:r>
              <a:rPr lang="en-GB" dirty="0" smtClean="0"/>
              <a:t>E.g. added in music in background </a:t>
            </a:r>
            <a:r>
              <a:rPr lang="en-GB" sz="1200" dirty="0" smtClean="0"/>
              <a:t>(soundtrack) </a:t>
            </a:r>
            <a:r>
              <a:rPr lang="en-GB" dirty="0" smtClean="0"/>
              <a:t>to match action – sad music for Rue’s burial scene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1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450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Audience(s)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Target audience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One possible target audience is the teenager. What has been included to appeal to that demographic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Teenage main character Attractiveness of the protagonist to the audience </a:t>
            </a:r>
          </a:p>
          <a:p>
            <a:r>
              <a:rPr lang="en-GB" dirty="0"/>
              <a:t>Modern music </a:t>
            </a:r>
            <a:r>
              <a:rPr lang="en-GB" dirty="0" smtClean="0"/>
              <a:t>by…</a:t>
            </a:r>
            <a:endParaRPr lang="en-GB" dirty="0"/>
          </a:p>
          <a:p>
            <a:r>
              <a:rPr lang="en-GB" dirty="0"/>
              <a:t>Special effects</a:t>
            </a:r>
          </a:p>
          <a:p>
            <a:r>
              <a:rPr lang="en-GB" dirty="0"/>
              <a:t>Exciting plot line Source material - block buster novel with very high sales - ready made market</a:t>
            </a:r>
          </a:p>
          <a:p>
            <a:r>
              <a:rPr lang="en-GB" dirty="0"/>
              <a:t>12A rating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Teenagers like:</a:t>
            </a:r>
          </a:p>
          <a:p>
            <a:r>
              <a:rPr lang="en-GB" dirty="0" smtClean="0"/>
              <a:t>Action?</a:t>
            </a:r>
          </a:p>
          <a:p>
            <a:r>
              <a:rPr lang="en-GB" dirty="0" smtClean="0"/>
              <a:t>Love interest?</a:t>
            </a:r>
          </a:p>
          <a:p>
            <a:r>
              <a:rPr lang="en-GB" dirty="0" smtClean="0"/>
              <a:t>Music?</a:t>
            </a:r>
          </a:p>
          <a:p>
            <a:r>
              <a:rPr lang="en-GB" dirty="0" smtClean="0"/>
              <a:t>Fights?</a:t>
            </a:r>
          </a:p>
          <a:p>
            <a:r>
              <a:rPr lang="en-GB" dirty="0" smtClean="0"/>
              <a:t>Explosions?</a:t>
            </a:r>
          </a:p>
          <a:p>
            <a:r>
              <a:rPr lang="en-GB" dirty="0" smtClean="0"/>
              <a:t>Danger?</a:t>
            </a:r>
          </a:p>
          <a:p>
            <a:r>
              <a:rPr lang="en-GB" dirty="0" smtClean="0"/>
              <a:t>Youth versus age? – Who wins?</a:t>
            </a:r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12034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421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457</Words>
  <Application>Microsoft Office PowerPoint</Application>
  <PresentationFormat>On-screen Show (4:3)</PresentationFormat>
  <Paragraphs>78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Hunger Games Genre – Film, Fiction, Sci-Fi</vt:lpstr>
      <vt:lpstr>Technical Codes - Colour</vt:lpstr>
      <vt:lpstr>Technical Codes – Camera Angles and types of shots</vt:lpstr>
      <vt:lpstr>Todorov’s Theory</vt:lpstr>
      <vt:lpstr>Two main character types</vt:lpstr>
      <vt:lpstr>The theory of opposites – e.g. good versus evil / underdog against power</vt:lpstr>
      <vt:lpstr>Stereotypes</vt:lpstr>
      <vt:lpstr>Technical Codes – Diagetic and non-diagetic sound</vt:lpstr>
      <vt:lpstr>Target Audience(s)</vt:lpstr>
      <vt:lpstr>Institutional Factors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CumnAcnesse</dc:creator>
  <cp:lastModifiedBy>CumnAcnesse</cp:lastModifiedBy>
  <cp:revision>14</cp:revision>
  <cp:lastPrinted>2012-10-30T11:31:34Z</cp:lastPrinted>
  <dcterms:created xsi:type="dcterms:W3CDTF">2012-10-09T12:17:00Z</dcterms:created>
  <dcterms:modified xsi:type="dcterms:W3CDTF">2012-10-30T11:57:03Z</dcterms:modified>
</cp:coreProperties>
</file>