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282" r:id="rId6"/>
    <p:sldId id="284" r:id="rId7"/>
    <p:sldId id="293" r:id="rId8"/>
    <p:sldId id="295" r:id="rId9"/>
    <p:sldId id="298" r:id="rId10"/>
    <p:sldId id="299"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62" d="100"/>
          <a:sy n="62" d="100"/>
        </p:scale>
        <p:origin x="1440" y="3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5/21/2020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March 2020, United States of America.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Julia, 16, attends online school from home while her parents telework during the Coronavirus outbreak in New York. This is her first day of distance learning.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Unicef/Adelson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21/05/2020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BaHyw6yILD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4p5286T_kn0"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4p5286T_kn0?feature=oembed" TargetMode="External"/><Relationship Id="rId6" Type="http://schemas.openxmlformats.org/officeDocument/2006/relationships/image" Target="../media/image38.jpe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literacytrust.org.uk/family-zone/9-12/book-hopes/?fbclid=IwAR1BrPdUgSDZVb8z6b3IHkzj04kmRZGxsQJhPeuh_64gXHW8tde7eWQUIr0" TargetMode="Externa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video" Target="https://www.youtube.com/embed/Y6gJHBoGiYM?feature=oembed" TargetMode="Externa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s://www.youtube.com/watch?v=Y6gJHBoGiY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Unicef/Adelson</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17852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UNICEF/Viet Hung</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Clazie</a:t>
            </a:r>
            <a:r>
              <a:rPr lang="en-GB" sz="900" dirty="0">
                <a:latin typeface="Arial" panose="020B0604020202020204" pitchFamily="34" charset="0"/>
                <a:cs typeface="Arial" panose="020B0604020202020204" pitchFamily="34" charset="0"/>
              </a:rPr>
              <a:t> Flynn</a:t>
            </a:r>
          </a:p>
        </p:txBody>
      </p:sp>
      <p:graphicFrame>
        <p:nvGraphicFramePr>
          <p:cNvPr id="3" name="Object 2">
            <a:extLst>
              <a:ext uri="{FF2B5EF4-FFF2-40B4-BE49-F238E27FC236}">
                <a16:creationId xmlns:a16="http://schemas.microsoft.com/office/drawing/2014/main" id="{73B0DADC-71A5-425F-96CB-D03040EE8AFC}"/>
              </a:ext>
            </a:extLst>
          </p:cNvPr>
          <p:cNvGraphicFramePr>
            <a:graphicFrameLocks noChangeAspect="1"/>
          </p:cNvGraphicFramePr>
          <p:nvPr>
            <p:extLst>
              <p:ext uri="{D42A27DB-BD31-4B8C-83A1-F6EECF244321}">
                <p14:modId xmlns:p14="http://schemas.microsoft.com/office/powerpoint/2010/main" val="3478868029"/>
              </p:ext>
            </p:extLst>
          </p:nvPr>
        </p:nvGraphicFramePr>
        <p:xfrm>
          <a:off x="272796" y="3004832"/>
          <a:ext cx="3750462" cy="2500308"/>
        </p:xfrm>
        <a:graphic>
          <a:graphicData uri="http://schemas.openxmlformats.org/presentationml/2006/ole">
            <mc:AlternateContent xmlns:mc="http://schemas.openxmlformats.org/markup-compatibility/2006">
              <mc:Choice xmlns:v="urn:schemas-microsoft-com:vml" Requires="v">
                <p:oleObj spid="_x0000_s1042" r:id="rId3" imgW="2743200" imgH="1828800" progId="">
                  <p:embed/>
                </p:oleObj>
              </mc:Choice>
              <mc:Fallback>
                <p:oleObj r:id="rId3" imgW="2743200" imgH="1828800" progId="">
                  <p:embed/>
                  <p:pic>
                    <p:nvPicPr>
                      <p:cNvPr id="0" name=""/>
                      <p:cNvPicPr/>
                      <p:nvPr/>
                    </p:nvPicPr>
                    <p:blipFill>
                      <a:blip r:embed="rId4"/>
                      <a:stretch>
                        <a:fillRect/>
                      </a:stretch>
                    </p:blipFill>
                    <p:spPr>
                      <a:xfrm>
                        <a:off x="272796" y="3004832"/>
                        <a:ext cx="3750462" cy="2500308"/>
                      </a:xfrm>
                      <a:prstGeom prst="rect">
                        <a:avLst/>
                      </a:prstGeom>
                    </p:spPr>
                  </p:pic>
                </p:oleObj>
              </mc:Fallback>
            </mc:AlternateContent>
          </a:graphicData>
        </a:graphic>
      </p:graphicFrame>
      <p:pic>
        <p:nvPicPr>
          <p:cNvPr id="6" name="Picture 5" descr="A person sitting at a table using a computer&#10;&#10;Description automatically generated">
            <a:extLst>
              <a:ext uri="{FF2B5EF4-FFF2-40B4-BE49-F238E27FC236}">
                <a16:creationId xmlns:a16="http://schemas.microsoft.com/office/drawing/2014/main" id="{742A7347-5118-43B6-9926-9C33F2CEA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6899" y="3004832"/>
            <a:ext cx="3793788" cy="2529192"/>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F9F48D58-C6E6-4E20-A20B-ACFE9C6ABF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9119" y="3004833"/>
            <a:ext cx="3790085" cy="252919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id="{00B52370-99A6-4D19-8018-2F4196CA67E2}"/>
              </a:ext>
            </a:extLst>
          </p:cNvPr>
          <p:cNvSpPr txBox="1"/>
          <p:nvPr/>
        </p:nvSpPr>
        <p:spPr>
          <a:xfrm>
            <a:off x="339256" y="5734050"/>
            <a:ext cx="506141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4"/>
              </a:rPr>
              <a:t>Watch Jilly on YouTube</a:t>
            </a:r>
            <a:endParaRPr lang="en-GB"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00B0F0"/>
                </a:solidFill>
                <a:latin typeface="Arial" panose="020B0604020202020204" pitchFamily="34" charset="0"/>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6084129" y="8621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What do you think makes a good teacher? </a:t>
            </a:r>
            <a:r>
              <a:rPr lang="en-GB" sz="1600" dirty="0">
                <a:solidFill>
                  <a:srgbClr val="00B0F0"/>
                </a:solidFill>
                <a:latin typeface="Arial" panose="020B0604020202020204" pitchFamily="34" charset="0"/>
                <a:cs typeface="Arial" panose="020B0604020202020204" pitchFamily="34" charset="0"/>
                <a:hlinkClick r:id="rId3"/>
              </a:rPr>
              <a:t>This video </a:t>
            </a:r>
            <a:r>
              <a:rPr lang="en-GB" sz="1600" dirty="0">
                <a:solidFill>
                  <a:srgbClr val="00B0F0"/>
                </a:solidFill>
                <a:latin typeface="Arial" panose="020B0604020202020204" pitchFamily="34" charset="0"/>
                <a:cs typeface="Arial" panose="020B0604020202020204" pitchFamily="34" charset="0"/>
              </a:rPr>
              <a:t>might give you some ideas! Draw an outline of your ideal teacher and surround it with words that describe what that teacher is like.</a:t>
            </a:r>
          </a:p>
        </p:txBody>
      </p:sp>
      <p:pic>
        <p:nvPicPr>
          <p:cNvPr id="14" name="Graphic 13">
            <a:extLst>
              <a:ext uri="{FF2B5EF4-FFF2-40B4-BE49-F238E27FC236}">
                <a16:creationId xmlns:a16="http://schemas.microsoft.com/office/drawing/2014/main" id="{9779719F-F6D5-4F08-9696-D27D1BBB2E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28" y="2853446"/>
            <a:ext cx="1960433" cy="2613910"/>
          </a:xfrm>
          <a:prstGeom prst="rect">
            <a:avLst/>
          </a:prstGeom>
        </p:spPr>
      </p:pic>
      <p:sp>
        <p:nvSpPr>
          <p:cNvPr id="17" name="Flowchart: Connector 16">
            <a:extLst>
              <a:ext uri="{FF2B5EF4-FFF2-40B4-BE49-F238E27FC236}">
                <a16:creationId xmlns:a16="http://schemas.microsoft.com/office/drawing/2014/main" id="{201A891A-2C5B-4FC5-A8E9-2B2E5B166244}"/>
              </a:ext>
            </a:extLst>
          </p:cNvPr>
          <p:cNvSpPr/>
          <p:nvPr/>
        </p:nvSpPr>
        <p:spPr>
          <a:xfrm>
            <a:off x="3142073" y="1999154"/>
            <a:ext cx="3455894" cy="34782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a:t>
            </a:r>
          </a:p>
        </p:txBody>
      </p:sp>
      <p:sp>
        <p:nvSpPr>
          <p:cNvPr id="22" name="Flowchart: Connector 21">
            <a:extLst>
              <a:ext uri="{FF2B5EF4-FFF2-40B4-BE49-F238E27FC236}">
                <a16:creationId xmlns:a16="http://schemas.microsoft.com/office/drawing/2014/main" id="{108E12E6-0460-4F83-83E4-05E8F359124C}"/>
              </a:ext>
            </a:extLst>
          </p:cNvPr>
          <p:cNvSpPr/>
          <p:nvPr/>
        </p:nvSpPr>
        <p:spPr>
          <a:xfrm>
            <a:off x="7579554" y="3019358"/>
            <a:ext cx="3783771" cy="37203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 </a:t>
            </a:r>
            <a:r>
              <a:rPr lang="en-GB" sz="1600" dirty="0">
                <a:solidFill>
                  <a:srgbClr val="00B0F0"/>
                </a:solidFill>
                <a:latin typeface="Arial" panose="020B0604020202020204" pitchFamily="34" charset="0"/>
                <a:cs typeface="Arial" panose="020B0604020202020204" pitchFamily="34" charset="0"/>
              </a:rPr>
              <a:t>Teachers and leaners go together! So now think about what makes a good learner? Imagine you  are talking to a younger brother, sister or friend who is about to start school. Describe to them how to be a really good learner! Invent a cartoon character to represent this good learner.</a:t>
            </a:r>
          </a:p>
        </p:txBody>
      </p:sp>
      <p:pic>
        <p:nvPicPr>
          <p:cNvPr id="4" name="Online Media 3" title="Inspirational Video- Be a Mr. Jensen- MUST WATCH!!">
            <a:hlinkClick r:id="" action="ppaction://media"/>
            <a:extLst>
              <a:ext uri="{FF2B5EF4-FFF2-40B4-BE49-F238E27FC236}">
                <a16:creationId xmlns:a16="http://schemas.microsoft.com/office/drawing/2014/main" id="{ECCF619D-3B3C-492E-AC8C-54EA598C0C45}"/>
              </a:ext>
            </a:extLst>
          </p:cNvPr>
          <p:cNvPicPr>
            <a:picLocks noRot="1" noChangeAspect="1"/>
          </p:cNvPicPr>
          <p:nvPr>
            <a:videoFile r:link="rId1"/>
          </p:nvPr>
        </p:nvPicPr>
        <p:blipFill>
          <a:blip r:embed="rId6"/>
          <a:stretch>
            <a:fillRect/>
          </a:stretch>
        </p:blipFill>
        <p:spPr>
          <a:xfrm>
            <a:off x="8883958" y="906631"/>
            <a:ext cx="3048000" cy="1714500"/>
          </a:xfrm>
          <a:prstGeom prst="rect">
            <a:avLst/>
          </a:prstGeom>
        </p:spPr>
      </p:pic>
      <p:pic>
        <p:nvPicPr>
          <p:cNvPr id="7" name="Picture 6" descr="A close up of a sign&#10;&#10;Description automatically generated">
            <a:extLst>
              <a:ext uri="{FF2B5EF4-FFF2-40B4-BE49-F238E27FC236}">
                <a16:creationId xmlns:a16="http://schemas.microsoft.com/office/drawing/2014/main" id="{E7DF59E1-0EE9-4761-9881-A33449B42A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6580" y="4757795"/>
            <a:ext cx="2119255" cy="2119255"/>
          </a:xfrm>
          <a:prstGeom prst="rect">
            <a:avLst/>
          </a:prstGeom>
        </p:spPr>
      </p:pic>
      <p:pic>
        <p:nvPicPr>
          <p:cNvPr id="10" name="Picture 9" descr="A picture containing sitting, dark, standing, white&#10;&#10;Description automatically generated">
            <a:extLst>
              <a:ext uri="{FF2B5EF4-FFF2-40B4-BE49-F238E27FC236}">
                <a16:creationId xmlns:a16="http://schemas.microsoft.com/office/drawing/2014/main" id="{BE061ACA-B1BB-4B23-976B-D5B63B1D4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75225">
            <a:off x="5869760" y="3377546"/>
            <a:ext cx="2209489" cy="2209489"/>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7126963" y="3105150"/>
            <a:ext cx="3590925"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Schools and teachers do so much more than teach you facts. Think of every thing that happens at your school – how the adults look after you and treat you with dignity and respect, how you look after each other. Now write a ‘recipe’ for a Rights Respecting School. What are the ingredients e.g. respect, safety. How do you mix them together to create the best rights respecting learning environment?</a:t>
            </a:r>
            <a:endParaRPr lang="en-GB" sz="1300" dirty="0">
              <a:solidFill>
                <a:srgbClr val="00B0F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622894" y="1885950"/>
            <a:ext cx="3728143"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like to browse through </a:t>
            </a:r>
            <a:r>
              <a:rPr lang="en-GB" sz="1400" dirty="0">
                <a:solidFill>
                  <a:srgbClr val="00B0F0"/>
                </a:solidFill>
                <a:latin typeface="Arial"/>
                <a:cs typeface="Arial"/>
                <a:hlinkClick r:id="rId3"/>
              </a:rPr>
              <a:t>this lovely new book  </a:t>
            </a:r>
            <a:r>
              <a:rPr lang="en-GB" sz="1400" dirty="0">
                <a:solidFill>
                  <a:srgbClr val="00B0F0"/>
                </a:solidFill>
                <a:latin typeface="Arial"/>
                <a:cs typeface="Arial"/>
              </a:rPr>
              <a:t>‘The Book of Hopes’ dedicated to everyone working in hospitals during coronavirus. Choose a poem or a story that you feel is special, Jilly chose ‘Hope or learning the Language of Birds on page 76? If you find a favourite, share it with somebody at home or safely online with a friend or family member. </a:t>
            </a: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E35943B2-11FF-4307-BA9C-EA8FD31F7C3F}"/>
              </a:ext>
            </a:extLst>
          </p:cNvPr>
          <p:cNvSpPr/>
          <p:nvPr/>
        </p:nvSpPr>
        <p:spPr>
          <a:xfrm>
            <a:off x="8869381" y="105557"/>
            <a:ext cx="3199927" cy="3170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If you became the new Education Minister in the government – what would be the first thing you would do? Think carefully about what you think children and teachers need. You could  have a go at writing your first speech describing the improvements you would make.</a:t>
            </a:r>
          </a:p>
        </p:txBody>
      </p:sp>
      <p:sp>
        <p:nvSpPr>
          <p:cNvPr id="20" name="Flowchart: Connector 19">
            <a:extLst>
              <a:ext uri="{FF2B5EF4-FFF2-40B4-BE49-F238E27FC236}">
                <a16:creationId xmlns:a16="http://schemas.microsoft.com/office/drawing/2014/main" id="{710639F7-85C3-492A-9E6A-EA1B210E6451}"/>
              </a:ext>
            </a:extLst>
          </p:cNvPr>
          <p:cNvSpPr/>
          <p:nvPr/>
        </p:nvSpPr>
        <p:spPr>
          <a:xfrm>
            <a:off x="74468" y="1144464"/>
            <a:ext cx="3329079" cy="323399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B0F0"/>
                </a:solidFill>
                <a:latin typeface="Arial"/>
                <a:cs typeface="Arial"/>
                <a:hlinkClick r:id="rId4"/>
              </a:rPr>
              <a:t>Watch ‘Education is every child’s right’ video </a:t>
            </a:r>
            <a:r>
              <a:rPr lang="en-GB" sz="1400" dirty="0">
                <a:solidFill>
                  <a:srgbClr val="00B0F0"/>
                </a:solidFill>
                <a:latin typeface="Arial"/>
                <a:cs typeface="Arial"/>
              </a:rPr>
              <a:t>and use it to help you create a poem about education and learning. </a:t>
            </a:r>
          </a:p>
          <a:p>
            <a:endParaRPr lang="en-GB" sz="1400" dirty="0">
              <a:solidFill>
                <a:srgbClr val="00B0F0"/>
              </a:solidFill>
              <a:latin typeface="Arial"/>
              <a:cs typeface="Arial"/>
            </a:endParaRPr>
          </a:p>
          <a:p>
            <a:r>
              <a:rPr lang="en-GB" sz="1400" dirty="0">
                <a:solidFill>
                  <a:srgbClr val="00B0F0"/>
                </a:solidFill>
                <a:latin typeface="Arial"/>
                <a:cs typeface="Arial"/>
              </a:rPr>
              <a:t>You could begin:   </a:t>
            </a:r>
          </a:p>
          <a:p>
            <a:r>
              <a:rPr lang="en-GB" sz="1400" dirty="0">
                <a:solidFill>
                  <a:srgbClr val="00B0F0"/>
                </a:solidFill>
                <a:latin typeface="Arial"/>
                <a:cs typeface="Arial"/>
              </a:rPr>
              <a:t>      </a:t>
            </a:r>
          </a:p>
          <a:p>
            <a:pPr marL="285750" indent="-285750">
              <a:buFont typeface="Wingdings" panose="05000000000000000000" pitchFamily="2" charset="2"/>
              <a:buChar char="§"/>
            </a:pPr>
            <a:r>
              <a:rPr lang="en-GB" sz="1400" dirty="0">
                <a:solidFill>
                  <a:srgbClr val="00B0F0"/>
                </a:solidFill>
                <a:latin typeface="Arial"/>
                <a:cs typeface="Arial"/>
              </a:rPr>
              <a:t>Education is a right</a:t>
            </a:r>
          </a:p>
          <a:p>
            <a:pPr marL="285750" indent="-285750">
              <a:buFont typeface="Wingdings" panose="05000000000000000000" pitchFamily="2" charset="2"/>
              <a:buChar char="§"/>
            </a:pPr>
            <a:r>
              <a:rPr lang="en-GB" sz="1400" dirty="0">
                <a:solidFill>
                  <a:srgbClr val="00B0F0"/>
                </a:solidFill>
                <a:latin typeface="Arial"/>
                <a:cs typeface="Arial"/>
              </a:rPr>
              <a:t>Education is hope</a:t>
            </a:r>
          </a:p>
          <a:p>
            <a:pPr marL="285750" indent="-285750">
              <a:buFont typeface="Wingdings" panose="05000000000000000000" pitchFamily="2" charset="2"/>
              <a:buChar char="§"/>
            </a:pPr>
            <a:r>
              <a:rPr lang="en-GB" sz="1400" dirty="0">
                <a:solidFill>
                  <a:srgbClr val="00B0F0"/>
                </a:solidFill>
                <a:latin typeface="Arial"/>
                <a:cs typeface="Arial"/>
              </a:rPr>
              <a:t>Education is…</a:t>
            </a:r>
          </a:p>
          <a:p>
            <a:pPr algn="ctr"/>
            <a:endParaRPr lang="en-GB" sz="1300" dirty="0">
              <a:solidFill>
                <a:srgbClr val="00B0F0"/>
              </a:solidFill>
              <a:latin typeface="Arial" panose="020B0604020202020204" pitchFamily="34" charset="0"/>
              <a:cs typeface="Arial" panose="020B0604020202020204" pitchFamily="34" charset="0"/>
            </a:endParaRPr>
          </a:p>
        </p:txBody>
      </p:sp>
      <p:pic>
        <p:nvPicPr>
          <p:cNvPr id="22" name="Online Media 1" title="Education is every child's right I UNICEF">
            <a:hlinkClick r:id="" action="ppaction://media"/>
            <a:extLst>
              <a:ext uri="{FF2B5EF4-FFF2-40B4-BE49-F238E27FC236}">
                <a16:creationId xmlns:a16="http://schemas.microsoft.com/office/drawing/2014/main" id="{18DF2949-9BDB-4BA3-95A1-8BCF4C1DFCC7}"/>
              </a:ext>
            </a:extLst>
          </p:cNvPr>
          <p:cNvPicPr>
            <a:picLocks noRot="1" noChangeAspect="1"/>
          </p:cNvPicPr>
          <p:nvPr>
            <a:videoFile r:link="rId1"/>
          </p:nvPr>
        </p:nvPicPr>
        <p:blipFill>
          <a:blip r:embed="rId5"/>
          <a:stretch>
            <a:fillRect/>
          </a:stretch>
        </p:blipFill>
        <p:spPr>
          <a:xfrm>
            <a:off x="175976" y="3972488"/>
            <a:ext cx="3390900" cy="1907381"/>
          </a:xfrm>
          <a:prstGeom prst="rect">
            <a:avLst/>
          </a:prstGeom>
        </p:spPr>
      </p:pic>
      <p:pic>
        <p:nvPicPr>
          <p:cNvPr id="8" name="Picture 7">
            <a:extLst>
              <a:ext uri="{FF2B5EF4-FFF2-40B4-BE49-F238E27FC236}">
                <a16:creationId xmlns:a16="http://schemas.microsoft.com/office/drawing/2014/main" id="{ECA39FA5-BEA3-4210-9155-04372D487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1899" y="1016744"/>
            <a:ext cx="1409215" cy="1945531"/>
          </a:xfrm>
          <a:prstGeom prst="rect">
            <a:avLst/>
          </a:prstGeom>
        </p:spPr>
      </p:pic>
      <p:pic>
        <p:nvPicPr>
          <p:cNvPr id="12" name="Picture 11" descr="A close up of a logo&#10;&#10;Description automatically generated">
            <a:extLst>
              <a:ext uri="{FF2B5EF4-FFF2-40B4-BE49-F238E27FC236}">
                <a16:creationId xmlns:a16="http://schemas.microsoft.com/office/drawing/2014/main" id="{E4AFEB9D-15ED-4B88-A065-570066AA5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87881">
            <a:off x="5740759" y="4594541"/>
            <a:ext cx="2734395" cy="273439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79D8B1C-E96F-4D6F-B35D-F3CB947C2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18457" y="2523648"/>
            <a:ext cx="2251739" cy="2251739"/>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passionate about? What makes you excited to get up in the morning?</a:t>
            </a:r>
          </a:p>
          <a:p>
            <a:r>
              <a:rPr lang="en-GB" sz="3600" dirty="0"/>
              <a:t>What are you good at? Or would like to be better at?</a:t>
            </a:r>
          </a:p>
          <a:p>
            <a:r>
              <a:rPr lang="en-GB" sz="3600" dirty="0"/>
              <a:t>How do you learn best?</a:t>
            </a:r>
          </a:p>
          <a:p>
            <a:pPr marL="0" indent="0">
              <a:buNone/>
            </a:pPr>
            <a:r>
              <a:rPr lang="en-GB" sz="3600" dirty="0"/>
              <a:t>Now re-imagine a new kind of school that fitted you exactly. What would it be like? Would it be an actual building? A workshop? A studio? A virtual school?  Or an outside space? Let your imagination run…</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000" dirty="0"/>
              <a:t>Children’s rights are universal and indivisible and the right to a good quality education is an example of how rights are interdependent.</a:t>
            </a:r>
          </a:p>
          <a:p>
            <a:pPr marL="108000" indent="0">
              <a:buNone/>
            </a:pPr>
            <a:r>
              <a:rPr lang="en-GB" sz="2000" dirty="0"/>
              <a:t>For a child to enjoy a good quality education lots of other rights need to be accessed too – health for example. You can’t learn effectively if you are unwell. </a:t>
            </a:r>
          </a:p>
          <a:p>
            <a:pPr marL="108000" indent="0">
              <a:buNone/>
            </a:pPr>
            <a:r>
              <a:rPr lang="en-GB" sz="2000" dirty="0"/>
              <a:t>Think about which other rights are important if all children are to enjoy their right to learn?</a:t>
            </a:r>
          </a:p>
          <a:p>
            <a:pPr marL="10800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4056</TotalTime>
  <Words>952</Words>
  <Application>Microsoft Office PowerPoint</Application>
  <PresentationFormat>Widescreen</PresentationFormat>
  <Paragraphs>85</Paragraphs>
  <Slides>10</Slides>
  <Notes>1</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10</vt:i4>
      </vt:variant>
    </vt:vector>
  </HeadingPairs>
  <TitlesOfParts>
    <vt:vector size="19"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28</vt:lpstr>
      <vt:lpstr>Why is the right to education  important?</vt:lpstr>
      <vt:lpstr>How many of these did you get?</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Mrs Kelly</cp:lastModifiedBy>
  <cp:revision>342</cp:revision>
  <dcterms:created xsi:type="dcterms:W3CDTF">2020-04-07T09:32:00Z</dcterms:created>
  <dcterms:modified xsi:type="dcterms:W3CDTF">2020-05-21T11:28:47Z</dcterms:modified>
</cp:coreProperties>
</file>