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
  </p:notesMasterIdLst>
  <p:sldIdLst>
    <p:sldId id="294" r:id="rId2"/>
    <p:sldId id="287" r:id="rId3"/>
    <p:sldId id="282" r:id="rId4"/>
    <p:sldId id="284" r:id="rId5"/>
    <p:sldId id="293"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07F25B-EEEA-4F60-94DA-7B606DC51357}" type="datetimeFigureOut">
              <a:rPr lang="en-GB" smtClean="0"/>
              <a:t>03/06/2020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1C91B7-8096-4AD0-8D8D-DD6F702DFC4E}" type="slidenum">
              <a:rPr lang="en-GB" smtClean="0"/>
              <a:t>‹#›</a:t>
            </a:fld>
            <a:endParaRPr lang="en-GB"/>
          </a:p>
        </p:txBody>
      </p:sp>
    </p:spTree>
    <p:extLst>
      <p:ext uri="{BB962C8B-B14F-4D97-AF65-F5344CB8AC3E}">
        <p14:creationId xmlns:p14="http://schemas.microsoft.com/office/powerpoint/2010/main" val="3158746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01C135-8ECD-234C-BECE-154CA43012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4241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1922963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4112842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3389279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1849620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3774340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03/06/2020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321391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216000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12840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03/06/2020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18138866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03/06/2020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9548062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03/06/2020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1709263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11579795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03/06/2020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8437372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39049553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03/06/2020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418768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9908203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26223356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4581171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285113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40478851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40925521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681779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person standing next to a body of water&#10;&#10;Description automatically generated">
            <a:extLst>
              <a:ext uri="{FF2B5EF4-FFF2-40B4-BE49-F238E27FC236}">
                <a16:creationId xmlns:a16="http://schemas.microsoft.com/office/drawing/2014/main" id="{CA764129-2CD3-4760-860E-E498076CFBA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7" name="Title 1">
            <a:extLst>
              <a:ext uri="{FF2B5EF4-FFF2-40B4-BE49-F238E27FC236}">
                <a16:creationId xmlns:a16="http://schemas.microsoft.com/office/drawing/2014/main" id="{7849170E-824C-4F20-B699-08EB454C9008}"/>
              </a:ext>
            </a:extLst>
          </p:cNvPr>
          <p:cNvSpPr txBox="1">
            <a:spLocks/>
          </p:cNvSpPr>
          <p:nvPr userDrawn="1"/>
        </p:nvSpPr>
        <p:spPr>
          <a:xfrm>
            <a:off x="9525" y="538680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40910209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38431888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037972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8462628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5874239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03340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0310641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3562469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126384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594804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504509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382855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1647972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1721735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03/06/2020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27576687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hyperlink" Target="https://youtu.be/YEX8V996b3Y"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4.xml"/><Relationship Id="rId6" Type="http://schemas.openxmlformats.org/officeDocument/2006/relationships/image" Target="../media/image41.gif"/><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These pictures provide a clue to this week’s article.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right is being shown in these pictures? Can you guess how they are linked together?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Write down your thoughts or discuss with someone in your home. </a:t>
            </a:r>
          </a:p>
        </p:txBody>
      </p:sp>
      <p:sp>
        <p:nvSpPr>
          <p:cNvPr id="11" name="Rectangle 10">
            <a:extLst>
              <a:ext uri="{FF2B5EF4-FFF2-40B4-BE49-F238E27FC236}">
                <a16:creationId xmlns:a16="http://schemas.microsoft.com/office/drawing/2014/main" id="{6598684F-F43F-4843-96CB-30D44DDF1C2B}"/>
              </a:ext>
            </a:extLst>
          </p:cNvPr>
          <p:cNvSpPr/>
          <p:nvPr/>
        </p:nvSpPr>
        <p:spPr>
          <a:xfrm>
            <a:off x="3772705" y="5621067"/>
            <a:ext cx="838691"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Unicef/Dawe</a:t>
            </a:r>
          </a:p>
        </p:txBody>
      </p:sp>
      <p:pic>
        <p:nvPicPr>
          <p:cNvPr id="6" name="Picture 5">
            <a:extLst>
              <a:ext uri="{FF2B5EF4-FFF2-40B4-BE49-F238E27FC236}">
                <a16:creationId xmlns:a16="http://schemas.microsoft.com/office/drawing/2014/main" id="{0B99A269-FC01-462F-A3BC-17B4934990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884" y="3097899"/>
            <a:ext cx="2746455" cy="2754000"/>
          </a:xfrm>
          <a:prstGeom prst="rect">
            <a:avLst/>
          </a:prstGeom>
        </p:spPr>
      </p:pic>
      <p:pic>
        <p:nvPicPr>
          <p:cNvPr id="9" name="Picture 8" descr="A person sitting on a bed&#10;&#10;Description automatically generated">
            <a:extLst>
              <a:ext uri="{FF2B5EF4-FFF2-40B4-BE49-F238E27FC236}">
                <a16:creationId xmlns:a16="http://schemas.microsoft.com/office/drawing/2014/main" id="{D716F1AD-C1A9-4599-B508-9286F99AFD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60387" y="3097899"/>
            <a:ext cx="3692046" cy="2461364"/>
          </a:xfrm>
          <a:prstGeom prst="rect">
            <a:avLst/>
          </a:prstGeom>
        </p:spPr>
      </p:pic>
      <p:pic>
        <p:nvPicPr>
          <p:cNvPr id="12" name="Picture 11" descr="A close up of a logo&#10;&#10;Description automatically generated">
            <a:extLst>
              <a:ext uri="{FF2B5EF4-FFF2-40B4-BE49-F238E27FC236}">
                <a16:creationId xmlns:a16="http://schemas.microsoft.com/office/drawing/2014/main" id="{1203F65D-CDF5-4F5E-AF88-F06B9F2C17C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30994" y="4701899"/>
            <a:ext cx="2575122" cy="1714728"/>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85C264EB-3762-44E4-A055-3BFE10AE95F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288672" y="3024379"/>
            <a:ext cx="1450520" cy="1450520"/>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19</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498675" y="2207975"/>
            <a:ext cx="5350894" cy="3378311"/>
          </a:xfrm>
        </p:spPr>
        <p:txBody>
          <a:bodyPr>
            <a:normAutofit fontScale="92500" lnSpcReduction="20000"/>
          </a:bodyPr>
          <a:lstStyle/>
          <a:p>
            <a:pPr marL="0" indent="0">
              <a:buNone/>
            </a:pPr>
            <a:r>
              <a:rPr lang="en-GB" b="1" dirty="0"/>
              <a:t>Article 19 – Protection from violence, abuse and neglect</a:t>
            </a:r>
          </a:p>
          <a:p>
            <a:pPr marL="0" indent="0">
              <a:buNone/>
            </a:pPr>
            <a:r>
              <a:rPr lang="en-GB" dirty="0"/>
              <a:t>Governments must do all they can to ensure that children are protected from all forms of violence, abuse, neglect and bad treatment by their parents or anyone else who looks after them.</a:t>
            </a:r>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339256" y="1694133"/>
            <a:ext cx="5351463" cy="387529"/>
          </a:xfrm>
        </p:spPr>
        <p:txBody>
          <a:bodyPr>
            <a:normAutofit fontScale="92500" lnSpcReduction="20000"/>
          </a:bodyPr>
          <a:lstStyle/>
          <a:p>
            <a:pPr marL="0" indent="0">
              <a:buNone/>
            </a:pPr>
            <a:r>
              <a:rPr lang="en-GB" dirty="0">
                <a:latin typeface="Arial" panose="020B0604020202020204" pitchFamily="34" charset="0"/>
                <a:cs typeface="Arial" panose="020B0604020202020204" pitchFamily="34" charset="0"/>
              </a:rPr>
              <a:t>Martin introduces Article 19</a:t>
            </a:r>
          </a:p>
          <a:p>
            <a:pPr marL="0" indent="0">
              <a:buNone/>
            </a:pPr>
            <a:endParaRPr lang="en-GB" dirty="0"/>
          </a:p>
        </p:txBody>
      </p:sp>
      <p:pic>
        <p:nvPicPr>
          <p:cNvPr id="9" name="Graphic 8">
            <a:extLst>
              <a:ext uri="{FF2B5EF4-FFF2-40B4-BE49-F238E27FC236}">
                <a16:creationId xmlns:a16="http://schemas.microsoft.com/office/drawing/2014/main" id="{DB51C2F8-562B-4862-92B6-6DC9A314F29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99153" y="166033"/>
            <a:ext cx="1350415" cy="1800553"/>
          </a:xfrm>
          <a:prstGeom prst="rect">
            <a:avLst/>
          </a:prstGeom>
        </p:spPr>
      </p:pic>
      <p:pic>
        <p:nvPicPr>
          <p:cNvPr id="6" name="Article 19 SB">
            <a:hlinkClick r:id="" action="ppaction://media"/>
            <a:extLst>
              <a:ext uri="{FF2B5EF4-FFF2-40B4-BE49-F238E27FC236}">
                <a16:creationId xmlns:a16="http://schemas.microsoft.com/office/drawing/2014/main" id="{610CE089-7489-40DD-9804-4E81F15D8AF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02675" y="2182630"/>
            <a:ext cx="5459506" cy="3070972"/>
          </a:xfrm>
          <a:prstGeom prst="rect">
            <a:avLst/>
          </a:prstGeom>
        </p:spPr>
      </p:pic>
      <p:sp>
        <p:nvSpPr>
          <p:cNvPr id="7" name="TextBox 6">
            <a:extLst>
              <a:ext uri="{FF2B5EF4-FFF2-40B4-BE49-F238E27FC236}">
                <a16:creationId xmlns:a16="http://schemas.microsoft.com/office/drawing/2014/main" id="{D1351D25-C5E7-42EE-9940-F3B829DADF24}"/>
              </a:ext>
            </a:extLst>
          </p:cNvPr>
          <p:cNvSpPr txBox="1"/>
          <p:nvPr/>
        </p:nvSpPr>
        <p:spPr>
          <a:xfrm>
            <a:off x="339256" y="5586286"/>
            <a:ext cx="56481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Watch Martin on YouTube</a:t>
            </a: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1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460693" y="3674719"/>
            <a:ext cx="4205823" cy="2450811"/>
          </a:xfrm>
        </p:spPr>
        <p:txBody>
          <a:bodyPr>
            <a:normAutofit/>
          </a:bodyPr>
          <a:lstStyle/>
          <a:p>
            <a:pPr marL="0" indent="0" algn="ctr">
              <a:buNone/>
            </a:pPr>
            <a:r>
              <a:rPr lang="en-GB" dirty="0">
                <a:latin typeface="Arial" panose="020B0604020202020204" pitchFamily="34" charset="0"/>
                <a:cs typeface="Arial" panose="020B0604020202020204" pitchFamily="34" charset="0"/>
              </a:rPr>
              <a:t>Write them down and then compare your answers with the next slide.</a:t>
            </a:r>
          </a:p>
        </p:txBody>
      </p:sp>
      <p:sp>
        <p:nvSpPr>
          <p:cNvPr id="4" name="Cloud 3">
            <a:extLst>
              <a:ext uri="{FF2B5EF4-FFF2-40B4-BE49-F238E27FC236}">
                <a16:creationId xmlns:a16="http://schemas.microsoft.com/office/drawing/2014/main" id="{7C7930D2-588D-40F6-B81E-9492B6FCBE41}"/>
              </a:ext>
            </a:extLst>
          </p:cNvPr>
          <p:cNvSpPr/>
          <p:nvPr/>
        </p:nvSpPr>
        <p:spPr>
          <a:xfrm>
            <a:off x="525484" y="1680311"/>
            <a:ext cx="5181387" cy="3683000"/>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390370E6-C2A0-4D09-9B30-3FCB6DD8150D}"/>
              </a:ext>
            </a:extLst>
          </p:cNvPr>
          <p:cNvSpPr/>
          <p:nvPr/>
        </p:nvSpPr>
        <p:spPr>
          <a:xfrm>
            <a:off x="5088968" y="454676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79A8187B-B1E0-4921-89F1-9B6DB8A06430}"/>
              </a:ext>
            </a:extLst>
          </p:cNvPr>
          <p:cNvSpPr/>
          <p:nvPr/>
        </p:nvSpPr>
        <p:spPr>
          <a:xfrm>
            <a:off x="5718377" y="5265934"/>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E7EC16E1-E231-42C1-8ECA-F186CD4C63E5}"/>
              </a:ext>
            </a:extLst>
          </p:cNvPr>
          <p:cNvSpPr/>
          <p:nvPr/>
        </p:nvSpPr>
        <p:spPr>
          <a:xfrm>
            <a:off x="6201716" y="5685431"/>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138548" y="2612152"/>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1000"/>
              </a:spcAft>
              <a:buClr>
                <a:srgbClr val="00AEEF"/>
              </a:buClr>
              <a:buSzTx/>
              <a:buFont typeface="Wingdings" pitchFamily="2" charset="2"/>
              <a:buNone/>
              <a:tabLst/>
              <a:defRPr/>
            </a:pPr>
            <a:r>
              <a:rPr kumimoji="0" lang="en-GB" sz="24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What do people around you have to do to make sure you are safe and protected?</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4214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all" spc="400" normalizeH="0" baseline="0" noProof="0" dirty="0">
                <a:ln>
                  <a:noFill/>
                </a:ln>
                <a:solidFill>
                  <a:srgbClr val="00AEEF"/>
                </a:solidFill>
                <a:effectLst/>
                <a:uLnTx/>
                <a:uFillTx/>
                <a:latin typeface="Univers Next Pro Condensed" panose="020B0906030202020203" pitchFamily="34" charset="0"/>
                <a:ea typeface="+mj-ea"/>
                <a:cs typeface="+mj-cs"/>
              </a:rPr>
              <a:t>Exploring Article 19</a:t>
            </a:r>
          </a:p>
        </p:txBody>
      </p:sp>
    </p:spTree>
    <p:extLst>
      <p:ext uri="{BB962C8B-B14F-4D97-AF65-F5344CB8AC3E}">
        <p14:creationId xmlns:p14="http://schemas.microsoft.com/office/powerpoint/2010/main" val="3684898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60208" y="1802892"/>
            <a:ext cx="10858500" cy="4092575"/>
          </a:xfrm>
        </p:spPr>
        <p:txBody>
          <a:bodyPr>
            <a:normAutofit fontScale="25000" lnSpcReduction="20000"/>
          </a:bodyPr>
          <a:lstStyle/>
          <a:p>
            <a:r>
              <a:rPr lang="en-GB" sz="6200" dirty="0">
                <a:latin typeface="Arial" panose="020B0604020202020204" pitchFamily="34" charset="0"/>
                <a:cs typeface="Arial" panose="020B0604020202020204" pitchFamily="34" charset="0"/>
              </a:rPr>
              <a:t>Understanding what it means to be safe and protected</a:t>
            </a:r>
          </a:p>
          <a:p>
            <a:r>
              <a:rPr lang="en-GB" sz="6200" dirty="0">
                <a:latin typeface="Arial" panose="020B0604020202020204" pitchFamily="34" charset="0"/>
                <a:cs typeface="Arial" panose="020B0604020202020204" pitchFamily="34" charset="0"/>
              </a:rPr>
              <a:t>Knowing that people care about you</a:t>
            </a:r>
          </a:p>
          <a:p>
            <a:r>
              <a:rPr lang="en-GB" sz="6200" dirty="0">
                <a:latin typeface="Arial" panose="020B0604020202020204" pitchFamily="34" charset="0"/>
                <a:cs typeface="Arial" panose="020B0604020202020204" pitchFamily="34" charset="0"/>
              </a:rPr>
              <a:t>Being able to talk about your emotions and feelings</a:t>
            </a:r>
          </a:p>
          <a:p>
            <a:r>
              <a:rPr lang="en-GB" sz="6200" dirty="0">
                <a:latin typeface="Arial" panose="020B0604020202020204" pitchFamily="34" charset="0"/>
                <a:cs typeface="Arial" panose="020B0604020202020204" pitchFamily="34" charset="0"/>
              </a:rPr>
              <a:t>Finding out and learning about why some things are not safe</a:t>
            </a:r>
          </a:p>
          <a:p>
            <a:r>
              <a:rPr lang="en-GB" sz="6200" dirty="0">
                <a:latin typeface="Arial" panose="020B0604020202020204" pitchFamily="34" charset="0"/>
                <a:cs typeface="Arial" panose="020B0604020202020204" pitchFamily="34" charset="0"/>
              </a:rPr>
              <a:t>Knowing that there is an adult who will listen to you and take you seriously</a:t>
            </a:r>
          </a:p>
          <a:p>
            <a:r>
              <a:rPr lang="en-GB" sz="6200" dirty="0">
                <a:latin typeface="Arial" panose="020B0604020202020204" pitchFamily="34" charset="0"/>
                <a:cs typeface="Arial" panose="020B0604020202020204" pitchFamily="34" charset="0"/>
              </a:rPr>
              <a:t>Feeling looked after, valued, secure and respected</a:t>
            </a:r>
          </a:p>
          <a:p>
            <a:r>
              <a:rPr lang="en-GB" sz="6200" dirty="0">
                <a:latin typeface="Arial" panose="020B0604020202020204" pitchFamily="34" charset="0"/>
                <a:cs typeface="Arial" panose="020B0604020202020204" pitchFamily="34" charset="0"/>
              </a:rPr>
              <a:t>Having confidence to get help if you need it</a:t>
            </a:r>
          </a:p>
          <a:p>
            <a:r>
              <a:rPr lang="en-GB" sz="6200" dirty="0">
                <a:latin typeface="Arial" panose="020B0604020202020204" pitchFamily="34" charset="0"/>
                <a:cs typeface="Arial" panose="020B0604020202020204" pitchFamily="34" charset="0"/>
              </a:rPr>
              <a:t>Knowing how to be safe on line</a:t>
            </a:r>
          </a:p>
          <a:p>
            <a:pPr marL="0" indent="0">
              <a:buNone/>
            </a:pPr>
            <a:r>
              <a:rPr lang="en-GB" sz="6200" dirty="0">
                <a:latin typeface="Arial" panose="020B0604020202020204" pitchFamily="34" charset="0"/>
                <a:cs typeface="Arial" panose="020B0604020202020204" pitchFamily="34" charset="0"/>
              </a:rPr>
              <a:t>What else did you think of?</a:t>
            </a: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342205"/>
            <a:ext cx="4301864" cy="34470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these activities are related to…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94073" y="5764425"/>
            <a:ext cx="6096000" cy="707886"/>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 don’t need to do every single activity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but if you have time you can do more than one. </a:t>
            </a:r>
          </a:p>
        </p:txBody>
      </p:sp>
      <p:sp>
        <p:nvSpPr>
          <p:cNvPr id="19" name="Flowchart: Connector 18">
            <a:extLst>
              <a:ext uri="{FF2B5EF4-FFF2-40B4-BE49-F238E27FC236}">
                <a16:creationId xmlns:a16="http://schemas.microsoft.com/office/drawing/2014/main" id="{DD48762D-E567-4C6B-A92A-436AB9C5C211}"/>
              </a:ext>
            </a:extLst>
          </p:cNvPr>
          <p:cNvSpPr/>
          <p:nvPr/>
        </p:nvSpPr>
        <p:spPr>
          <a:xfrm>
            <a:off x="9020124" y="1621984"/>
            <a:ext cx="2664702" cy="273125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Think about the feelings we have when we know  we are  safe and cared for. Draw a cloud and fill it with all the words you can think of.</a:t>
            </a:r>
          </a:p>
        </p:txBody>
      </p:sp>
      <p:sp>
        <p:nvSpPr>
          <p:cNvPr id="23" name="Flowchart: Connector 22">
            <a:extLst>
              <a:ext uri="{FF2B5EF4-FFF2-40B4-BE49-F238E27FC236}">
                <a16:creationId xmlns:a16="http://schemas.microsoft.com/office/drawing/2014/main" id="{CE4DDDAC-439A-4F2E-8CEC-D225DD3D6797}"/>
              </a:ext>
            </a:extLst>
          </p:cNvPr>
          <p:cNvSpPr/>
          <p:nvPr/>
        </p:nvSpPr>
        <p:spPr>
          <a:xfrm>
            <a:off x="6235379" y="425885"/>
            <a:ext cx="2664702" cy="262917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Can you think of places or situations that have special rules about safety, such as a swimming pool or train station. Choose one and design a safety poster.</a:t>
            </a:r>
          </a:p>
        </p:txBody>
      </p:sp>
      <p:sp>
        <p:nvSpPr>
          <p:cNvPr id="24" name="Flowchart: Connector 23">
            <a:extLst>
              <a:ext uri="{FF2B5EF4-FFF2-40B4-BE49-F238E27FC236}">
                <a16:creationId xmlns:a16="http://schemas.microsoft.com/office/drawing/2014/main" id="{9C2024A8-E67B-4752-A95E-F987175ECC57}"/>
              </a:ext>
            </a:extLst>
          </p:cNvPr>
          <p:cNvSpPr/>
          <p:nvPr/>
        </p:nvSpPr>
        <p:spPr>
          <a:xfrm>
            <a:off x="2959200" y="2591046"/>
            <a:ext cx="2196947" cy="210468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Draw or list some of the people whose job it is to help you stay safe and protected. </a:t>
            </a:r>
          </a:p>
        </p:txBody>
      </p:sp>
      <p:sp>
        <p:nvSpPr>
          <p:cNvPr id="25" name="Flowchart: Connector 24">
            <a:extLst>
              <a:ext uri="{FF2B5EF4-FFF2-40B4-BE49-F238E27FC236}">
                <a16:creationId xmlns:a16="http://schemas.microsoft.com/office/drawing/2014/main" id="{BBE28727-9782-4199-BBB8-82553B075466}"/>
              </a:ext>
            </a:extLst>
          </p:cNvPr>
          <p:cNvSpPr/>
          <p:nvPr/>
        </p:nvSpPr>
        <p:spPr>
          <a:xfrm>
            <a:off x="5348908" y="3219506"/>
            <a:ext cx="3601184" cy="352018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Article 19 means that no child should be hurt, hit or treated badly. Find out about the punishments for children in schools in Victorian times. </a:t>
            </a:r>
          </a:p>
        </p:txBody>
      </p:sp>
      <p:pic>
        <p:nvPicPr>
          <p:cNvPr id="14" name="Graphic 13">
            <a:extLst>
              <a:ext uri="{FF2B5EF4-FFF2-40B4-BE49-F238E27FC236}">
                <a16:creationId xmlns:a16="http://schemas.microsoft.com/office/drawing/2014/main" id="{36672EAC-E263-404E-A661-A3A46356638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00232" y="2987613"/>
            <a:ext cx="1720814" cy="2294418"/>
          </a:xfrm>
          <a:prstGeom prst="rect">
            <a:avLst/>
          </a:prstGeom>
        </p:spPr>
      </p:pic>
      <p:pic>
        <p:nvPicPr>
          <p:cNvPr id="4" name="Picture 3" descr="A picture containing screenshot&#10;&#10;Description automatically generated">
            <a:extLst>
              <a:ext uri="{FF2B5EF4-FFF2-40B4-BE49-F238E27FC236}">
                <a16:creationId xmlns:a16="http://schemas.microsoft.com/office/drawing/2014/main" id="{D88DDB59-4208-4C91-92DE-12111DB315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94815" y="3925499"/>
            <a:ext cx="2104686" cy="2104686"/>
          </a:xfrm>
          <a:prstGeom prst="rect">
            <a:avLst/>
          </a:prstGeom>
        </p:spPr>
      </p:pic>
      <p:pic>
        <p:nvPicPr>
          <p:cNvPr id="7" name="Picture 6" descr="A close up of a sign&#10;&#10;Description automatically generated">
            <a:extLst>
              <a:ext uri="{FF2B5EF4-FFF2-40B4-BE49-F238E27FC236}">
                <a16:creationId xmlns:a16="http://schemas.microsoft.com/office/drawing/2014/main" id="{2161254C-B27B-4113-A8EE-6764AB9BCF6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14978" y="1138548"/>
            <a:ext cx="2173783" cy="2173783"/>
          </a:xfrm>
          <a:prstGeom prst="rect">
            <a:avLst/>
          </a:prstGeom>
        </p:spPr>
      </p:pic>
      <p:pic>
        <p:nvPicPr>
          <p:cNvPr id="17" name="Picture 16" descr="A picture containing graphics, shirt, room&#10;&#10;Description automatically generated">
            <a:extLst>
              <a:ext uri="{FF2B5EF4-FFF2-40B4-BE49-F238E27FC236}">
                <a16:creationId xmlns:a16="http://schemas.microsoft.com/office/drawing/2014/main" id="{0261F26F-42F7-4B7E-A7DF-D36C6556AAD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52325" y="3992361"/>
            <a:ext cx="2932501" cy="2932501"/>
          </a:xfrm>
          <a:prstGeom prst="rect">
            <a:avLst/>
          </a:prstGeom>
        </p:spPr>
      </p:pic>
    </p:spTree>
    <p:extLst>
      <p:ext uri="{BB962C8B-B14F-4D97-AF65-F5344CB8AC3E}">
        <p14:creationId xmlns:p14="http://schemas.microsoft.com/office/powerpoint/2010/main" val="133103509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368</Words>
  <Application>Microsoft Office PowerPoint</Application>
  <PresentationFormat>Widescreen</PresentationFormat>
  <Paragraphs>43</Paragraphs>
  <Slides>5</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vt:i4>
      </vt:variant>
    </vt:vector>
  </HeadingPairs>
  <TitlesOfParts>
    <vt:vector size="13" baseType="lpstr">
      <vt:lpstr>Arial</vt:lpstr>
      <vt:lpstr>Calibri</vt:lpstr>
      <vt:lpstr>Calibri Light</vt:lpstr>
      <vt:lpstr>Univers Next Pro</vt:lpstr>
      <vt:lpstr>Univers Next Pro Condensed</vt:lpstr>
      <vt:lpstr>Univers Next Pro Light</vt:lpstr>
      <vt:lpstr>Wingdings</vt:lpstr>
      <vt:lpstr>1_Office Theme</vt:lpstr>
      <vt:lpstr>Guess the article</vt:lpstr>
      <vt:lpstr>Introducing… Article 19</vt:lpstr>
      <vt:lpstr>  </vt:lpstr>
      <vt:lpstr>How many of these did you get?</vt:lpstr>
      <vt:lpstr>Activity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Guess the article</dc:title>
  <dc:creator>Ian</dc:creator>
  <cp:lastModifiedBy>Ian</cp:lastModifiedBy>
  <cp:revision>1</cp:revision>
  <dcterms:created xsi:type="dcterms:W3CDTF">2020-06-03T12:07:33Z</dcterms:created>
  <dcterms:modified xsi:type="dcterms:W3CDTF">2020-06-03T12:10:20Z</dcterms:modified>
</cp:coreProperties>
</file>