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87" r:id="rId2"/>
    <p:sldId id="282" r:id="rId3"/>
    <p:sldId id="284" r:id="rId4"/>
    <p:sldId id="296" r:id="rId5"/>
    <p:sldId id="29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87ADD-F644-4264-AA57-7032611BC144}" type="datetimeFigureOut">
              <a:rPr lang="en-GB" smtClean="0"/>
              <a:t>18/05/2020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3B8B7-470A-41C4-B708-8E39B54EB434}" type="slidenum">
              <a:rPr lang="en-GB" smtClean="0"/>
              <a:t>‹#›</a:t>
            </a:fld>
            <a:endParaRPr lang="en-GB"/>
          </a:p>
        </p:txBody>
      </p:sp>
    </p:spTree>
    <p:extLst>
      <p:ext uri="{BB962C8B-B14F-4D97-AF65-F5344CB8AC3E}">
        <p14:creationId xmlns:p14="http://schemas.microsoft.com/office/powerpoint/2010/main" val="307305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1C135-8ECD-234C-BECE-154CA4301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9786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209959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688202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387116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565980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41361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584847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171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57924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8134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582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235025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1881804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3751960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349598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95009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37669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2997520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547477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2718071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854284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4275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person sitting at a desk&#10;&#10;Description automatically generated">
            <a:extLst>
              <a:ext uri="{FF2B5EF4-FFF2-40B4-BE49-F238E27FC236}">
                <a16:creationId xmlns:a16="http://schemas.microsoft.com/office/drawing/2014/main" id="{FFEB108C-74CA-4B42-8A7F-381F9F887E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9ED439F-7374-4D20-A335-EBBF785C826B}"/>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90371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91204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947312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645808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227541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768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866318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07191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76545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0434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571673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68314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3526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77146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114804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youtu.be/BaHyw6yILD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1.xml"/><Relationship Id="rId7" Type="http://schemas.openxmlformats.org/officeDocument/2006/relationships/image" Target="../media/image33.svg"/><Relationship Id="rId2" Type="http://schemas.openxmlformats.org/officeDocument/2006/relationships/video" Target="https://www.youtube.com/embed/4p5286T_kn0?feature=oembed" TargetMode="External"/><Relationship Id="rId1" Type="http://schemas.openxmlformats.org/officeDocument/2006/relationships/video" Target="https://www.youtube.com/embed/YJbQphVcGxA?feature=oembed" TargetMode="Externa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hyperlink" Target="https://www.youtube.com/watch?v=YJbQphVcGxA" TargetMode="External"/><Relationship Id="rId10" Type="http://schemas.openxmlformats.org/officeDocument/2006/relationships/image" Target="../media/image37.png"/><Relationship Id="rId4" Type="http://schemas.openxmlformats.org/officeDocument/2006/relationships/notesSlide" Target="../notesSlides/notesSlide1.xml"/><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28</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70000" lnSpcReduction="20000"/>
          </a:bodyPr>
          <a:lstStyle/>
          <a:p>
            <a:pPr marL="0" indent="0">
              <a:buNone/>
            </a:pPr>
            <a:r>
              <a:rPr lang="en-GB" dirty="0"/>
              <a:t>Article 28 – the right to education</a:t>
            </a:r>
          </a:p>
          <a:p>
            <a:pPr marL="0" indent="0">
              <a:buNone/>
            </a:pPr>
            <a:r>
              <a:rPr lang="en-GB" dirty="0"/>
              <a:t>Every child has the right to an education.</a:t>
            </a:r>
          </a:p>
          <a:p>
            <a:pPr marL="0" indent="0">
              <a:buNone/>
            </a:pPr>
            <a:r>
              <a:rPr lang="en-GB" dirty="0"/>
              <a:t>Primary education must be free and different forms of secondary education must be available to every child.</a:t>
            </a:r>
          </a:p>
          <a:p>
            <a:pPr marL="0" indent="0">
              <a:buNone/>
            </a:pPr>
            <a:r>
              <a:rPr lang="en-GB" dirty="0"/>
              <a:t>Discipline in schools must respect children’s dignity and their rights.</a:t>
            </a:r>
          </a:p>
          <a:p>
            <a:pPr marL="0" indent="0">
              <a:buNone/>
            </a:pPr>
            <a:r>
              <a:rPr lang="en-GB" dirty="0"/>
              <a:t>Richer countries must help poorer countries achieve this.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Jilly introduces Article 28</a:t>
            </a:r>
          </a:p>
          <a:p>
            <a:pPr marL="0" indent="0">
              <a:buNone/>
            </a:pPr>
            <a:endParaRPr lang="en-GB" dirty="0"/>
          </a:p>
        </p:txBody>
      </p:sp>
      <p:sp>
        <p:nvSpPr>
          <p:cNvPr id="9" name="TextBox 8">
            <a:extLst>
              <a:ext uri="{FF2B5EF4-FFF2-40B4-BE49-F238E27FC236}">
                <a16:creationId xmlns:a16="http://schemas.microsoft.com/office/drawing/2014/main" id="{00B52370-99A6-4D19-8018-2F4196CA67E2}"/>
              </a:ext>
            </a:extLst>
          </p:cNvPr>
          <p:cNvSpPr txBox="1"/>
          <p:nvPr/>
        </p:nvSpPr>
        <p:spPr>
          <a:xfrm>
            <a:off x="339256" y="5734050"/>
            <a:ext cx="5061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Watch Jilly on YouTube</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Graphic 9">
            <a:extLst>
              <a:ext uri="{FF2B5EF4-FFF2-40B4-BE49-F238E27FC236}">
                <a16:creationId xmlns:a16="http://schemas.microsoft.com/office/drawing/2014/main" id="{CA060EC0-9BAE-4461-B806-7B4A3C5433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74707" y="124444"/>
            <a:ext cx="1378037" cy="1837383"/>
          </a:xfrm>
          <a:prstGeom prst="rect">
            <a:avLst/>
          </a:prstGeom>
        </p:spPr>
      </p:pic>
      <p:pic>
        <p:nvPicPr>
          <p:cNvPr id="5" name="Article 28 introduction">
            <a:hlinkClick r:id="" action="ppaction://media"/>
            <a:extLst>
              <a:ext uri="{FF2B5EF4-FFF2-40B4-BE49-F238E27FC236}">
                <a16:creationId xmlns:a16="http://schemas.microsoft.com/office/drawing/2014/main" id="{87A9C346-12EA-4C48-9FC6-41CFF450ED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586" y="2193356"/>
            <a:ext cx="5720690" cy="3217888"/>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fontScale="92500" lnSpcReduction="10000"/>
          </a:bodyPr>
          <a:lstStyle/>
          <a:p>
            <a:pPr marL="0" indent="0" algn="ctr">
              <a:buNone/>
            </a:pPr>
            <a:r>
              <a:rPr lang="en-GB" dirty="0">
                <a:latin typeface="Arial" panose="020B0604020202020204" pitchFamily="34" charset="0"/>
                <a:cs typeface="Arial" panose="020B0604020202020204" pitchFamily="34" charset="0"/>
              </a:rPr>
              <a:t>You might like to ask someone else in your house to do this too. At the end of one minute share your thoughts and then compare with the ideas on the next slide. </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94673" y="512597"/>
            <a:ext cx="13753946" cy="877104"/>
          </a:xfrm>
        </p:spPr>
        <p:txBody>
          <a:bodyPr>
            <a:normAutofit fontScale="90000"/>
          </a:bodyPr>
          <a:lstStyle/>
          <a:p>
            <a:r>
              <a:rPr lang="en-GB" dirty="0"/>
              <a:t>Why is the right to education </a:t>
            </a:r>
            <a:br>
              <a:rPr lang="en-GB" dirty="0"/>
            </a:br>
            <a:r>
              <a:rPr lang="en-GB" dirty="0"/>
              <a:t>important?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28311"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000"/>
              </a:spcAft>
              <a:buClr>
                <a:srgbClr val="00AEEF"/>
              </a:buClr>
              <a:buSzTx/>
              <a:buFont typeface="Wingdings" pitchFamily="2" charset="2"/>
              <a:buNone/>
              <a:tabLst/>
              <a:defRPr/>
            </a:pPr>
            <a:r>
              <a:rPr kumimoji="0" lang="en-GB" sz="2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Give yourself one minute to think of as many reasons as you can why education is important for children and young people.</a:t>
            </a:r>
          </a:p>
        </p:txBody>
      </p:sp>
    </p:spTree>
    <p:extLst>
      <p:ext uri="{BB962C8B-B14F-4D97-AF65-F5344CB8AC3E}">
        <p14:creationId xmlns:p14="http://schemas.microsoft.com/office/powerpoint/2010/main" val="368489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25000" lnSpcReduction="20000"/>
          </a:bodyPr>
          <a:lstStyle/>
          <a:p>
            <a:pPr marL="0" indent="0">
              <a:buNone/>
            </a:pPr>
            <a:r>
              <a:rPr lang="en-GB" sz="6200" dirty="0">
                <a:latin typeface="Arial" panose="020B0604020202020204" pitchFamily="34" charset="0"/>
                <a:cs typeface="Arial" panose="020B0604020202020204" pitchFamily="34" charset="0"/>
              </a:rPr>
              <a:t>Education is important to children and young people because it will help them to: </a:t>
            </a:r>
          </a:p>
          <a:p>
            <a:r>
              <a:rPr lang="en-GB" sz="6200" dirty="0">
                <a:latin typeface="Arial" panose="020B0604020202020204" pitchFamily="34" charset="0"/>
                <a:cs typeface="Arial" panose="020B0604020202020204" pitchFamily="34" charset="0"/>
              </a:rPr>
              <a:t>have skills to improve things and help people</a:t>
            </a:r>
          </a:p>
          <a:p>
            <a:r>
              <a:rPr lang="en-GB" sz="6200" dirty="0">
                <a:latin typeface="Arial" panose="020B0604020202020204" pitchFamily="34" charset="0"/>
                <a:cs typeface="Arial" panose="020B0604020202020204" pitchFamily="34" charset="0"/>
              </a:rPr>
              <a:t>form opinions and views about things</a:t>
            </a:r>
          </a:p>
          <a:p>
            <a:r>
              <a:rPr lang="en-GB" sz="6200" dirty="0">
                <a:latin typeface="Arial" panose="020B0604020202020204" pitchFamily="34" charset="0"/>
                <a:cs typeface="Arial" panose="020B0604020202020204" pitchFamily="34" charset="0"/>
              </a:rPr>
              <a:t>learn things, gain knowledge and pass exams</a:t>
            </a:r>
          </a:p>
          <a:p>
            <a:r>
              <a:rPr lang="en-GB" sz="6200" dirty="0">
                <a:latin typeface="Arial" panose="020B0604020202020204" pitchFamily="34" charset="0"/>
                <a:cs typeface="Arial" panose="020B0604020202020204" pitchFamily="34" charset="0"/>
              </a:rPr>
              <a:t>know how to stay safe and healthy</a:t>
            </a:r>
          </a:p>
          <a:p>
            <a:r>
              <a:rPr lang="en-GB" sz="6200" dirty="0">
                <a:latin typeface="Arial" panose="020B0604020202020204" pitchFamily="34" charset="0"/>
                <a:cs typeface="Arial" panose="020B0604020202020204" pitchFamily="34" charset="0"/>
              </a:rPr>
              <a:t>learn how to respect other people’s ideas and get on with other people</a:t>
            </a:r>
          </a:p>
          <a:p>
            <a:r>
              <a:rPr lang="en-GB" sz="6200" dirty="0">
                <a:latin typeface="Arial" panose="020B0604020202020204" pitchFamily="34" charset="0"/>
                <a:cs typeface="Arial" panose="020B0604020202020204" pitchFamily="34" charset="0"/>
              </a:rPr>
              <a:t>get a job they enjoy and earn money</a:t>
            </a:r>
          </a:p>
          <a:p>
            <a:r>
              <a:rPr lang="en-GB" sz="6200" dirty="0">
                <a:latin typeface="Arial" panose="020B0604020202020204" pitchFamily="34" charset="0"/>
                <a:cs typeface="Arial" panose="020B0604020202020204" pitchFamily="34" charset="0"/>
              </a:rPr>
              <a:t>make informed choices</a:t>
            </a:r>
          </a:p>
          <a:p>
            <a:r>
              <a:rPr lang="en-GB" sz="6200" dirty="0">
                <a:latin typeface="Arial" panose="020B0604020202020204" pitchFamily="34" charset="0"/>
                <a:cs typeface="Arial" panose="020B0604020202020204" pitchFamily="34" charset="0"/>
              </a:rPr>
              <a:t>have more opportunities in life</a:t>
            </a:r>
          </a:p>
          <a:p>
            <a:r>
              <a:rPr lang="en-GB" sz="6200" dirty="0">
                <a:latin typeface="Arial" panose="020B0604020202020204" pitchFamily="34" charset="0"/>
                <a:cs typeface="Arial" panose="020B0604020202020204" pitchFamily="34" charset="0"/>
              </a:rPr>
              <a:t>learn about things that are important for the world</a:t>
            </a:r>
          </a:p>
          <a:p>
            <a:r>
              <a:rPr lang="en-GB" sz="6200" dirty="0">
                <a:latin typeface="Arial" panose="020B0604020202020204" pitchFamily="34" charset="0"/>
                <a:cs typeface="Arial" panose="020B0604020202020204" pitchFamily="34" charset="0"/>
              </a:rPr>
              <a:t>grow up to be responsible adults</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These activities will help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…can relate to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don’t need to do every activity, just do as many as you can. </a:t>
            </a:r>
          </a:p>
        </p:txBody>
      </p:sp>
      <p:sp>
        <p:nvSpPr>
          <p:cNvPr id="7" name="Rectangle 6">
            <a:extLst>
              <a:ext uri="{FF2B5EF4-FFF2-40B4-BE49-F238E27FC236}">
                <a16:creationId xmlns:a16="http://schemas.microsoft.com/office/drawing/2014/main" id="{3A0C84D0-62F6-4031-8D92-528E462687E3}"/>
              </a:ext>
            </a:extLst>
          </p:cNvPr>
          <p:cNvSpPr/>
          <p:nvPr/>
        </p:nvSpPr>
        <p:spPr>
          <a:xfrm>
            <a:off x="4142839" y="1840916"/>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We began by thinking about why the right to an education is important. Watch </a:t>
            </a: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hlinkClick r:id="rId5"/>
              </a:rPr>
              <a:t>this video </a:t>
            </a: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which explores this a bit further.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solidFill>
                <a:srgbClr val="00AEE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 Create an image or word art that sums up what education means to you. </a:t>
            </a:r>
          </a:p>
        </p:txBody>
      </p:sp>
      <p:pic>
        <p:nvPicPr>
          <p:cNvPr id="15" name="Graphic 14">
            <a:extLst>
              <a:ext uri="{FF2B5EF4-FFF2-40B4-BE49-F238E27FC236}">
                <a16:creationId xmlns:a16="http://schemas.microsoft.com/office/drawing/2014/main" id="{6FBD3760-73EB-4011-A763-919285C6E2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403" y="2510538"/>
            <a:ext cx="1960433" cy="2613910"/>
          </a:xfrm>
          <a:prstGeom prst="rect">
            <a:avLst/>
          </a:prstGeom>
        </p:spPr>
      </p:pic>
      <p:sp>
        <p:nvSpPr>
          <p:cNvPr id="17" name="Rectangle 16">
            <a:extLst>
              <a:ext uri="{FF2B5EF4-FFF2-40B4-BE49-F238E27FC236}">
                <a16:creationId xmlns:a16="http://schemas.microsoft.com/office/drawing/2014/main" id="{B92CB2E0-4ED2-49F7-97CF-BB34E63AA587}"/>
              </a:ext>
            </a:extLst>
          </p:cNvPr>
          <p:cNvSpPr/>
          <p:nvPr/>
        </p:nvSpPr>
        <p:spPr>
          <a:xfrm>
            <a:off x="8729124" y="207171"/>
            <a:ext cx="3237272" cy="23788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 </a:t>
            </a:r>
            <a:r>
              <a:rPr lang="en-GB" sz="1600" dirty="0">
                <a:solidFill>
                  <a:srgbClr val="00AEEF"/>
                </a:solidFill>
                <a:latin typeface="Arial" panose="020B0604020202020204" pitchFamily="34" charset="0"/>
                <a:cs typeface="Arial" panose="020B0604020202020204" pitchFamily="34" charset="0"/>
              </a:rPr>
              <a:t>C</a:t>
            </a:r>
            <a:r>
              <a:rPr kumimoji="0" lang="en-GB" sz="1600" b="0" i="0" u="none" strike="noStrike" kern="1200" cap="none" spc="0" normalizeH="0" baseline="0" noProof="0" dirty="0" err="1">
                <a:ln>
                  <a:noFill/>
                </a:ln>
                <a:solidFill>
                  <a:srgbClr val="00AEEF"/>
                </a:solidFill>
                <a:effectLst/>
                <a:uLnTx/>
                <a:uFillTx/>
                <a:latin typeface="Arial" panose="020B0604020202020204" pitchFamily="34" charset="0"/>
                <a:ea typeface="+mn-ea"/>
                <a:cs typeface="Arial" panose="020B0604020202020204" pitchFamily="34" charset="0"/>
              </a:rPr>
              <a:t>reate</a:t>
            </a: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 a lesson timetable for the day. </a:t>
            </a:r>
          </a:p>
        </p:txBody>
      </p:sp>
      <p:sp>
        <p:nvSpPr>
          <p:cNvPr id="20" name="Rectangle 19">
            <a:extLst>
              <a:ext uri="{FF2B5EF4-FFF2-40B4-BE49-F238E27FC236}">
                <a16:creationId xmlns:a16="http://schemas.microsoft.com/office/drawing/2014/main" id="{DB027B8F-CE2F-48BB-BF5F-AE06912D92A3}"/>
              </a:ext>
            </a:extLst>
          </p:cNvPr>
          <p:cNvSpPr/>
          <p:nvPr/>
        </p:nvSpPr>
        <p:spPr>
          <a:xfrm>
            <a:off x="8518643" y="3916269"/>
            <a:ext cx="3237272" cy="25812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AEEF"/>
                </a:solidFill>
                <a:latin typeface="Arial" panose="020B0604020202020204" pitchFamily="34" charset="0"/>
                <a:cs typeface="Arial" panose="020B0604020202020204" pitchFamily="34" charset="0"/>
              </a:rPr>
              <a:t>D</a:t>
            </a:r>
            <a:r>
              <a:rPr kumimoji="0" lang="en-GB" sz="16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raw your classroom or what you would like the classroom to look like.</a:t>
            </a:r>
          </a:p>
        </p:txBody>
      </p:sp>
      <p:pic>
        <p:nvPicPr>
          <p:cNvPr id="3" name="Online Media 2" title="All about Learning. Why is education important?">
            <a:hlinkClick r:id="" action="ppaction://media"/>
            <a:extLst>
              <a:ext uri="{FF2B5EF4-FFF2-40B4-BE49-F238E27FC236}">
                <a16:creationId xmlns:a16="http://schemas.microsoft.com/office/drawing/2014/main" id="{AEEE5AB8-6128-4393-8A68-1035A6093CC8}"/>
              </a:ext>
            </a:extLst>
          </p:cNvPr>
          <p:cNvPicPr>
            <a:picLocks noRot="1" noChangeAspect="1"/>
          </p:cNvPicPr>
          <p:nvPr>
            <a:videoFile r:link="rId1"/>
          </p:nvPr>
        </p:nvPicPr>
        <p:blipFill>
          <a:blip r:embed="rId8"/>
          <a:stretch>
            <a:fillRect/>
          </a:stretch>
        </p:blipFill>
        <p:spPr>
          <a:xfrm>
            <a:off x="5954640" y="528013"/>
            <a:ext cx="2615558" cy="1471252"/>
          </a:xfrm>
          <a:prstGeom prst="rect">
            <a:avLst/>
          </a:prstGeom>
        </p:spPr>
      </p:pic>
      <p:pic>
        <p:nvPicPr>
          <p:cNvPr id="4" name="Online Media 3" title="Inspirational Video- Be a Mr. Jensen- MUST WATCH!!">
            <a:hlinkClick r:id="" action="ppaction://media"/>
            <a:extLst>
              <a:ext uri="{FF2B5EF4-FFF2-40B4-BE49-F238E27FC236}">
                <a16:creationId xmlns:a16="http://schemas.microsoft.com/office/drawing/2014/main" id="{846EFA22-DD1A-4AD2-A671-9826DAABA482}"/>
              </a:ext>
            </a:extLst>
          </p:cNvPr>
          <p:cNvPicPr>
            <a:picLocks noRot="1" noChangeAspect="1"/>
          </p:cNvPicPr>
          <p:nvPr>
            <a:videoFile r:link="rId2"/>
          </p:nvPr>
        </p:nvPicPr>
        <p:blipFill>
          <a:blip r:embed="rId9"/>
          <a:stretch>
            <a:fillRect/>
          </a:stretch>
        </p:blipFill>
        <p:spPr>
          <a:xfrm>
            <a:off x="5669505" y="5124448"/>
            <a:ext cx="2615558" cy="1471252"/>
          </a:xfrm>
          <a:prstGeom prst="rect">
            <a:avLst/>
          </a:prstGeom>
        </p:spPr>
      </p:pic>
      <p:pic>
        <p:nvPicPr>
          <p:cNvPr id="23" name="Picture 22" descr="A picture containing sitting, dark, standing, white&#10;&#10;Description automatically generated">
            <a:extLst>
              <a:ext uri="{FF2B5EF4-FFF2-40B4-BE49-F238E27FC236}">
                <a16:creationId xmlns:a16="http://schemas.microsoft.com/office/drawing/2014/main" id="{65BA0516-8E59-4DC3-9C07-87893B1DE64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775225">
            <a:off x="3145215" y="3998998"/>
            <a:ext cx="1934153" cy="1934153"/>
          </a:xfrm>
          <a:prstGeom prst="rect">
            <a:avLst/>
          </a:prstGeom>
        </p:spPr>
      </p:pic>
      <p:pic>
        <p:nvPicPr>
          <p:cNvPr id="25" name="Picture 24" descr="A close up of a logo&#10;&#10;Description automatically generated">
            <a:extLst>
              <a:ext uri="{FF2B5EF4-FFF2-40B4-BE49-F238E27FC236}">
                <a16:creationId xmlns:a16="http://schemas.microsoft.com/office/drawing/2014/main" id="{9B77226B-1663-4849-A848-6014B0037B1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19377" y="2033246"/>
            <a:ext cx="1860737" cy="1860737"/>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7500" lnSpcReduction="20000"/>
          </a:bodyPr>
          <a:lstStyle/>
          <a:p>
            <a:pPr marL="0" indent="0">
              <a:buNone/>
            </a:pPr>
            <a:r>
              <a:rPr lang="en-GB" sz="3600" b="1" dirty="0"/>
              <a:t>Think about your own learning for a few minutes – your own  learning in school and outside of school.</a:t>
            </a:r>
            <a:endParaRPr lang="en-GB" sz="3600" dirty="0"/>
          </a:p>
          <a:p>
            <a:r>
              <a:rPr lang="en-GB" sz="3600" dirty="0"/>
              <a:t>What do you love learning about the most?</a:t>
            </a:r>
          </a:p>
          <a:p>
            <a:r>
              <a:rPr lang="en-GB" sz="3600" dirty="0"/>
              <a:t>What are you good at? Or would like to be better at?</a:t>
            </a:r>
          </a:p>
          <a:p>
            <a:r>
              <a:rPr lang="en-GB" sz="3600" dirty="0"/>
              <a:t>How do you learn best?</a:t>
            </a:r>
          </a:p>
          <a:p>
            <a:pPr marL="0" indent="0">
              <a:buNone/>
            </a:pPr>
            <a:endParaRPr lang="en-GB" sz="3600" dirty="0"/>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UNICEF/</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Dejongh</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379</Words>
  <Application>Microsoft Office PowerPoint</Application>
  <PresentationFormat>Widescreen</PresentationFormat>
  <Paragraphs>56</Paragraphs>
  <Slides>5</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Calibri Light</vt:lpstr>
      <vt:lpstr>Univers Next Pro</vt:lpstr>
      <vt:lpstr>Univers Next Pro Condensed</vt:lpstr>
      <vt:lpstr>Univers Next Pro Light</vt:lpstr>
      <vt:lpstr>Wingdings</vt:lpstr>
      <vt:lpstr>1_Office Theme</vt:lpstr>
      <vt:lpstr>Introducing… Article 28</vt:lpstr>
      <vt:lpstr>Why is the right to education  important?</vt:lpstr>
      <vt:lpstr>How many of these did you get?</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Article 28</dc:title>
  <dc:creator>Ian</dc:creator>
  <cp:lastModifiedBy>Ian</cp:lastModifiedBy>
  <cp:revision>3</cp:revision>
  <dcterms:created xsi:type="dcterms:W3CDTF">2020-05-18T13:11:41Z</dcterms:created>
  <dcterms:modified xsi:type="dcterms:W3CDTF">2020-05-18T13:34:45Z</dcterms:modified>
</cp:coreProperties>
</file>