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0" r:id="rId1"/>
    <p:sldMasterId id="2147483663" r:id="rId2"/>
  </p:sldMasterIdLst>
  <p:sldIdLst>
    <p:sldId id="25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3" r:id="rId18"/>
  </p:sldIdLst>
  <p:sldSz cx="9144000" cy="6858000" type="screen4x3"/>
  <p:notesSz cx="6858000" cy="9144000"/>
  <p:embeddedFontLst>
    <p:embeddedFont>
      <p:font typeface="SassoonPrimary" panose="02000506020000020004" pitchFamily="2" charset="0"/>
      <p:regular r:id="rId19"/>
    </p:embeddedFont>
  </p:embeddedFontLst>
  <p:defaultTextStyle>
    <a:defPPr>
      <a:defRPr lang="en-GB"/>
    </a:defPPr>
    <a:lvl1pPr algn="l" rtl="0" fontAlgn="base">
      <a:spcBef>
        <a:spcPct val="0"/>
      </a:spcBef>
      <a:spcAft>
        <a:spcPct val="0"/>
      </a:spcAft>
      <a:defRPr kern="1200">
        <a:solidFill>
          <a:schemeClr val="tx1"/>
        </a:solidFill>
        <a:latin typeface="SassoonPrimary" pitchFamily="2" charset="0"/>
        <a:ea typeface="+mn-ea"/>
        <a:cs typeface="+mn-cs"/>
      </a:defRPr>
    </a:lvl1pPr>
    <a:lvl2pPr marL="457200" algn="l" rtl="0" fontAlgn="base">
      <a:spcBef>
        <a:spcPct val="0"/>
      </a:spcBef>
      <a:spcAft>
        <a:spcPct val="0"/>
      </a:spcAft>
      <a:defRPr kern="1200">
        <a:solidFill>
          <a:schemeClr val="tx1"/>
        </a:solidFill>
        <a:latin typeface="SassoonPrimary" pitchFamily="2" charset="0"/>
        <a:ea typeface="+mn-ea"/>
        <a:cs typeface="+mn-cs"/>
      </a:defRPr>
    </a:lvl2pPr>
    <a:lvl3pPr marL="914400" algn="l" rtl="0" fontAlgn="base">
      <a:spcBef>
        <a:spcPct val="0"/>
      </a:spcBef>
      <a:spcAft>
        <a:spcPct val="0"/>
      </a:spcAft>
      <a:defRPr kern="1200">
        <a:solidFill>
          <a:schemeClr val="tx1"/>
        </a:solidFill>
        <a:latin typeface="SassoonPrimary" pitchFamily="2" charset="0"/>
        <a:ea typeface="+mn-ea"/>
        <a:cs typeface="+mn-cs"/>
      </a:defRPr>
    </a:lvl3pPr>
    <a:lvl4pPr marL="1371600" algn="l" rtl="0" fontAlgn="base">
      <a:spcBef>
        <a:spcPct val="0"/>
      </a:spcBef>
      <a:spcAft>
        <a:spcPct val="0"/>
      </a:spcAft>
      <a:defRPr kern="1200">
        <a:solidFill>
          <a:schemeClr val="tx1"/>
        </a:solidFill>
        <a:latin typeface="SassoonPrimary" pitchFamily="2" charset="0"/>
        <a:ea typeface="+mn-ea"/>
        <a:cs typeface="+mn-cs"/>
      </a:defRPr>
    </a:lvl4pPr>
    <a:lvl5pPr marL="1828800" algn="l" rtl="0" fontAlgn="base">
      <a:spcBef>
        <a:spcPct val="0"/>
      </a:spcBef>
      <a:spcAft>
        <a:spcPct val="0"/>
      </a:spcAft>
      <a:defRPr kern="1200">
        <a:solidFill>
          <a:schemeClr val="tx1"/>
        </a:solidFill>
        <a:latin typeface="SassoonPrimary" pitchFamily="2" charset="0"/>
        <a:ea typeface="+mn-ea"/>
        <a:cs typeface="+mn-cs"/>
      </a:defRPr>
    </a:lvl5pPr>
    <a:lvl6pPr marL="2286000" algn="l" defTabSz="914400" rtl="0" eaLnBrk="1" latinLnBrk="0" hangingPunct="1">
      <a:defRPr kern="1200">
        <a:solidFill>
          <a:schemeClr val="tx1"/>
        </a:solidFill>
        <a:latin typeface="SassoonPrimary" pitchFamily="2" charset="0"/>
        <a:ea typeface="+mn-ea"/>
        <a:cs typeface="+mn-cs"/>
      </a:defRPr>
    </a:lvl6pPr>
    <a:lvl7pPr marL="2743200" algn="l" defTabSz="914400" rtl="0" eaLnBrk="1" latinLnBrk="0" hangingPunct="1">
      <a:defRPr kern="1200">
        <a:solidFill>
          <a:schemeClr val="tx1"/>
        </a:solidFill>
        <a:latin typeface="SassoonPrimary" pitchFamily="2" charset="0"/>
        <a:ea typeface="+mn-ea"/>
        <a:cs typeface="+mn-cs"/>
      </a:defRPr>
    </a:lvl7pPr>
    <a:lvl8pPr marL="3200400" algn="l" defTabSz="914400" rtl="0" eaLnBrk="1" latinLnBrk="0" hangingPunct="1">
      <a:defRPr kern="1200">
        <a:solidFill>
          <a:schemeClr val="tx1"/>
        </a:solidFill>
        <a:latin typeface="SassoonPrimary" pitchFamily="2" charset="0"/>
        <a:ea typeface="+mn-ea"/>
        <a:cs typeface="+mn-cs"/>
      </a:defRPr>
    </a:lvl8pPr>
    <a:lvl9pPr marL="3657600" algn="l" defTabSz="914400" rtl="0" eaLnBrk="1" latinLnBrk="0" hangingPunct="1">
      <a:defRPr kern="1200">
        <a:solidFill>
          <a:schemeClr val="tx1"/>
        </a:solidFill>
        <a:latin typeface="SassoonPrimary"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F08"/>
    <a:srgbClr val="006600"/>
    <a:srgbClr val="CCFF66"/>
    <a:srgbClr val="C5FF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6881715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879894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12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91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5" name="Picture 4"/>
          <p:cNvPicPr>
            <a:picLocks noChangeAspect="1"/>
          </p:cNvPicPr>
          <p:nvPr userDrawn="1"/>
        </p:nvPicPr>
        <p:blipFill>
          <a:blip r:embed="rId2" cstate="print">
            <a:duotone>
              <a:prstClr val="black"/>
              <a:srgbClr val="92D050">
                <a:tint val="45000"/>
                <a:satMod val="400000"/>
              </a:srgbClr>
            </a:duotone>
            <a:extLst>
              <a:ext uri="{28A0092B-C50C-407E-A947-70E740481C1C}">
                <a14:useLocalDpi xmlns:a14="http://schemas.microsoft.com/office/drawing/2010/main" val="0"/>
              </a:ext>
            </a:extLst>
          </a:blip>
          <a:stretch>
            <a:fillRect/>
          </a:stretch>
        </p:blipFill>
        <p:spPr>
          <a:xfrm>
            <a:off x="3563888" y="6597352"/>
            <a:ext cx="1320643" cy="154880"/>
          </a:xfrm>
          <a:prstGeom prst="rect">
            <a:avLst/>
          </a:prstGeom>
        </p:spPr>
      </p:pic>
    </p:spTree>
    <p:extLst>
      <p:ext uri="{BB962C8B-B14F-4D97-AF65-F5344CB8AC3E}">
        <p14:creationId xmlns:p14="http://schemas.microsoft.com/office/powerpoint/2010/main" val="28401279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91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324643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p:cNvSpPr/>
          <p:nvPr userDrawn="1"/>
        </p:nvSpPr>
        <p:spPr>
          <a:xfrm>
            <a:off x="4788024" y="188640"/>
            <a:ext cx="4248472" cy="655272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635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6" name="Rectangle 5"/>
          <p:cNvSpPr/>
          <p:nvPr userDrawn="1"/>
        </p:nvSpPr>
        <p:spPr>
          <a:xfrm>
            <a:off x="4355976" y="188640"/>
            <a:ext cx="432048" cy="655272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extrusionH="95250">
            <a:bevelT w="18415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7" name="Rectangle 6"/>
          <p:cNvSpPr/>
          <p:nvPr userDrawn="1"/>
        </p:nvSpPr>
        <p:spPr>
          <a:xfrm>
            <a:off x="107504" y="188640"/>
            <a:ext cx="4248472" cy="655272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635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8" name="Rectangle 7"/>
          <p:cNvSpPr/>
          <p:nvPr userDrawn="1"/>
        </p:nvSpPr>
        <p:spPr>
          <a:xfrm>
            <a:off x="4572000" y="404664"/>
            <a:ext cx="4320480" cy="6192688"/>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buFont typeface="Arial" pitchFamily="34" charset="0"/>
              <a:buNone/>
            </a:pPr>
            <a:endParaRPr lang="en-GB" dirty="0">
              <a:solidFill>
                <a:prstClr val="white"/>
              </a:solidFill>
            </a:endParaRPr>
          </a:p>
        </p:txBody>
      </p:sp>
      <p:sp>
        <p:nvSpPr>
          <p:cNvPr id="9" name="Rectangle 8"/>
          <p:cNvSpPr/>
          <p:nvPr userDrawn="1"/>
        </p:nvSpPr>
        <p:spPr>
          <a:xfrm>
            <a:off x="251520" y="404664"/>
            <a:ext cx="4320480" cy="6192688"/>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5" name="Picture Placeholder 14"/>
          <p:cNvSpPr>
            <a:spLocks noGrp="1"/>
          </p:cNvSpPr>
          <p:nvPr>
            <p:ph type="pic" sz="quarter" idx="10"/>
          </p:nvPr>
        </p:nvSpPr>
        <p:spPr>
          <a:xfrm>
            <a:off x="539552" y="1592833"/>
            <a:ext cx="3600450" cy="3816350"/>
          </a:xfrm>
        </p:spPr>
        <p:txBody>
          <a:bodyPr/>
          <a:lstStyle/>
          <a:p>
            <a:endParaRPr lang="en-GB" dirty="0"/>
          </a:p>
        </p:txBody>
      </p:sp>
      <p:sp>
        <p:nvSpPr>
          <p:cNvPr id="17" name="Text Placeholder 16"/>
          <p:cNvSpPr>
            <a:spLocks noGrp="1"/>
          </p:cNvSpPr>
          <p:nvPr>
            <p:ph type="body" sz="quarter" idx="11"/>
          </p:nvPr>
        </p:nvSpPr>
        <p:spPr>
          <a:xfrm>
            <a:off x="4859338" y="908050"/>
            <a:ext cx="3889375" cy="5329238"/>
          </a:xfrm>
        </p:spPr>
        <p:txBody>
          <a:bodyPr>
            <a:normAutofit/>
          </a:bodyPr>
          <a:lstStyle>
            <a:lvl1pPr marL="0" indent="0">
              <a:buNone/>
              <a:defRPr sz="2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244693897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981620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486824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1765300" cy="4565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374900" y="1600200"/>
            <a:ext cx="1765300" cy="4565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60669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a:xfrm>
            <a:off x="3124200" y="6245225"/>
            <a:ext cx="2895600" cy="476250"/>
          </a:xfrm>
          <a:prstGeom prst="rect">
            <a:avLst/>
          </a:prstGeom>
        </p:spPr>
        <p:txBody>
          <a:bodyPr/>
          <a:lstStyle>
            <a:lvl1pPr>
              <a:defRPr/>
            </a:lvl1pPr>
          </a:lstStyle>
          <a:p>
            <a:r>
              <a:rPr lang="en-GB"/>
              <a:t>Primary Teaching Tools</a:t>
            </a:r>
          </a:p>
        </p:txBody>
      </p:sp>
    </p:spTree>
    <p:extLst>
      <p:ext uri="{BB962C8B-B14F-4D97-AF65-F5344CB8AC3E}">
        <p14:creationId xmlns:p14="http://schemas.microsoft.com/office/powerpoint/2010/main" val="35567970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a:xfrm>
            <a:off x="3124200" y="6245225"/>
            <a:ext cx="2895600" cy="476250"/>
          </a:xfrm>
          <a:prstGeom prst="rect">
            <a:avLst/>
          </a:prstGeom>
        </p:spPr>
        <p:txBody>
          <a:bodyPr/>
          <a:lstStyle>
            <a:lvl1pPr>
              <a:defRPr/>
            </a:lvl1pPr>
          </a:lstStyle>
          <a:p>
            <a:r>
              <a:rPr lang="en-GB"/>
              <a:t>Primary Teaching Tools</a:t>
            </a:r>
          </a:p>
        </p:txBody>
      </p:sp>
    </p:spTree>
    <p:extLst>
      <p:ext uri="{BB962C8B-B14F-4D97-AF65-F5344CB8AC3E}">
        <p14:creationId xmlns:p14="http://schemas.microsoft.com/office/powerpoint/2010/main" val="902825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userDrawn="1"/>
        </p:nvSpPr>
        <p:spPr>
          <a:xfrm>
            <a:off x="287524" y="224644"/>
            <a:ext cx="8568952" cy="6408712"/>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0286504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8737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414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folHlink">
                <a:gamma/>
                <a:tint val="40000"/>
                <a:invGamma/>
              </a:schemeClr>
            </a:gs>
          </a:gsLst>
          <a:lin ang="27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7651" name="Rectangle 3"/>
          <p:cNvSpPr>
            <a:spLocks noGrp="1" noChangeArrowheads="1"/>
          </p:cNvSpPr>
          <p:nvPr>
            <p:ph type="body" idx="1"/>
          </p:nvPr>
        </p:nvSpPr>
        <p:spPr bwMode="auto">
          <a:xfrm>
            <a:off x="457200" y="1600200"/>
            <a:ext cx="3683000" cy="456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SassoonPrimary" pitchFamily="2" charset="0"/>
        </a:defRPr>
      </a:lvl2pPr>
      <a:lvl3pPr algn="ctr" rtl="0" fontAlgn="base">
        <a:spcBef>
          <a:spcPct val="0"/>
        </a:spcBef>
        <a:spcAft>
          <a:spcPct val="0"/>
        </a:spcAft>
        <a:defRPr sz="4400">
          <a:solidFill>
            <a:schemeClr val="tx2"/>
          </a:solidFill>
          <a:latin typeface="SassoonPrimary" pitchFamily="2" charset="0"/>
        </a:defRPr>
      </a:lvl3pPr>
      <a:lvl4pPr algn="ctr" rtl="0" fontAlgn="base">
        <a:spcBef>
          <a:spcPct val="0"/>
        </a:spcBef>
        <a:spcAft>
          <a:spcPct val="0"/>
        </a:spcAft>
        <a:defRPr sz="4400">
          <a:solidFill>
            <a:schemeClr val="tx2"/>
          </a:solidFill>
          <a:latin typeface="SassoonPrimary" pitchFamily="2" charset="0"/>
        </a:defRPr>
      </a:lvl4pPr>
      <a:lvl5pPr algn="ctr" rtl="0" fontAlgn="base">
        <a:spcBef>
          <a:spcPct val="0"/>
        </a:spcBef>
        <a:spcAft>
          <a:spcPct val="0"/>
        </a:spcAft>
        <a:defRPr sz="4400">
          <a:solidFill>
            <a:schemeClr val="tx2"/>
          </a:solidFill>
          <a:latin typeface="SassoonPrimary" pitchFamily="2" charset="0"/>
        </a:defRPr>
      </a:lvl5pPr>
      <a:lvl6pPr marL="457200" algn="ctr" rtl="0" fontAlgn="base">
        <a:spcBef>
          <a:spcPct val="0"/>
        </a:spcBef>
        <a:spcAft>
          <a:spcPct val="0"/>
        </a:spcAft>
        <a:defRPr sz="4400">
          <a:solidFill>
            <a:schemeClr val="tx2"/>
          </a:solidFill>
          <a:latin typeface="SassoonPrimary" pitchFamily="2" charset="0"/>
        </a:defRPr>
      </a:lvl6pPr>
      <a:lvl7pPr marL="914400" algn="ctr" rtl="0" fontAlgn="base">
        <a:spcBef>
          <a:spcPct val="0"/>
        </a:spcBef>
        <a:spcAft>
          <a:spcPct val="0"/>
        </a:spcAft>
        <a:defRPr sz="4400">
          <a:solidFill>
            <a:schemeClr val="tx2"/>
          </a:solidFill>
          <a:latin typeface="SassoonPrimary" pitchFamily="2" charset="0"/>
        </a:defRPr>
      </a:lvl7pPr>
      <a:lvl8pPr marL="1371600" algn="ctr" rtl="0" fontAlgn="base">
        <a:spcBef>
          <a:spcPct val="0"/>
        </a:spcBef>
        <a:spcAft>
          <a:spcPct val="0"/>
        </a:spcAft>
        <a:defRPr sz="4400">
          <a:solidFill>
            <a:schemeClr val="tx2"/>
          </a:solidFill>
          <a:latin typeface="SassoonPrimary" pitchFamily="2" charset="0"/>
        </a:defRPr>
      </a:lvl8pPr>
      <a:lvl9pPr marL="1828800" algn="ctr" rtl="0" fontAlgn="base">
        <a:spcBef>
          <a:spcPct val="0"/>
        </a:spcBef>
        <a:spcAft>
          <a:spcPct val="0"/>
        </a:spcAft>
        <a:defRPr sz="4400">
          <a:solidFill>
            <a:schemeClr val="tx2"/>
          </a:solidFill>
          <a:latin typeface="SassoonPrimary" pitchFamily="2"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3E867867-E92F-4610-93C4-FAE52242C282}" type="datetimeFigureOut">
              <a:rPr lang="en-GB" smtClean="0">
                <a:solidFill>
                  <a:prstClr val="black">
                    <a:tint val="75000"/>
                  </a:prstClr>
                </a:solidFill>
                <a:latin typeface="SassoonPrimary"/>
              </a:rPr>
              <a:pPr fontAlgn="auto">
                <a:spcBef>
                  <a:spcPts val="0"/>
                </a:spcBef>
                <a:spcAft>
                  <a:spcPts val="0"/>
                </a:spcAft>
              </a:pPr>
              <a:t>02/11/2015</a:t>
            </a:fld>
            <a:endParaRPr lang="en-GB" dirty="0">
              <a:solidFill>
                <a:prstClr val="black">
                  <a:tint val="75000"/>
                </a:prstClr>
              </a:solidFill>
              <a:latin typeface="SassoonPrimary"/>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SassoonPrimary"/>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7468EDB-8C09-49B1-B899-8F035A6BC42B}" type="slidenum">
              <a:rPr lang="en-GB" smtClean="0">
                <a:solidFill>
                  <a:prstClr val="black">
                    <a:tint val="75000"/>
                  </a:prstClr>
                </a:solidFill>
                <a:latin typeface="SassoonPrimary"/>
              </a:rPr>
              <a:pPr fontAlgn="auto">
                <a:spcBef>
                  <a:spcPts val="0"/>
                </a:spcBef>
                <a:spcAft>
                  <a:spcPts val="0"/>
                </a:spcAft>
              </a:pPr>
              <a:t>‹#›</a:t>
            </a:fld>
            <a:endParaRPr lang="en-GB" dirty="0">
              <a:solidFill>
                <a:prstClr val="black">
                  <a:tint val="75000"/>
                </a:prstClr>
              </a:solidFill>
              <a:latin typeface="SassoonPrimary"/>
            </a:endParaRPr>
          </a:p>
        </p:txBody>
      </p:sp>
    </p:spTree>
    <p:extLst>
      <p:ext uri="{BB962C8B-B14F-4D97-AF65-F5344CB8AC3E}">
        <p14:creationId xmlns:p14="http://schemas.microsoft.com/office/powerpoint/2010/main" val="3248403802"/>
      </p:ext>
    </p:extLst>
  </p:cSld>
  <p:clrMap bg1="lt1" tx1="dk1" bg2="lt2" tx2="dk2" accent1="accent1" accent2="accent2" accent3="accent3" accent4="accent4" accent5="accent5" accent6="accent6" hlink="hlink" folHlink="folHlink"/>
  <p:sldLayoutIdLst>
    <p:sldLayoutId id="2147483664" r:id="rId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image" Target="../media/image6.wmf"/><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image" Target="../media/image6.wmf"/><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slideLayout" Target="../slideLayouts/slideLayout12.xml"/><Relationship Id="rId5" Type="http://schemas.openxmlformats.org/officeDocument/2006/relationships/image" Target="../media/image5.wmf"/><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slideLayout" Target="../slideLayouts/slideLayout12.xml"/><Relationship Id="rId5" Type="http://schemas.openxmlformats.org/officeDocument/2006/relationships/image" Target="../media/image5.wmf"/><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slideLayout" Target="../slideLayouts/slideLayout12.xml"/><Relationship Id="rId5" Type="http://schemas.openxmlformats.org/officeDocument/2006/relationships/image" Target="../media/image6.wmf"/><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2.xml"/><Relationship Id="rId5" Type="http://schemas.openxmlformats.org/officeDocument/2006/relationships/image" Target="../media/image6.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1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79712" y="4005064"/>
            <a:ext cx="4818620" cy="23627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40329" y="620688"/>
            <a:ext cx="5667834" cy="3046988"/>
          </a:xfrm>
          <a:prstGeom prst="rect">
            <a:avLst/>
          </a:prstGeom>
          <a:noFill/>
        </p:spPr>
        <p:txBody>
          <a:bodyPr wrap="none" lIns="91440" tIns="45720" rIns="91440" bIns="45720">
            <a:spAutoFit/>
          </a:bodyPr>
          <a:lstStyle/>
          <a:p>
            <a:pPr algn="ctr"/>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a:t>
            </a:r>
          </a:p>
          <a:p>
            <a:pPr algn="ctr"/>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Frog Prince</a:t>
            </a:r>
            <a:endPar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pic>
        <p:nvPicPr>
          <p:cNvPr id="40963" name="Picture 3" descr="MCj043241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004047" y="2348880"/>
            <a:ext cx="2446337" cy="4160838"/>
          </a:xfrm>
          <a:prstGeom prst="rect">
            <a:avLst/>
          </a:prstGeom>
          <a:noFill/>
          <a:extLst>
            <a:ext uri="{909E8E84-426E-40DD-AFC4-6F175D3DCCD1}">
              <a14:hiddenFill xmlns:a14="http://schemas.microsoft.com/office/drawing/2010/main">
                <a:solidFill>
                  <a:srgbClr val="FFFFFF"/>
                </a:solidFill>
              </a14:hiddenFill>
            </a:ext>
          </a:extLst>
        </p:spPr>
      </p:pic>
      <p:pic>
        <p:nvPicPr>
          <p:cNvPr id="40964"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2564904"/>
            <a:ext cx="3432842" cy="3888829"/>
          </a:xfrm>
          <a:prstGeom prst="rect">
            <a:avLst/>
          </a:prstGeom>
          <a:noFill/>
          <a:extLst>
            <a:ext uri="{909E8E84-426E-40DD-AFC4-6F175D3DCCD1}">
              <a14:hiddenFill xmlns:a14="http://schemas.microsoft.com/office/drawing/2010/main">
                <a:solidFill>
                  <a:srgbClr val="FFFFFF"/>
                </a:solidFill>
              </a14:hiddenFill>
            </a:ext>
          </a:extLst>
        </p:spPr>
      </p:pic>
      <p:sp>
        <p:nvSpPr>
          <p:cNvPr id="40965" name="Text Box 5"/>
          <p:cNvSpPr txBox="1">
            <a:spLocks noChangeArrowheads="1"/>
          </p:cNvSpPr>
          <p:nvPr/>
        </p:nvSpPr>
        <p:spPr bwMode="auto">
          <a:xfrm>
            <a:off x="0" y="0"/>
            <a:ext cx="9144000" cy="1739900"/>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The king could tell that something was the matter. "Has a giant come to get you?" he asked. </a:t>
            </a:r>
          </a:p>
          <a:p>
            <a:r>
              <a:rPr lang="en-GB"/>
              <a:t>"Oh, no, father. It's only an ugly frog," she replied. </a:t>
            </a:r>
          </a:p>
          <a:p>
            <a:r>
              <a:rPr lang="en-GB"/>
              <a:t>"And what does a frog want with you?" asked the king. As the princess explained, they heard more knocking. "Let me in, Princess," the frog pleaded."Have you forgotten what you promised down by the well?" " If you made a promise, daughter, you must keep it. Let him in," said the king. </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pic>
        <p:nvPicPr>
          <p:cNvPr id="41986" name="Picture 2" descr="MCj04324130000[1]"/>
          <p:cNvPicPr>
            <a:picLocks noChangeAspect="1" noChangeArrowheads="1"/>
          </p:cNvPicPr>
          <p:nvPr/>
        </p:nvPicPr>
        <p:blipFill rotWithShape="1">
          <a:blip r:embed="rId3">
            <a:extLst>
              <a:ext uri="{28A0092B-C50C-407E-A947-70E740481C1C}">
                <a14:useLocalDpi xmlns:a14="http://schemas.microsoft.com/office/drawing/2010/main" val="0"/>
              </a:ext>
            </a:extLst>
          </a:blip>
          <a:srcRect b="55132"/>
          <a:stretch/>
        </p:blipFill>
        <p:spPr bwMode="auto">
          <a:xfrm flipH="1">
            <a:off x="5580112" y="2855928"/>
            <a:ext cx="2446337" cy="1866870"/>
          </a:xfrm>
          <a:prstGeom prst="rect">
            <a:avLst/>
          </a:prstGeom>
          <a:noFill/>
          <a:extLst>
            <a:ext uri="{909E8E84-426E-40DD-AFC4-6F175D3DCCD1}">
              <a14:hiddenFill xmlns:a14="http://schemas.microsoft.com/office/drawing/2010/main">
                <a:solidFill>
                  <a:srgbClr val="FFFFFF"/>
                </a:solidFill>
              </a14:hiddenFill>
            </a:ext>
          </a:extLst>
        </p:spPr>
      </p:pic>
      <p:sp>
        <p:nvSpPr>
          <p:cNvPr id="41988" name="Text Box 4"/>
          <p:cNvSpPr txBox="1">
            <a:spLocks noChangeArrowheads="1"/>
          </p:cNvSpPr>
          <p:nvPr/>
        </p:nvSpPr>
        <p:spPr bwMode="auto">
          <a:xfrm>
            <a:off x="0" y="0"/>
            <a:ext cx="9144000" cy="1739900"/>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dirty="0"/>
              <a:t>With a long face, the princess opened the door. The frog followed her to the table and said, " Lift me up beside you.“ "Don't be ridiculous," the princess </a:t>
            </a:r>
            <a:r>
              <a:rPr lang="en-GB" dirty="0" smtClean="0"/>
              <a:t>said, </a:t>
            </a:r>
            <a:r>
              <a:rPr lang="en-GB" dirty="0"/>
              <a:t>but her father gave her such a look that she changed her mind. The chair wasn't high enough so the frog asked to be lifted onto the table. And once there, he said, "Push your plate closer so I can share your dinner." </a:t>
            </a:r>
          </a:p>
          <a:p>
            <a:r>
              <a:rPr lang="en-GB" dirty="0"/>
              <a:t>The princess moved her </a:t>
            </a:r>
            <a:r>
              <a:rPr lang="en-GB" dirty="0" smtClean="0"/>
              <a:t>plate </a:t>
            </a:r>
            <a:r>
              <a:rPr lang="en-GB" dirty="0"/>
              <a:t>but it was quite clear she didn't enjoy the rest of her meal. Once the frog had eaten his fill, he said, "I'm tired. Carry me upstairs so I can sleep in your room."</a:t>
            </a:r>
          </a:p>
        </p:txBody>
      </p:sp>
      <p:pic>
        <p:nvPicPr>
          <p:cNvPr id="41990" name="Picture 6"/>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691481" y="3569493"/>
            <a:ext cx="4259970" cy="3957425"/>
          </a:xfrm>
          <a:prstGeom prst="rect">
            <a:avLst/>
          </a:prstGeom>
          <a:noFill/>
          <a:extLst>
            <a:ext uri="{909E8E84-426E-40DD-AFC4-6F175D3DCCD1}">
              <a14:hiddenFill xmlns:a14="http://schemas.microsoft.com/office/drawing/2010/main">
                <a:solidFill>
                  <a:srgbClr val="FFFFFF"/>
                </a:solidFill>
              </a14:hiddenFill>
            </a:ext>
          </a:extLst>
        </p:spPr>
      </p:pic>
      <p:pic>
        <p:nvPicPr>
          <p:cNvPr id="41991" name="Picture 7"/>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732240" y="3931095"/>
            <a:ext cx="842748" cy="787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39552" y="2412479"/>
            <a:ext cx="3432842" cy="38888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43011" name="Text Box 3"/>
          <p:cNvSpPr txBox="1">
            <a:spLocks noChangeArrowheads="1"/>
          </p:cNvSpPr>
          <p:nvPr/>
        </p:nvSpPr>
        <p:spPr bwMode="auto">
          <a:xfrm>
            <a:off x="539750" y="260350"/>
            <a:ext cx="8064500" cy="1190625"/>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The thought of sharing her room with the cold damp frog so upset the princess that she began to cry again. But the king said, “Off you go. It's not right to turn your back on someone who helped you when you were in trouble," The princess carefully picked up the frog with two fingers. </a:t>
            </a:r>
          </a:p>
        </p:txBody>
      </p:sp>
      <p:pic>
        <p:nvPicPr>
          <p:cNvPr id="7" name="Picture 2" descr="MCj04324130000[1]"/>
          <p:cNvPicPr>
            <a:picLocks noChangeAspect="1" noChangeArrowheads="1"/>
          </p:cNvPicPr>
          <p:nvPr/>
        </p:nvPicPr>
        <p:blipFill rotWithShape="1">
          <a:blip r:embed="rId3">
            <a:extLst>
              <a:ext uri="{28A0092B-C50C-407E-A947-70E740481C1C}">
                <a14:useLocalDpi xmlns:a14="http://schemas.microsoft.com/office/drawing/2010/main" val="0"/>
              </a:ext>
            </a:extLst>
          </a:blip>
          <a:srcRect b="55132"/>
          <a:stretch/>
        </p:blipFill>
        <p:spPr bwMode="auto">
          <a:xfrm flipH="1">
            <a:off x="5580112" y="2855928"/>
            <a:ext cx="2446337" cy="186687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691481" y="3569493"/>
            <a:ext cx="4259970" cy="39574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732240" y="3931095"/>
            <a:ext cx="842748" cy="787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1403648" y="2855928"/>
            <a:ext cx="3432842" cy="38888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4034" name="Picture 2" descr="MCj043241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235825" y="2276475"/>
            <a:ext cx="2446338" cy="4160838"/>
          </a:xfrm>
          <a:prstGeom prst="rect">
            <a:avLst/>
          </a:prstGeom>
          <a:noFill/>
          <a:extLst>
            <a:ext uri="{909E8E84-426E-40DD-AFC4-6F175D3DCCD1}">
              <a14:hiddenFill xmlns:a14="http://schemas.microsoft.com/office/drawing/2010/main">
                <a:solidFill>
                  <a:srgbClr val="FFFFFF"/>
                </a:solidFill>
              </a14:hiddenFill>
            </a:ext>
          </a:extLst>
        </p:spPr>
      </p:pic>
      <p:sp>
        <p:nvSpPr>
          <p:cNvPr id="44035" name="Text Box 3"/>
          <p:cNvSpPr txBox="1">
            <a:spLocks noChangeArrowheads="1"/>
          </p:cNvSpPr>
          <p:nvPr/>
        </p:nvSpPr>
        <p:spPr bwMode="auto">
          <a:xfrm>
            <a:off x="179388" y="188913"/>
            <a:ext cx="8569325" cy="1465262"/>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When she got to her room, she set the frog down in the corner farthest from her bed. </a:t>
            </a:r>
          </a:p>
          <a:p>
            <a:r>
              <a:rPr lang="en-GB"/>
              <a:t>But soon she heard the frog plop down beside her. </a:t>
            </a:r>
          </a:p>
          <a:p>
            <a:r>
              <a:rPr lang="en-GB"/>
              <a:t>"I'm tired, too," said the frog. "Lift me into bed, or I'll tell your father." </a:t>
            </a:r>
          </a:p>
          <a:p>
            <a:r>
              <a:rPr lang="en-GB"/>
              <a:t>So the princess tucked the frog into bed, with his little green head resting on a fluffy pillow. </a:t>
            </a:r>
          </a:p>
        </p:txBody>
      </p:sp>
      <p:pic>
        <p:nvPicPr>
          <p:cNvPr id="44037" name="Picture 5"/>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flipH="1">
            <a:off x="2411760" y="3501008"/>
            <a:ext cx="667577" cy="6048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path" presetSubtype="0" accel="50000" decel="50000" fill="hold" nodeType="clickEffect">
                                  <p:stCondLst>
                                    <p:cond delay="0"/>
                                  </p:stCondLst>
                                  <p:childTnLst>
                                    <p:animMotion origin="layout" path="M 5E-6 -3.7037E-7 C 0.00711 -0.00185 0.03212 -0.00347 0.0408 -0.00347 C 0.09636 -0.00347 0.1533 0.02454 0.1533 0.05255 C 0.1533 0.03843 0.18178 0.02454 0.20886 0.02454 C 0.23733 0.02454 0.26424 0.03843 0.26424 0.05255 C 0.26424 0.04537 0.27848 0.03843 0.29289 0.03843 C 0.30712 0.03843 0.32136 0.04537 0.32136 0.05255 C 0.32136 0.04884 0.32848 0.04537 0.3356 0.04537 C 0.34271 0.04537 0.34983 0.04907 0.34983 0.05255 C 0.34983 0.05069 0.35348 0.04884 0.35695 0.04884 C 0.35886 0.04884 0.36407 0.05069 0.36407 0.05255 C 0.36407 0.05162 0.36598 0.05069 0.36789 0.05069 C 0.36789 0.05093 0.37153 0.05139 0.37153 0.05255 C 0.37153 0.05185 0.37153 0.05162 0.37344 0.05162 C 0.37344 0.05185 0.37518 0.05208 0.37518 0.05255 C 0.37518 0.05232 0.37518 0.05185 0.37518 0.05208 C 0.37709 0.05185 0.37709 0.05208 0.37709 0.05232 C 0.379 0.05232 0.379 0.05208 0.379 0.05185 C 0.38091 0.05185 0.38091 0.05208 0.38091 0.05232 " pathEditMode="relative" rAng="0" ptsTypes="fffffffffffffffffff">
                                      <p:cBhvr>
                                        <p:cTn id="6" dur="2000" fill="hold"/>
                                        <p:tgtEl>
                                          <p:spTgt spid="44037"/>
                                        </p:tgtEl>
                                        <p:attrNameLst>
                                          <p:attrName>ppt_x</p:attrName>
                                          <p:attrName>ppt_y</p:attrName>
                                        </p:attrNameLst>
                                      </p:cBhvr>
                                      <p:rCtr x="19045" y="24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5058" name="Picture 2" descr="MCj043241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133600"/>
            <a:ext cx="2232025" cy="4160838"/>
          </a:xfrm>
          <a:prstGeom prst="rect">
            <a:avLst/>
          </a:prstGeom>
          <a:noFill/>
          <a:extLst>
            <a:ext uri="{909E8E84-426E-40DD-AFC4-6F175D3DCCD1}">
              <a14:hiddenFill xmlns:a14="http://schemas.microsoft.com/office/drawing/2010/main">
                <a:solidFill>
                  <a:srgbClr val="FFFFFF"/>
                </a:solidFill>
              </a14:hiddenFill>
            </a:ext>
          </a:extLst>
        </p:spPr>
      </p:pic>
      <p:sp>
        <p:nvSpPr>
          <p:cNvPr id="45059" name="Text Box 3"/>
          <p:cNvSpPr txBox="1">
            <a:spLocks noChangeArrowheads="1"/>
          </p:cNvSpPr>
          <p:nvPr/>
        </p:nvSpPr>
        <p:spPr bwMode="auto">
          <a:xfrm>
            <a:off x="250825" y="115888"/>
            <a:ext cx="8569325" cy="1739900"/>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dirty="0"/>
              <a:t>But when she got back into her bed, she was surprised to hear the frog sobbing quietly. </a:t>
            </a:r>
          </a:p>
          <a:p>
            <a:r>
              <a:rPr lang="en-GB" dirty="0"/>
              <a:t>"What's the matter now, little frog?" she asked. "All I ever wanted was a friend," the frog replied. "But it's clear you don't like me at all! I might as well go back to the well." </a:t>
            </a:r>
          </a:p>
          <a:p>
            <a:r>
              <a:rPr lang="en-GB" dirty="0"/>
              <a:t>At this, the princess felt very </a:t>
            </a:r>
            <a:r>
              <a:rPr lang="en-GB" dirty="0" smtClean="0"/>
              <a:t>sad </a:t>
            </a:r>
            <a:r>
              <a:rPr lang="en-GB" dirty="0"/>
              <a:t>indeed. She sat down on the edge of the bed. </a:t>
            </a:r>
          </a:p>
          <a:p>
            <a:r>
              <a:rPr lang="en-GB" dirty="0"/>
              <a:t>"I'll be your friend," she said, and this time she meant it</a:t>
            </a:r>
            <a:r>
              <a:rPr lang="en-GB" dirty="0" smtClean="0"/>
              <a:t>. She gave </a:t>
            </a:r>
            <a:r>
              <a:rPr lang="en-GB" dirty="0"/>
              <a:t>gave him a kiss goodnight on his small green cheek.</a:t>
            </a:r>
          </a:p>
        </p:txBody>
      </p:sp>
      <p:pic>
        <p:nvPicPr>
          <p:cNvPr id="45060"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503394" y="3328449"/>
            <a:ext cx="580207" cy="714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6082" name="Picture 2" descr="MCj043241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2060575"/>
            <a:ext cx="2233613" cy="4160838"/>
          </a:xfrm>
          <a:prstGeom prst="rect">
            <a:avLst/>
          </a:prstGeom>
          <a:noFill/>
          <a:extLst>
            <a:ext uri="{909E8E84-426E-40DD-AFC4-6F175D3DCCD1}">
              <a14:hiddenFill xmlns:a14="http://schemas.microsoft.com/office/drawing/2010/main">
                <a:solidFill>
                  <a:srgbClr val="FFFFFF"/>
                </a:solidFill>
              </a14:hiddenFill>
            </a:ext>
          </a:extLst>
        </p:spPr>
      </p:pic>
      <p:sp>
        <p:nvSpPr>
          <p:cNvPr id="46083" name="Text Box 3"/>
          <p:cNvSpPr txBox="1">
            <a:spLocks noChangeArrowheads="1"/>
          </p:cNvSpPr>
          <p:nvPr/>
        </p:nvSpPr>
        <p:spPr bwMode="auto">
          <a:xfrm>
            <a:off x="755650" y="188913"/>
            <a:ext cx="7777163" cy="1190625"/>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Instantly, the frog was transformed into a very handsome young prince! The princess could not have been more surprised or pleased. </a:t>
            </a:r>
          </a:p>
          <a:p>
            <a:r>
              <a:rPr lang="en-GB"/>
              <a:t>Of course the prince and princess became very good friends indeed. A few years later, they were married and lived happily ever after.</a:t>
            </a:r>
          </a:p>
        </p:txBody>
      </p:sp>
      <p:pic>
        <p:nvPicPr>
          <p:cNvPr id="46084"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380312" y="3356991"/>
            <a:ext cx="647477" cy="729917"/>
          </a:xfrm>
          <a:prstGeom prst="rect">
            <a:avLst/>
          </a:prstGeom>
          <a:noFill/>
          <a:extLst>
            <a:ext uri="{909E8E84-426E-40DD-AFC4-6F175D3DCCD1}">
              <a14:hiddenFill xmlns:a14="http://schemas.microsoft.com/office/drawing/2010/main">
                <a:solidFill>
                  <a:srgbClr val="FFFFFF"/>
                </a:solidFill>
              </a14:hiddenFill>
            </a:ext>
          </a:extLst>
        </p:spPr>
      </p:pic>
      <p:pic>
        <p:nvPicPr>
          <p:cNvPr id="46087" name="Picture 7"/>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372200" y="1634634"/>
            <a:ext cx="2366412" cy="4904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repeatCount="4000" fill="hold" nodeType="afterEffect">
                                  <p:stCondLst>
                                    <p:cond delay="0"/>
                                  </p:stCondLst>
                                  <p:childTnLst>
                                    <p:animEffect transition="out" filter="fade">
                                      <p:cBhvr>
                                        <p:cTn id="6" dur="500" tmFilter="0, 0; .2, .5; .8, .5; 1, 0"/>
                                        <p:tgtEl>
                                          <p:spTgt spid="46084"/>
                                        </p:tgtEl>
                                      </p:cBhvr>
                                    </p:animEffect>
                                    <p:animScale>
                                      <p:cBhvr>
                                        <p:cTn id="7" dur="250" autoRev="1" fill="hold"/>
                                        <p:tgtEl>
                                          <p:spTgt spid="46084"/>
                                        </p:tgtEl>
                                      </p:cBhvr>
                                      <p:by x="105000" y="105000"/>
                                    </p:animScale>
                                  </p:childTnLst>
                                </p:cTn>
                              </p:par>
                            </p:childTnLst>
                          </p:cTn>
                        </p:par>
                        <p:par>
                          <p:cTn id="8" fill="hold" nodeType="afterGroup">
                            <p:stCondLst>
                              <p:cond delay="2000"/>
                            </p:stCondLst>
                            <p:childTnLst>
                              <p:par>
                                <p:cTn id="9" presetID="9" presetClass="exit" presetSubtype="0" fill="hold" nodeType="afterEffect">
                                  <p:stCondLst>
                                    <p:cond delay="0"/>
                                  </p:stCondLst>
                                  <p:childTnLst>
                                    <p:animEffect transition="out" filter="dissolve">
                                      <p:cBhvr>
                                        <p:cTn id="10" dur="500"/>
                                        <p:tgtEl>
                                          <p:spTgt spid="46084"/>
                                        </p:tgtEl>
                                      </p:cBhvr>
                                    </p:animEffect>
                                    <p:set>
                                      <p:cBhvr>
                                        <p:cTn id="11" dur="1" fill="hold">
                                          <p:stCondLst>
                                            <p:cond delay="499"/>
                                          </p:stCondLst>
                                        </p:cTn>
                                        <p:tgtEl>
                                          <p:spTgt spid="46084"/>
                                        </p:tgtEl>
                                        <p:attrNameLst>
                                          <p:attrName>style.visibility</p:attrName>
                                        </p:attrNameLst>
                                      </p:cBhvr>
                                      <p:to>
                                        <p:strVal val="hidden"/>
                                      </p:to>
                                    </p:set>
                                  </p:childTnLst>
                                </p:cTn>
                              </p:par>
                            </p:childTnLst>
                          </p:cTn>
                        </p:par>
                        <p:par>
                          <p:cTn id="12" fill="hold" nodeType="afterGroup">
                            <p:stCondLst>
                              <p:cond delay="2500"/>
                            </p:stCondLst>
                            <p:childTnLst>
                              <p:par>
                                <p:cTn id="13" presetID="9" presetClass="entr" presetSubtype="0" fill="hold" nodeType="afterEffect">
                                  <p:stCondLst>
                                    <p:cond delay="0"/>
                                  </p:stCondLst>
                                  <p:childTnLst>
                                    <p:set>
                                      <p:cBhvr>
                                        <p:cTn id="14" dur="1" fill="hold">
                                          <p:stCondLst>
                                            <p:cond delay="0"/>
                                          </p:stCondLst>
                                        </p:cTn>
                                        <p:tgtEl>
                                          <p:spTgt spid="46087"/>
                                        </p:tgtEl>
                                        <p:attrNameLst>
                                          <p:attrName>style.visibility</p:attrName>
                                        </p:attrNameLst>
                                      </p:cBhvr>
                                      <p:to>
                                        <p:strVal val="visible"/>
                                      </p:to>
                                    </p:set>
                                    <p:animEffect transition="in" filter="dissolve">
                                      <p:cBhvr>
                                        <p:cTn id="15" dur="500"/>
                                        <p:tgtEl>
                                          <p:spTgt spid="4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79712" y="4005064"/>
            <a:ext cx="4818620" cy="236270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567793" y="1556792"/>
            <a:ext cx="4153701" cy="1569660"/>
          </a:xfrm>
          <a:prstGeom prst="rect">
            <a:avLst/>
          </a:prstGeom>
          <a:noFill/>
        </p:spPr>
        <p:txBody>
          <a:bodyPr wrap="none" lIns="91440" tIns="45720" rIns="91440" bIns="45720">
            <a:spAutoFit/>
          </a:bodyPr>
          <a:lstStyle/>
          <a:p>
            <a:pPr algn="ctr"/>
            <a:r>
              <a:rPr lang="en-US" sz="9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End</a:t>
            </a:r>
            <a:endParaRPr lang="en-US" sz="9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464896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4355976" y="2606432"/>
            <a:ext cx="4176712" cy="1552575"/>
          </a:xfrm>
          <a:prstGeom prst="rect">
            <a:avLst/>
          </a:prstGeom>
          <a:solidFill>
            <a:srgbClr val="CCFF66"/>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GB" sz="2400" dirty="0">
                <a:solidFill>
                  <a:schemeClr val="tx2"/>
                </a:solidFill>
              </a:rPr>
              <a:t>Once upon a time, there lived a princess who adored objects made of gold. Her favourite toy in the world was a golden ball. </a:t>
            </a:r>
          </a:p>
        </p:txBody>
      </p:sp>
      <p:pic>
        <p:nvPicPr>
          <p:cNvPr id="31750" name="Picture 6" descr="MCj043241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628775"/>
            <a:ext cx="2871787" cy="4665663"/>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a:off x="2483768" y="3382720"/>
            <a:ext cx="360040" cy="360040"/>
          </a:xfrm>
          <a:prstGeom prst="ellipse">
            <a:avLst/>
          </a:prstGeom>
          <a:solidFill>
            <a:srgbClr val="FCDF08"/>
          </a:solidFill>
          <a:ln>
            <a:solidFill>
              <a:srgbClr val="FFFF00"/>
            </a:solidFill>
          </a:ln>
          <a:scene3d>
            <a:camera prst="orthographicFront"/>
            <a:lightRig rig="threePt" dir="t"/>
          </a:scene3d>
          <a:sp3d>
            <a:bevelT w="165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3797"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6255"/>
          <a:stretch/>
        </p:blipFill>
        <p:spPr bwMode="auto">
          <a:xfrm>
            <a:off x="3923928" y="3392424"/>
            <a:ext cx="2192337" cy="1515331"/>
          </a:xfrm>
          <a:prstGeom prst="rect">
            <a:avLst/>
          </a:prstGeom>
          <a:noFill/>
          <a:extLst>
            <a:ext uri="{909E8E84-426E-40DD-AFC4-6F175D3DCCD1}">
              <a14:hiddenFill xmlns:a14="http://schemas.microsoft.com/office/drawing/2010/main">
                <a:solidFill>
                  <a:srgbClr val="FFFFFF"/>
                </a:solidFill>
              </a14:hiddenFill>
            </a:ext>
          </a:extLst>
        </p:spPr>
      </p:pic>
      <p:sp>
        <p:nvSpPr>
          <p:cNvPr id="33794" name="Text Box 2"/>
          <p:cNvSpPr txBox="1">
            <a:spLocks noChangeArrowheads="1"/>
          </p:cNvSpPr>
          <p:nvPr/>
        </p:nvSpPr>
        <p:spPr bwMode="auto">
          <a:xfrm>
            <a:off x="755650" y="549275"/>
            <a:ext cx="7850188" cy="915988"/>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t>On hot </a:t>
            </a:r>
            <a:r>
              <a:rPr lang="en-GB" dirty="0" smtClean="0"/>
              <a:t>days </a:t>
            </a:r>
            <a:r>
              <a:rPr lang="en-GB" dirty="0"/>
              <a:t>she liked to sit beside an old well in the cool forest, tossing the ball in the air. One day, the ball slipped from her fingers into the well, which was so deep that the princess could not see the bottom. </a:t>
            </a:r>
          </a:p>
        </p:txBody>
      </p:sp>
      <p:pic>
        <p:nvPicPr>
          <p:cNvPr id="33795" name="Picture 3" descr="MCj043241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227763" y="1773238"/>
            <a:ext cx="2744787" cy="4665662"/>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6732240" y="3573016"/>
            <a:ext cx="360040" cy="360040"/>
          </a:xfrm>
          <a:prstGeom prst="ellipse">
            <a:avLst/>
          </a:prstGeom>
          <a:solidFill>
            <a:srgbClr val="FCDF08"/>
          </a:solidFill>
          <a:ln>
            <a:solidFill>
              <a:srgbClr val="FFFF00"/>
            </a:solidFill>
          </a:ln>
          <a:scene3d>
            <a:camera prst="orthographicFront"/>
            <a:lightRig rig="threePt" dir="t"/>
          </a:scene3d>
          <a:sp3d>
            <a:bevelT w="165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0.00659 -0.03495 L -0.02396 -0.2794 L 0.00591 -0.02106 L -0.06198 -0.2794 L 0.00122 -0.01828 L 0.08837 -0.27685 L -0.00173 -0.02338 L -0.07291 -0.2956 L -0.18507 -0.0375 L -0.20069 -0.01574 " pathEditMode="relative" rAng="0" ptsTypes="AAAAAAAAAA">
                                      <p:cBhvr>
                                        <p:cTn id="6" dur="3000" fill="hold"/>
                                        <p:tgtEl>
                                          <p:spTgt spid="2"/>
                                        </p:tgtEl>
                                        <p:attrNameLst>
                                          <p:attrName>ppt_x</p:attrName>
                                          <p:attrName>ppt_y</p:attrName>
                                        </p:attrNameLst>
                                      </p:cBhvr>
                                      <p:rCtr x="-4965" y="-12083"/>
                                    </p:animMotion>
                                  </p:childTnLst>
                                </p:cTn>
                              </p:par>
                              <p:par>
                                <p:cTn id="7" presetID="10" presetClass="exit" presetSubtype="0" fill="hold" grpId="3" nodeType="withEffect">
                                  <p:stCondLst>
                                    <p:cond delay="2800"/>
                                  </p:stCondLst>
                                  <p:childTnLst>
                                    <p:animEffect transition="out" filter="fade">
                                      <p:cBhvr>
                                        <p:cTn id="8" dur="200"/>
                                        <p:tgtEl>
                                          <p:spTgt spid="2"/>
                                        </p:tgtEl>
                                      </p:cBhvr>
                                    </p:animEffect>
                                    <p:set>
                                      <p:cBhvr>
                                        <p:cTn id="9" dur="1" fill="hold">
                                          <p:stCondLst>
                                            <p:cond delay="1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2" grpId="3"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250825" y="549275"/>
            <a:ext cx="8569325" cy="1465263"/>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"Oh dear! I'll never find it!" the princess said, and she began to cry. </a:t>
            </a:r>
          </a:p>
          <a:p>
            <a:r>
              <a:rPr lang="en-GB"/>
              <a:t>Suddenly, a voice called out from below. "What's the matter, beautiful princess? Why are you crying?" The princess looked all around but couldn't see anyone.</a:t>
            </a:r>
          </a:p>
          <a:p>
            <a:r>
              <a:rPr lang="en-GB"/>
              <a:t>"Down here, " said the little voice. The princess looked down and saw a green frog poking its head out of the water. </a:t>
            </a:r>
          </a:p>
        </p:txBody>
      </p:sp>
      <p:pic>
        <p:nvPicPr>
          <p:cNvPr id="34820" name="Picture 4" descr="MCj043241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227763" y="1773238"/>
            <a:ext cx="2744787" cy="4665662"/>
          </a:xfrm>
          <a:prstGeom prst="rect">
            <a:avLst/>
          </a:prstGeom>
          <a:noFill/>
          <a:extLst>
            <a:ext uri="{909E8E84-426E-40DD-AFC4-6F175D3DCCD1}">
              <a14:hiddenFill xmlns:a14="http://schemas.microsoft.com/office/drawing/2010/main">
                <a:solidFill>
                  <a:srgbClr val="FFFFFF"/>
                </a:solidFill>
              </a14:hiddenFill>
            </a:ext>
          </a:extLst>
        </p:spPr>
      </p:pic>
      <p:pic>
        <p:nvPicPr>
          <p:cNvPr id="34822" name="Picture 6"/>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flipH="1">
            <a:off x="395536" y="5649912"/>
            <a:ext cx="707887" cy="7889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6255"/>
          <a:stretch/>
        </p:blipFill>
        <p:spPr bwMode="auto">
          <a:xfrm>
            <a:off x="3923928" y="3392424"/>
            <a:ext cx="2192337" cy="15153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4822"/>
                                        </p:tgtEl>
                                        <p:attrNameLst>
                                          <p:attrName>style.visibility</p:attrName>
                                        </p:attrNameLst>
                                      </p:cBhvr>
                                      <p:to>
                                        <p:strVal val="visible"/>
                                      </p:to>
                                    </p:set>
                                    <p:animEffect transition="in" filter="wipe(down)">
                                      <p:cBhvr>
                                        <p:cTn id="7" dur="580">
                                          <p:stCondLst>
                                            <p:cond delay="0"/>
                                          </p:stCondLst>
                                        </p:cTn>
                                        <p:tgtEl>
                                          <p:spTgt spid="34822"/>
                                        </p:tgtEl>
                                      </p:cBhvr>
                                    </p:animEffect>
                                    <p:anim calcmode="lin" valueType="num">
                                      <p:cBhvr>
                                        <p:cTn id="8" dur="1822" tmFilter="0,0; 0.14,0.36; 0.43,0.73; 0.71,0.91; 1.0,1.0">
                                          <p:stCondLst>
                                            <p:cond delay="0"/>
                                          </p:stCondLst>
                                        </p:cTn>
                                        <p:tgtEl>
                                          <p:spTgt spid="348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48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48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48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4822"/>
                                        </p:tgtEl>
                                        <p:attrNameLst>
                                          <p:attrName>ppt_y</p:attrName>
                                        </p:attrNameLst>
                                      </p:cBhvr>
                                      <p:tavLst>
                                        <p:tav tm="0" fmla="#ppt_y-sin(pi*$)/81">
                                          <p:val>
                                            <p:fltVal val="0"/>
                                          </p:val>
                                        </p:tav>
                                        <p:tav tm="100000">
                                          <p:val>
                                            <p:fltVal val="1"/>
                                          </p:val>
                                        </p:tav>
                                      </p:tavLst>
                                    </p:anim>
                                    <p:animScale>
                                      <p:cBhvr>
                                        <p:cTn id="13" dur="26">
                                          <p:stCondLst>
                                            <p:cond delay="650"/>
                                          </p:stCondLst>
                                        </p:cTn>
                                        <p:tgtEl>
                                          <p:spTgt spid="34822"/>
                                        </p:tgtEl>
                                      </p:cBhvr>
                                      <p:to x="100000" y="60000"/>
                                    </p:animScale>
                                    <p:animScale>
                                      <p:cBhvr>
                                        <p:cTn id="14" dur="166" decel="50000">
                                          <p:stCondLst>
                                            <p:cond delay="676"/>
                                          </p:stCondLst>
                                        </p:cTn>
                                        <p:tgtEl>
                                          <p:spTgt spid="34822"/>
                                        </p:tgtEl>
                                      </p:cBhvr>
                                      <p:to x="100000" y="100000"/>
                                    </p:animScale>
                                    <p:animScale>
                                      <p:cBhvr>
                                        <p:cTn id="15" dur="26">
                                          <p:stCondLst>
                                            <p:cond delay="1312"/>
                                          </p:stCondLst>
                                        </p:cTn>
                                        <p:tgtEl>
                                          <p:spTgt spid="34822"/>
                                        </p:tgtEl>
                                      </p:cBhvr>
                                      <p:to x="100000" y="80000"/>
                                    </p:animScale>
                                    <p:animScale>
                                      <p:cBhvr>
                                        <p:cTn id="16" dur="166" decel="50000">
                                          <p:stCondLst>
                                            <p:cond delay="1338"/>
                                          </p:stCondLst>
                                        </p:cTn>
                                        <p:tgtEl>
                                          <p:spTgt spid="34822"/>
                                        </p:tgtEl>
                                      </p:cBhvr>
                                      <p:to x="100000" y="100000"/>
                                    </p:animScale>
                                    <p:animScale>
                                      <p:cBhvr>
                                        <p:cTn id="17" dur="26">
                                          <p:stCondLst>
                                            <p:cond delay="1642"/>
                                          </p:stCondLst>
                                        </p:cTn>
                                        <p:tgtEl>
                                          <p:spTgt spid="34822"/>
                                        </p:tgtEl>
                                      </p:cBhvr>
                                      <p:to x="100000" y="90000"/>
                                    </p:animScale>
                                    <p:animScale>
                                      <p:cBhvr>
                                        <p:cTn id="18" dur="166" decel="50000">
                                          <p:stCondLst>
                                            <p:cond delay="1668"/>
                                          </p:stCondLst>
                                        </p:cTn>
                                        <p:tgtEl>
                                          <p:spTgt spid="34822"/>
                                        </p:tgtEl>
                                      </p:cBhvr>
                                      <p:to x="100000" y="100000"/>
                                    </p:animScale>
                                    <p:animScale>
                                      <p:cBhvr>
                                        <p:cTn id="19" dur="26">
                                          <p:stCondLst>
                                            <p:cond delay="1808"/>
                                          </p:stCondLst>
                                        </p:cTn>
                                        <p:tgtEl>
                                          <p:spTgt spid="34822"/>
                                        </p:tgtEl>
                                      </p:cBhvr>
                                      <p:to x="100000" y="95000"/>
                                    </p:animScale>
                                    <p:animScale>
                                      <p:cBhvr>
                                        <p:cTn id="20" dur="166" decel="50000">
                                          <p:stCondLst>
                                            <p:cond delay="1834"/>
                                          </p:stCondLst>
                                        </p:cTn>
                                        <p:tgtEl>
                                          <p:spTgt spid="348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50825" y="549275"/>
            <a:ext cx="8569325" cy="1465263"/>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"Oh, it's only you," she said. "If you must know, I'm upset because my golden ball fell into the well."</a:t>
            </a:r>
          </a:p>
          <a:p>
            <a:r>
              <a:rPr lang="en-GB"/>
              <a:t>"I could get it back for you," said the frog. "But what will you give me as a reward?" </a:t>
            </a:r>
          </a:p>
          <a:p>
            <a:r>
              <a:rPr lang="en-GB"/>
              <a:t>Whatever you like, frog. How about my pearls and jewels," the princess suggested. "Or perhaps my golden crown?"</a:t>
            </a:r>
          </a:p>
        </p:txBody>
      </p:sp>
      <p:pic>
        <p:nvPicPr>
          <p:cNvPr id="35844" name="Picture 4" descr="MCj043241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227763" y="1773238"/>
            <a:ext cx="2744787" cy="4665662"/>
          </a:xfrm>
          <a:prstGeom prst="rect">
            <a:avLst/>
          </a:prstGeom>
          <a:noFill/>
          <a:extLst>
            <a:ext uri="{909E8E84-426E-40DD-AFC4-6F175D3DCCD1}">
              <a14:hiddenFill xmlns:a14="http://schemas.microsoft.com/office/drawing/2010/main">
                <a:solidFill>
                  <a:srgbClr val="FFFFFF"/>
                </a:solidFill>
              </a14:hiddenFill>
            </a:ext>
          </a:extLst>
        </p:spPr>
      </p:pic>
      <p:pic>
        <p:nvPicPr>
          <p:cNvPr id="35846" name="Picture 6"/>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flipH="1">
            <a:off x="1187624" y="4440237"/>
            <a:ext cx="779821" cy="7889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6255"/>
          <a:stretch/>
        </p:blipFill>
        <p:spPr bwMode="auto">
          <a:xfrm>
            <a:off x="3923928" y="3392424"/>
            <a:ext cx="2192337" cy="15153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path" presetSubtype="0" accel="50000" decel="50000" fill="hold" nodeType="clickEffect">
                                  <p:stCondLst>
                                    <p:cond delay="0"/>
                                  </p:stCondLst>
                                  <p:childTnLst>
                                    <p:animMotion origin="layout" path="M -5.55556E-7 -2.70414E-6 C 0.00799 -0.00462 0.03663 -0.00902 0.04653 -0.00902 C 0.10972 -0.00902 0.17465 0.06315 0.17465 0.13533 C 0.17465 0.09878 0.20712 0.06315 0.23785 0.06315 C 0.27031 0.06315 0.30104 0.09947 0.30104 0.13533 C 0.30104 0.11728 0.31719 0.09878 0.33351 0.09878 C 0.34983 0.09878 0.36597 0.11682 0.36597 0.13533 C 0.36597 0.12607 0.37413 0.11728 0.38229 0.11728 C 0.39028 0.11728 0.39844 0.12654 0.39844 0.13533 C 0.39844 0.1307 0.40278 0.12607 0.4066 0.12607 C 0.40868 0.12607 0.41476 0.1307 0.41476 0.13533 C 0.41476 0.13301 0.41684 0.1307 0.41892 0.1307 C 0.41892 0.13116 0.42309 0.13301 0.42309 0.13533 C 0.42309 0.13417 0.42309 0.13301 0.42535 0.13301 C 0.42535 0.13347 0.42743 0.13394 0.42743 0.13533 C 0.42743 0.13463 0.42743 0.13417 0.42743 0.13347 C 0.42951 0.13347 0.42951 0.13417 0.42951 0.13463 C 0.4316 0.13463 0.4316 0.13394 0.4316 0.13347 C 0.43385 0.13347 0.43385 0.13417 0.43385 0.13463 " pathEditMode="relative" rAng="0" ptsTypes="fffffffffffffffffff">
                                      <p:cBhvr>
                                        <p:cTn id="6" dur="2000" fill="hold"/>
                                        <p:tgtEl>
                                          <p:spTgt spid="35846"/>
                                        </p:tgtEl>
                                        <p:attrNameLst>
                                          <p:attrName>ppt_x</p:attrName>
                                          <p:attrName>ppt_y</p:attrName>
                                        </p:attrNameLst>
                                      </p:cBhvr>
                                      <p:rCtr x="21684" y="63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50825" y="549275"/>
            <a:ext cx="8569325" cy="1190625"/>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dirty="0"/>
              <a:t>"What would I do with a crown?" said the frog.</a:t>
            </a:r>
          </a:p>
          <a:p>
            <a:r>
              <a:rPr lang="en-GB" dirty="0" smtClean="0"/>
              <a:t>“</a:t>
            </a:r>
            <a:r>
              <a:rPr lang="en-GB" dirty="0" smtClean="0"/>
              <a:t>I will</a:t>
            </a:r>
            <a:r>
              <a:rPr lang="en-GB" dirty="0" smtClean="0"/>
              <a:t> </a:t>
            </a:r>
            <a:r>
              <a:rPr lang="en-GB" dirty="0"/>
              <a:t>get your ball if you promise I can be your best </a:t>
            </a:r>
            <a:r>
              <a:rPr lang="en-GB" dirty="0" smtClean="0"/>
              <a:t>friend </a:t>
            </a:r>
            <a:r>
              <a:rPr lang="en-GB" dirty="0"/>
              <a:t>and come for dinner and sleep over at your house." “ All right. You can be my best </a:t>
            </a:r>
            <a:r>
              <a:rPr lang="en-GB" dirty="0" smtClean="0"/>
              <a:t>friend." </a:t>
            </a:r>
            <a:r>
              <a:rPr lang="en-GB" dirty="0"/>
              <a:t>said the princess. But secretly she thought the frog was talking a whole lot of nonsense. </a:t>
            </a:r>
          </a:p>
        </p:txBody>
      </p:sp>
      <p:pic>
        <p:nvPicPr>
          <p:cNvPr id="36868" name="Picture 4" descr="MCj043241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227763" y="1773238"/>
            <a:ext cx="2744787" cy="46656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6255"/>
          <a:stretch/>
        </p:blipFill>
        <p:spPr bwMode="auto">
          <a:xfrm>
            <a:off x="3923928" y="3392424"/>
            <a:ext cx="2192337" cy="151533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788024" y="2924944"/>
            <a:ext cx="899629" cy="9584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9"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6255"/>
          <a:stretch/>
        </p:blipFill>
        <p:spPr bwMode="auto">
          <a:xfrm>
            <a:off x="3923928" y="3392424"/>
            <a:ext cx="2192337" cy="1515331"/>
          </a:xfrm>
          <a:prstGeom prst="rect">
            <a:avLst/>
          </a:prstGeom>
          <a:noFill/>
          <a:extLst>
            <a:ext uri="{909E8E84-426E-40DD-AFC4-6F175D3DCCD1}">
              <a14:hiddenFill xmlns:a14="http://schemas.microsoft.com/office/drawing/2010/main">
                <a:solidFill>
                  <a:srgbClr val="FFFFFF"/>
                </a:solidFill>
              </a14:hiddenFill>
            </a:ext>
          </a:extLst>
        </p:spPr>
      </p:pic>
      <p:sp>
        <p:nvSpPr>
          <p:cNvPr id="37891" name="Text Box 3"/>
          <p:cNvSpPr txBox="1">
            <a:spLocks noChangeArrowheads="1"/>
          </p:cNvSpPr>
          <p:nvPr/>
        </p:nvSpPr>
        <p:spPr bwMode="auto">
          <a:xfrm>
            <a:off x="250825" y="549275"/>
            <a:ext cx="8642350" cy="1190625"/>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The frog dove deep into the well and soon returned with the golden ball in its mouth. As soon as the frog dropped the ball at the princess's feet, she grabbed it and ran home, without even a thank you. "Wait!" called the frog. "I can't run that fast." </a:t>
            </a:r>
          </a:p>
          <a:p>
            <a:r>
              <a:rPr lang="en-GB"/>
              <a:t>But the princess paid no attention to him.</a:t>
            </a:r>
          </a:p>
        </p:txBody>
      </p:sp>
      <p:pic>
        <p:nvPicPr>
          <p:cNvPr id="37892" name="Picture 4" descr="MCj043241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227763" y="1773238"/>
            <a:ext cx="2744787" cy="46656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647344">
            <a:off x="4777817" y="2611333"/>
            <a:ext cx="720080" cy="958416"/>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644200" y="3861048"/>
            <a:ext cx="709007" cy="966452"/>
          </a:xfrm>
          <a:prstGeom prst="rect">
            <a:avLst/>
          </a:prstGeom>
        </p:spPr>
      </p:pic>
      <p:sp>
        <p:nvSpPr>
          <p:cNvPr id="13" name="Oval 12"/>
          <p:cNvSpPr/>
          <p:nvPr/>
        </p:nvSpPr>
        <p:spPr>
          <a:xfrm>
            <a:off x="5209577" y="4105180"/>
            <a:ext cx="287260" cy="290755"/>
          </a:xfrm>
          <a:prstGeom prst="ellipse">
            <a:avLst/>
          </a:prstGeom>
          <a:solidFill>
            <a:srgbClr val="FCDF08"/>
          </a:solidFill>
          <a:ln>
            <a:solidFill>
              <a:srgbClr val="FFFF00"/>
            </a:solidFill>
          </a:ln>
          <a:scene3d>
            <a:camera prst="orthographicFront"/>
            <a:lightRig rig="threePt" dir="t"/>
          </a:scene3d>
          <a:sp3d>
            <a:bevelT w="165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42777"/>
          <a:stretch/>
        </p:blipFill>
        <p:spPr bwMode="auto">
          <a:xfrm>
            <a:off x="3915665" y="3731912"/>
            <a:ext cx="2192337" cy="11758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885 -0.00348 L -0.03924 0.16134 " pathEditMode="relative" rAng="0" ptsTypes="AA">
                                      <p:cBhvr>
                                        <p:cTn id="6" dur="2000" fill="hold"/>
                                        <p:tgtEl>
                                          <p:spTgt spid="10"/>
                                        </p:tgtEl>
                                        <p:attrNameLst>
                                          <p:attrName>ppt_x</p:attrName>
                                          <p:attrName>ppt_y</p:attrName>
                                        </p:attrNameLst>
                                      </p:cBhvr>
                                      <p:rCtr x="-1528" y="8241"/>
                                    </p:animMotion>
                                  </p:childTnLst>
                                </p:cTn>
                              </p:par>
                              <p:par>
                                <p:cTn id="7" presetID="1" presetClass="exit" presetSubtype="0" fill="hold" nodeType="withEffect">
                                  <p:stCondLst>
                                    <p:cond delay="1300"/>
                                  </p:stCondLst>
                                  <p:childTnLst>
                                    <p:set>
                                      <p:cBhvr>
                                        <p:cTn id="8" dur="1" fill="hold">
                                          <p:stCondLst>
                                            <p:cond delay="0"/>
                                          </p:stCondLst>
                                        </p:cTn>
                                        <p:tgtEl>
                                          <p:spTgt spid="10"/>
                                        </p:tgtEl>
                                        <p:attrNameLst>
                                          <p:attrName>style.visibility</p:attrName>
                                        </p:attrNameLst>
                                      </p:cBhvr>
                                      <p:to>
                                        <p:strVal val="hidden"/>
                                      </p:to>
                                    </p:set>
                                  </p:childTnLst>
                                </p:cTn>
                              </p:par>
                            </p:childTnLst>
                          </p:cTn>
                        </p:par>
                        <p:par>
                          <p:cTn id="9" fill="hold">
                            <p:stCondLst>
                              <p:cond delay="2000"/>
                            </p:stCondLst>
                            <p:childTnLst>
                              <p:par>
                                <p:cTn id="10" presetID="64" presetClass="path" presetSubtype="0" accel="50000" decel="50000" fill="hold" grpId="0" nodeType="afterEffect">
                                  <p:stCondLst>
                                    <p:cond delay="0"/>
                                  </p:stCondLst>
                                  <p:childTnLst>
                                    <p:animMotion origin="layout" path="M 0 0 L 0 -0.25 E" pathEditMode="relative" ptsTypes="">
                                      <p:cBhvr>
                                        <p:cTn id="11" dur="2000" fill="hold"/>
                                        <p:tgtEl>
                                          <p:spTgt spid="13"/>
                                        </p:tgtEl>
                                        <p:attrNameLst>
                                          <p:attrName>ppt_x</p:attrName>
                                          <p:attrName>ppt_y</p:attrName>
                                        </p:attrNameLst>
                                      </p:cBhvr>
                                    </p:animMotion>
                                  </p:childTnLst>
                                </p:cTn>
                              </p:par>
                              <p:par>
                                <p:cTn id="12" presetID="64" presetClass="path" presetSubtype="0" accel="50000" decel="50000" fill="hold" nodeType="withEffect">
                                  <p:stCondLst>
                                    <p:cond delay="0"/>
                                  </p:stCondLst>
                                  <p:childTnLst>
                                    <p:animMotion origin="layout" path="M 0 0 L 0 -0.25 E" pathEditMode="relative" ptsTypes="">
                                      <p:cBhvr>
                                        <p:cTn id="13" dur="2000" fill="hold"/>
                                        <p:tgtEl>
                                          <p:spTgt spid="2"/>
                                        </p:tgtEl>
                                        <p:attrNameLst>
                                          <p:attrName>ppt_x</p:attrName>
                                          <p:attrName>ppt_y</p:attrName>
                                        </p:attrNameLst>
                                      </p:cBhvr>
                                    </p:animMotion>
                                  </p:childTnLst>
                                </p:cTn>
                              </p:par>
                            </p:childTnLst>
                          </p:cTn>
                        </p:par>
                        <p:par>
                          <p:cTn id="14" fill="hold">
                            <p:stCondLst>
                              <p:cond delay="4000"/>
                            </p:stCondLst>
                            <p:childTnLst>
                              <p:par>
                                <p:cTn id="15" presetID="54" presetClass="path" presetSubtype="0" accel="50000" decel="50000" fill="hold" grpId="1" nodeType="afterEffect">
                                  <p:stCondLst>
                                    <p:cond delay="0"/>
                                  </p:stCondLst>
                                  <p:childTnLst>
                                    <p:animMotion origin="layout" path="M -1.94444E-6 -0.25 C 0.00434 -0.26598 0.01997 -0.28125 0.02535 -0.28125 C 0.0599 -0.28125 0.09531 -0.03542 0.09531 0.21041 C 0.09531 0.08657 0.11302 -0.03542 0.12986 -0.03542 C 0.14757 -0.03542 0.16441 0.08819 0.16441 0.21041 C 0.16441 0.1493 0.17327 0.08657 0.18212 0.08657 C 0.19097 0.08657 0.19983 0.14745 0.19983 0.21041 C 0.19983 0.17893 0.20434 0.1493 0.20868 0.1493 C 0.2132 0.1493 0.21754 0.18078 0.21754 0.21041 C 0.21754 0.19444 0.21997 0.17893 0.22205 0.17893 C 0.22327 0.17893 0.22656 0.1949 0.22656 0.21041 C 0.22656 0.20254 0.22761 0.19444 0.22882 0.19444 C 0.22882 0.19629 0.23108 0.20208 0.23108 0.21041 C 0.23108 0.20625 0.23108 0.20254 0.23229 0.20254 C 0.23229 0.20439 0.23351 0.20671 0.23351 0.21041 C 0.23351 0.20856 0.23351 0.20625 0.23351 0.20439 C 0.23455 0.20439 0.23455 0.20625 0.23455 0.20856 C 0.23577 0.20856 0.23577 0.20671 0.23577 0.20439 C 0.23698 0.20439 0.23698 0.20625 0.23698 0.20856 " pathEditMode="relative" rAng="0" ptsTypes="fffffffffffffffffff">
                                      <p:cBhvr>
                                        <p:cTn id="16" dur="2000" fill="hold"/>
                                        <p:tgtEl>
                                          <p:spTgt spid="13"/>
                                        </p:tgtEl>
                                        <p:attrNameLst>
                                          <p:attrName>ppt_x</p:attrName>
                                          <p:attrName>ppt_y</p:attrName>
                                        </p:attrNameLst>
                                      </p:cBhvr>
                                      <p:rCtr x="11840" y="21458"/>
                                    </p:animMotion>
                                  </p:childTnLst>
                                </p:cTn>
                              </p:par>
                              <p:par>
                                <p:cTn id="17" presetID="54" presetClass="path" presetSubtype="0" accel="50000" decel="50000" fill="hold" nodeType="withEffect">
                                  <p:stCondLst>
                                    <p:cond delay="0"/>
                                  </p:stCondLst>
                                  <p:childTnLst>
                                    <p:animMotion origin="layout" path="M -2.22222E-6 -0.24989 C 0.00417 -0.26655 0.01927 -0.28251 0.02448 -0.28251 C 0.05781 -0.28251 0.09202 -0.02684 0.09202 0.22883 C 0.09202 0.09995 0.10903 -0.02684 0.12518 -0.02684 C 0.14236 -0.02684 0.15851 0.1018 0.15851 0.22883 C 0.15851 0.1652 0.16702 0.09995 0.17552 0.09995 C 0.1842 0.09995 0.19271 0.16335 0.19271 0.22883 C 0.19271 0.19597 0.19705 0.1652 0.20122 0.1652 C 0.20556 0.1652 0.20972 0.19782 0.20972 0.22883 C 0.20972 0.21217 0.21198 0.19597 0.21406 0.19597 C 0.21511 0.19597 0.21841 0.21263 0.21841 0.22883 C 0.21841 0.22073 0.21945 0.21217 0.22066 0.21217 C 0.22066 0.21402 0.22275 0.22026 0.22275 0.22883 C 0.22275 0.22443 0.22275 0.22073 0.22396 0.22073 C 0.22396 0.22258 0.225 0.22489 0.225 0.22883 C 0.225 0.22674 0.225 0.22443 0.225 0.22258 C 0.22622 0.22258 0.22622 0.22443 0.22622 0.22674 C 0.22726 0.22674 0.22726 0.22489 0.22726 0.22258 C 0.22847 0.22258 0.22847 0.22443 0.22847 0.22674 " pathEditMode="relative" rAng="0" ptsTypes="fffffffffffffffffff">
                                      <p:cBhvr>
                                        <p:cTn id="18" dur="2000" fill="hold"/>
                                        <p:tgtEl>
                                          <p:spTgt spid="2"/>
                                        </p:tgtEl>
                                        <p:attrNameLst>
                                          <p:attrName>ppt_x</p:attrName>
                                          <p:attrName>ppt_y</p:attrName>
                                        </p:attrNameLst>
                                      </p:cBhvr>
                                      <p:rCtr x="11424" y="22304"/>
                                    </p:animMotion>
                                  </p:childTnLst>
                                </p:cTn>
                              </p:par>
                            </p:childTnLst>
                          </p:cTn>
                        </p:par>
                        <p:par>
                          <p:cTn id="19" fill="hold">
                            <p:stCondLst>
                              <p:cond delay="6000"/>
                            </p:stCondLst>
                            <p:childTnLst>
                              <p:par>
                                <p:cTn id="20" presetID="42" presetClass="path" presetSubtype="0" accel="50000" decel="50000" fill="hold" grpId="2" nodeType="afterEffect">
                                  <p:stCondLst>
                                    <p:cond delay="0"/>
                                  </p:stCondLst>
                                  <p:childTnLst>
                                    <p:animMotion origin="layout" path="M 0.23698 0.20838 L 0.26892 0.27151 " pathEditMode="relative" rAng="0" ptsTypes="AA">
                                      <p:cBhvr>
                                        <p:cTn id="21" dur="2000" fill="hold"/>
                                        <p:tgtEl>
                                          <p:spTgt spid="13"/>
                                        </p:tgtEl>
                                        <p:attrNameLst>
                                          <p:attrName>ppt_x</p:attrName>
                                          <p:attrName>ppt_y</p:attrName>
                                        </p:attrNameLst>
                                      </p:cBhvr>
                                      <p:rCtr x="1597" y="3145"/>
                                    </p:animMotion>
                                  </p:childTnLst>
                                </p:cTn>
                              </p:par>
                            </p:childTnLst>
                          </p:cTn>
                        </p:par>
                        <p:par>
                          <p:cTn id="22" fill="hold">
                            <p:stCondLst>
                              <p:cond delay="8000"/>
                            </p:stCondLst>
                            <p:childTnLst>
                              <p:par>
                                <p:cTn id="23" presetID="64" presetClass="path" presetSubtype="0" accel="50000" decel="50000" fill="hold" grpId="3" nodeType="afterEffect">
                                  <p:stCondLst>
                                    <p:cond delay="0"/>
                                  </p:stCondLst>
                                  <p:childTnLst>
                                    <p:animMotion origin="layout" path="M 0.26892 0.27176 L 0.18229 -0.09583 " pathEditMode="relative" rAng="0" ptsTypes="AA">
                                      <p:cBhvr>
                                        <p:cTn id="24" dur="2000" fill="hold"/>
                                        <p:tgtEl>
                                          <p:spTgt spid="13"/>
                                        </p:tgtEl>
                                        <p:attrNameLst>
                                          <p:attrName>ppt_x</p:attrName>
                                          <p:attrName>ppt_y</p:attrName>
                                        </p:attrNameLst>
                                      </p:cBhvr>
                                      <p:rCtr x="-4340" y="-18380"/>
                                    </p:animMotion>
                                  </p:childTnLst>
                                </p:cTn>
                              </p:par>
                            </p:childTnLst>
                          </p:cTn>
                        </p:par>
                        <p:par>
                          <p:cTn id="25" fill="hold">
                            <p:stCondLst>
                              <p:cond delay="10000"/>
                            </p:stCondLst>
                            <p:childTnLst>
                              <p:par>
                                <p:cTn id="26" presetID="42" presetClass="path" presetSubtype="0" accel="50000" decel="50000" fill="hold" nodeType="afterEffect">
                                  <p:stCondLst>
                                    <p:cond delay="0"/>
                                  </p:stCondLst>
                                  <p:childTnLst>
                                    <p:animMotion origin="layout" path="M 3.61111E-6 -1.11111E-6 L -0.9375 0.0169 " pathEditMode="relative" rAng="0" ptsTypes="AA">
                                      <p:cBhvr>
                                        <p:cTn id="27" dur="2000" fill="hold"/>
                                        <p:tgtEl>
                                          <p:spTgt spid="37892"/>
                                        </p:tgtEl>
                                        <p:attrNameLst>
                                          <p:attrName>ppt_x</p:attrName>
                                          <p:attrName>ppt_y</p:attrName>
                                        </p:attrNameLst>
                                      </p:cBhvr>
                                      <p:rCtr x="-46875" y="833"/>
                                    </p:animMotion>
                                  </p:childTnLst>
                                </p:cTn>
                              </p:par>
                              <p:par>
                                <p:cTn id="28" presetID="35" presetClass="path" presetSubtype="0" accel="50000" decel="50000" fill="hold" grpId="4" nodeType="withEffect">
                                  <p:stCondLst>
                                    <p:cond delay="0"/>
                                  </p:stCondLst>
                                  <p:childTnLst>
                                    <p:animMotion origin="layout" path="M 0.18229 -0.09584 L -0.68386 -0.07778 " pathEditMode="relative" rAng="0" ptsTypes="AA">
                                      <p:cBhvr>
                                        <p:cTn id="29" dur="2000" fill="hold"/>
                                        <p:tgtEl>
                                          <p:spTgt spid="13"/>
                                        </p:tgtEl>
                                        <p:attrNameLst>
                                          <p:attrName>ppt_x</p:attrName>
                                          <p:attrName>ppt_y</p:attrName>
                                        </p:attrNameLst>
                                      </p:cBhvr>
                                      <p:rCtr x="-43316" y="9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3" grpId="3" animBg="1"/>
      <p:bldP spid="13" grpId="4"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179388" y="188913"/>
            <a:ext cx="2879725" cy="2563812"/>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The princess forgot all about the frog, but the next day, as she was eating dinner with her family, she heard something come crawling splish-splash up the marble steps of the castle. </a:t>
            </a:r>
          </a:p>
          <a:p>
            <a:r>
              <a:rPr lang="en-GB"/>
              <a:t>Then a voice called, "Princess, open the door!"</a:t>
            </a:r>
          </a:p>
        </p:txBody>
      </p:sp>
      <p:pic>
        <p:nvPicPr>
          <p:cNvPr id="38918"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868144" y="5649816"/>
            <a:ext cx="801301" cy="788988"/>
          </a:xfrm>
          <a:prstGeom prst="rect">
            <a:avLst/>
          </a:prstGeom>
          <a:noFill/>
          <a:extLst>
            <a:ext uri="{909E8E84-426E-40DD-AFC4-6F175D3DCCD1}">
              <a14:hiddenFill xmlns:a14="http://schemas.microsoft.com/office/drawing/2010/main">
                <a:solidFill>
                  <a:srgbClr val="FFFFFF"/>
                </a:solidFill>
              </a14:hiddenFill>
            </a:ext>
          </a:extLst>
        </p:spPr>
      </p:pic>
      <p:pic>
        <p:nvPicPr>
          <p:cNvPr id="38920"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0563" y="3068638"/>
            <a:ext cx="376237" cy="292100"/>
          </a:xfrm>
          <a:prstGeom prst="rect">
            <a:avLst/>
          </a:prstGeom>
          <a:noFill/>
          <a:ln w="28575">
            <a:solidFill>
              <a:srgbClr val="8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path" presetSubtype="0" accel="50000" decel="50000" fill="hold" nodeType="clickEffect">
                                  <p:stCondLst>
                                    <p:cond delay="0"/>
                                  </p:stCondLst>
                                  <p:childTnLst>
                                    <p:animMotion origin="layout" path="M -1.38889E-6 -0.00255 C -0.00399 0.00439 -0.01649 0.01064 -0.02066 0.01064 C -0.04809 0.01064 -0.07639 -0.09161 -0.07639 -0.19385 C -0.07639 -0.14203 -0.09045 -0.09161 -0.10399 -0.09161 C -0.11805 -0.09161 -0.13142 -0.14296 -0.13142 -0.19385 C -0.13142 -0.16864 -0.13854 -0.14203 -0.14548 -0.14203 C -0.1526 -0.14203 -0.15972 -0.16771 -0.15972 -0.19385 C -0.15972 -0.18043 -0.16337 -0.16864 -0.16667 -0.16864 C -0.17031 -0.16864 -0.17378 -0.18136 -0.17378 -0.19385 C -0.17378 -0.18714 -0.17569 -0.18043 -0.17726 -0.18043 C -0.1783 -0.18043 -0.1809 -0.18714 -0.1809 -0.19385 C -0.1809 -0.19038 -0.18177 -0.18714 -0.18281 -0.18714 C -0.18281 -0.18668 -0.18472 -0.19038 -0.18472 -0.19385 C -0.18472 -0.19177 -0.18472 -0.19038 -0.18542 -0.19038 C -0.18542 -0.19107 -0.18646 -0.19177 -0.18646 -0.19385 C -0.18646 -0.19246 -0.18646 -0.19177 -0.18646 -0.19107 C -0.18732 -0.19107 -0.18732 -0.19177 -0.18732 -0.19246 C -0.18837 -0.19246 -0.18837 -0.19177 -0.18837 -0.19107 C -0.18889 -0.19107 -0.18889 -0.19177 -0.18889 -0.19246 " pathEditMode="relative" rAng="0" ptsTypes="fffffffffffffffffff">
                                      <p:cBhvr>
                                        <p:cTn id="6" dur="2000" fill="hold"/>
                                        <p:tgtEl>
                                          <p:spTgt spid="38918"/>
                                        </p:tgtEl>
                                        <p:attrNameLst>
                                          <p:attrName>ppt_x</p:attrName>
                                          <p:attrName>ppt_y</p:attrName>
                                        </p:attrNameLst>
                                      </p:cBhvr>
                                      <p:rCtr x="-9444" y="-89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50825" y="260350"/>
            <a:ext cx="2736850" cy="1465263"/>
          </a:xfrm>
          <a:prstGeom prst="rect">
            <a:avLst/>
          </a:prstGeom>
          <a:solidFill>
            <a:srgbClr val="CC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The princess ran to open it, but when she saw the frog standing there, all green and dripping, she slammed the door in his face. </a:t>
            </a:r>
          </a:p>
        </p:txBody>
      </p:sp>
      <p:pic>
        <p:nvPicPr>
          <p:cNvPr id="39939"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925311" y="4429919"/>
            <a:ext cx="391265" cy="506412"/>
          </a:xfrm>
          <a:prstGeom prst="rect">
            <a:avLst/>
          </a:prstGeom>
          <a:noFill/>
          <a:extLst>
            <a:ext uri="{909E8E84-426E-40DD-AFC4-6F175D3DCCD1}">
              <a14:hiddenFill xmlns:a14="http://schemas.microsoft.com/office/drawing/2010/main">
                <a:solidFill>
                  <a:srgbClr val="FFFFFF"/>
                </a:solidFill>
              </a14:hiddenFill>
            </a:ext>
          </a:extLst>
        </p:spPr>
      </p:pic>
      <p:pic>
        <p:nvPicPr>
          <p:cNvPr id="39941" name="Picture 5" descr="MCj043241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638" y="4005263"/>
            <a:ext cx="500062" cy="8493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PTT1">
  <a:themeElements>
    <a:clrScheme name="PTT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TT1">
      <a:majorFont>
        <a:latin typeface="SassoonPrimary"/>
        <a:ea typeface=""/>
        <a:cs typeface=""/>
      </a:majorFont>
      <a:minorFont>
        <a:latin typeface="SassoonPrimar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TT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TT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TT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TT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TT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TT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TT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TT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TT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TT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TT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TT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ange sassoon">
      <a:majorFont>
        <a:latin typeface="SassoonPrimary"/>
        <a:ea typeface=""/>
        <a:cs typeface=""/>
      </a:majorFont>
      <a:minorFont>
        <a:latin typeface="SassoonPrimar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981</Words>
  <Application>Microsoft Office PowerPoint</Application>
  <PresentationFormat>On-screen Show (4:3)</PresentationFormat>
  <Paragraphs>34</Paragraphs>
  <Slides>16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SassoonPrimary</vt:lpstr>
      <vt:lpstr>PTT1</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Primary Teaching Tools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Jacqui Bannister</dc:creator>
  <cp:lastModifiedBy>Jacqui Bannister</cp:lastModifiedBy>
  <cp:revision>13</cp:revision>
  <dcterms:created xsi:type="dcterms:W3CDTF">2008-02-27T12:15:13Z</dcterms:created>
  <dcterms:modified xsi:type="dcterms:W3CDTF">2015-11-02T12:00:41Z</dcterms:modified>
</cp:coreProperties>
</file>