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6" r:id="rId2"/>
    <p:sldId id="267" r:id="rId3"/>
    <p:sldId id="276" r:id="rId4"/>
    <p:sldId id="268" r:id="rId5"/>
    <p:sldId id="269" r:id="rId6"/>
    <p:sldId id="270" r:id="rId7"/>
    <p:sldId id="271" r:id="rId8"/>
    <p:sldId id="272" r:id="rId9"/>
    <p:sldId id="273" r:id="rId10"/>
    <p:sldId id="275" r:id="rId1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ymmetry" id="{690A1D11-919A-6046-B109-0A8E74B67EC4}">
          <p14:sldIdLst>
            <p14:sldId id="266"/>
            <p14:sldId id="267"/>
            <p14:sldId id="276"/>
            <p14:sldId id="268"/>
            <p14:sldId id="269"/>
            <p14:sldId id="270"/>
            <p14:sldId id="271"/>
            <p14:sldId id="272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4CFF"/>
    <a:srgbClr val="00EB1F"/>
    <a:srgbClr val="E4BFFF"/>
    <a:srgbClr val="FFCEEF"/>
    <a:srgbClr val="C4EEFF"/>
    <a:srgbClr val="D6FFCE"/>
    <a:srgbClr val="79FF8B"/>
    <a:srgbClr val="FFFEBC"/>
    <a:srgbClr val="FFE3CE"/>
    <a:srgbClr val="449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05"/>
    <p:restoredTop sz="78503"/>
  </p:normalViewPr>
  <p:slideViewPr>
    <p:cSldViewPr snapToGrid="0" snapToObjects="1">
      <p:cViewPr varScale="1">
        <p:scale>
          <a:sx n="99" d="100"/>
          <a:sy n="99" d="100"/>
        </p:scale>
        <p:origin x="1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6A97E-A21D-3748-9004-BD39580D2ABB}" type="datetimeFigureOut">
              <a:rPr lang="en-US" smtClean="0"/>
              <a:t>5/8/19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BACA-0431-8E40-8C5A-9EA269829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38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CBD74-B511-3040-993D-8B38F51462CC}" type="datetimeFigureOut">
              <a:rPr lang="en-US" smtClean="0"/>
              <a:t>5/8/19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D1841-C3C3-0445-BE78-8E5BDEDC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78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1841-C3C3-0445-BE78-8E5BDEDC45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35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1841-C3C3-0445-BE78-8E5BDEDC45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8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1841-C3C3-0445-BE78-8E5BDEDC45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5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1841-C3C3-0445-BE78-8E5BDEDC45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1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1841-C3C3-0445-BE78-8E5BDEDC45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47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1841-C3C3-0445-BE78-8E5BDEDC45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25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1841-C3C3-0445-BE78-8E5BDEDC45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7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1841-C3C3-0445-BE78-8E5BDEDC45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7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1841-C3C3-0445-BE78-8E5BDEDC45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23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1841-C3C3-0445-BE78-8E5BDEDC45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4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28" y="133894"/>
            <a:ext cx="9487194" cy="6560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40B8-001F-8942-80DE-6F1F93B09C67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AF1C-07B1-FC4E-8A05-6A8BCE17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40B8-001F-8942-80DE-6F1F93B09C67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AF1C-07B1-FC4E-8A05-6A8BCE17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40B8-001F-8942-80DE-6F1F93B09C67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AF1C-07B1-FC4E-8A05-6A8BCE17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7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40B8-001F-8942-80DE-6F1F93B09C67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AF1C-07B1-FC4E-8A05-6A8BCE17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40B8-001F-8942-80DE-6F1F93B09C67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AF1C-07B1-FC4E-8A05-6A8BCE17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7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40B8-001F-8942-80DE-6F1F93B09C67}" type="datetimeFigureOut">
              <a:rPr lang="en-US" smtClean="0"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AF1C-07B1-FC4E-8A05-6A8BCE17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3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40B8-001F-8942-80DE-6F1F93B09C67}" type="datetimeFigureOut">
              <a:rPr lang="en-US" smtClean="0"/>
              <a:t>5/8/19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AF1C-07B1-FC4E-8A05-6A8BCE17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6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40B8-001F-8942-80DE-6F1F93B09C67}" type="datetimeFigureOut">
              <a:rPr lang="en-US" smtClean="0"/>
              <a:t>5/8/19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AF1C-07B1-FC4E-8A05-6A8BCE17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6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40B8-001F-8942-80DE-6F1F93B09C67}" type="datetimeFigureOut">
              <a:rPr lang="en-US" smtClean="0"/>
              <a:t>5/8/19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AF1C-07B1-FC4E-8A05-6A8BCE17FA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57C4DC-ED47-E04F-B195-9807505479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22" y="156736"/>
            <a:ext cx="9428556" cy="654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40B8-001F-8942-80DE-6F1F93B09C67}" type="datetimeFigureOut">
              <a:rPr lang="en-US" smtClean="0"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AF1C-07B1-FC4E-8A05-6A8BCE17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8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40B8-001F-8942-80DE-6F1F93B09C67}" type="datetimeFigureOut">
              <a:rPr lang="en-US" smtClean="0"/>
              <a:t>5/8/19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DAF1C-07B1-FC4E-8A05-6A8BCE17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40B8-001F-8942-80DE-6F1F93B09C67}" type="datetimeFigureOut">
              <a:rPr lang="en-US" smtClean="0"/>
              <a:t>5/8/19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DAF1C-07B1-FC4E-8A05-6A8BCE17F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4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F8F89B50-0C7B-DA4F-A9CC-732BD65B3A50}"/>
              </a:ext>
            </a:extLst>
          </p:cNvPr>
          <p:cNvSpPr/>
          <p:nvPr/>
        </p:nvSpPr>
        <p:spPr>
          <a:xfrm>
            <a:off x="857925" y="1506801"/>
            <a:ext cx="8190150" cy="970392"/>
          </a:xfrm>
          <a:prstGeom prst="wedgeRoundRectCallout">
            <a:avLst>
              <a:gd name="adj1" fmla="val -25094"/>
              <a:gd name="adj2" fmla="val 10112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Symmetry is where one half of a shape, object or picture matches the other like a reflection in a mirror.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4AAD06-B185-8141-921F-75EF8FBFA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25" y="3112551"/>
            <a:ext cx="4120792" cy="35072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CA6EA4-1B90-C040-9510-038138BEB2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765" y="350658"/>
            <a:ext cx="6482470" cy="108275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2AE4F19-F7C6-D64C-88F5-85A789932AAE}"/>
              </a:ext>
            </a:extLst>
          </p:cNvPr>
          <p:cNvCxnSpPr>
            <a:cxnSpLocks/>
          </p:cNvCxnSpPr>
          <p:nvPr/>
        </p:nvCxnSpPr>
        <p:spPr>
          <a:xfrm flipH="1">
            <a:off x="7196754" y="3243961"/>
            <a:ext cx="10238" cy="19431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3BF901DB-81E0-5042-80A6-5625AA681F8C}"/>
              </a:ext>
            </a:extLst>
          </p:cNvPr>
          <p:cNvSpPr/>
          <p:nvPr/>
        </p:nvSpPr>
        <p:spPr>
          <a:xfrm>
            <a:off x="4966791" y="5646811"/>
            <a:ext cx="3227444" cy="729051"/>
          </a:xfrm>
          <a:prstGeom prst="wedgeRoundRectCallout">
            <a:avLst>
              <a:gd name="adj1" fmla="val -56954"/>
              <a:gd name="adj2" fmla="val -3948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Can you see that my wings are symmetrical too?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0BC29C29-193F-644A-A955-58B6FE6E5F91}"/>
              </a:ext>
            </a:extLst>
          </p:cNvPr>
          <p:cNvSpPr/>
          <p:nvPr/>
        </p:nvSpPr>
        <p:spPr>
          <a:xfrm>
            <a:off x="5149307" y="2546926"/>
            <a:ext cx="4131585" cy="729051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 the picture below, the arrow on one side of the line is reflected onto the other side.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953AF128-CB26-7042-A860-14104FFF1521}"/>
              </a:ext>
            </a:extLst>
          </p:cNvPr>
          <p:cNvSpPr/>
          <p:nvPr/>
        </p:nvSpPr>
        <p:spPr>
          <a:xfrm>
            <a:off x="5780822" y="5155136"/>
            <a:ext cx="2868557" cy="392125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arrows are </a:t>
            </a:r>
            <a:r>
              <a:rPr lang="en-US" sz="16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symmetrical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C4EA2151-80C4-B040-BCCA-A6D4498872A6}"/>
              </a:ext>
            </a:extLst>
          </p:cNvPr>
          <p:cNvSpPr/>
          <p:nvPr/>
        </p:nvSpPr>
        <p:spPr>
          <a:xfrm>
            <a:off x="5547526" y="3415485"/>
            <a:ext cx="1377357" cy="1600143"/>
          </a:xfrm>
          <a:prstGeom prst="curved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Right Arrow 17">
            <a:extLst>
              <a:ext uri="{FF2B5EF4-FFF2-40B4-BE49-F238E27FC236}">
                <a16:creationId xmlns:a16="http://schemas.microsoft.com/office/drawing/2014/main" id="{4DDC8087-231F-2047-B37F-3543EEBB8B80}"/>
              </a:ext>
            </a:extLst>
          </p:cNvPr>
          <p:cNvSpPr/>
          <p:nvPr/>
        </p:nvSpPr>
        <p:spPr>
          <a:xfrm flipH="1">
            <a:off x="7478864" y="3429000"/>
            <a:ext cx="1377357" cy="1600143"/>
          </a:xfrm>
          <a:prstGeom prst="curved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5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B38FFE-683A-7F4F-B32C-32495518F880}"/>
              </a:ext>
            </a:extLst>
          </p:cNvPr>
          <p:cNvSpPr/>
          <p:nvPr/>
        </p:nvSpPr>
        <p:spPr>
          <a:xfrm>
            <a:off x="3544026" y="2966226"/>
            <a:ext cx="2808000" cy="3320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E7566DEF-BB9C-7F4B-92E4-725621F42BA9}"/>
              </a:ext>
            </a:extLst>
          </p:cNvPr>
          <p:cNvSpPr/>
          <p:nvPr/>
        </p:nvSpPr>
        <p:spPr>
          <a:xfrm>
            <a:off x="4027913" y="3189512"/>
            <a:ext cx="1851103" cy="1851103"/>
          </a:xfrm>
          <a:prstGeom prst="star5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32F5C6-F0C2-754F-8942-66BB45E3E287}"/>
              </a:ext>
            </a:extLst>
          </p:cNvPr>
          <p:cNvSpPr/>
          <p:nvPr/>
        </p:nvSpPr>
        <p:spPr>
          <a:xfrm>
            <a:off x="549923" y="2966226"/>
            <a:ext cx="2808000" cy="33209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9F4AF9-86A3-F241-88FB-F35C3821AC3F}"/>
              </a:ext>
            </a:extLst>
          </p:cNvPr>
          <p:cNvSpPr/>
          <p:nvPr/>
        </p:nvSpPr>
        <p:spPr>
          <a:xfrm>
            <a:off x="863568" y="3826616"/>
            <a:ext cx="2284142" cy="787687"/>
          </a:xfrm>
          <a:prstGeom prst="rect">
            <a:avLst/>
          </a:prstGeom>
          <a:solidFill>
            <a:srgbClr val="00EB1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F8F89B50-0C7B-DA4F-A9CC-732BD65B3A50}"/>
              </a:ext>
            </a:extLst>
          </p:cNvPr>
          <p:cNvSpPr/>
          <p:nvPr/>
        </p:nvSpPr>
        <p:spPr>
          <a:xfrm>
            <a:off x="2923260" y="1353691"/>
            <a:ext cx="6287648" cy="1385267"/>
          </a:xfrm>
          <a:prstGeom prst="wedgeRoundRectCallout">
            <a:avLst>
              <a:gd name="adj1" fmla="val -53502"/>
              <a:gd name="adj2" fmla="val 1107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number of times a shape can look the same after one full rotation is called the </a:t>
            </a:r>
            <a:r>
              <a:rPr lang="en-US" sz="2400" b="1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order of rotational symmetry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F2E23570-0D24-3443-969F-41BA0853F139}"/>
              </a:ext>
            </a:extLst>
          </p:cNvPr>
          <p:cNvSpPr/>
          <p:nvPr/>
        </p:nvSpPr>
        <p:spPr>
          <a:xfrm>
            <a:off x="5487789" y="3995486"/>
            <a:ext cx="3218329" cy="1557627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57854-07AF-8942-A9EE-EA6A44229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33" y="1159974"/>
            <a:ext cx="2161477" cy="18396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80FCDE-2474-974A-BE6B-0976814F24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58" y="350657"/>
            <a:ext cx="9010186" cy="9542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F2BFA7C-0D6D-CF4B-83C6-D6B6E816730E}"/>
              </a:ext>
            </a:extLst>
          </p:cNvPr>
          <p:cNvSpPr/>
          <p:nvPr/>
        </p:nvSpPr>
        <p:spPr>
          <a:xfrm>
            <a:off x="1938668" y="4149302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28D8FFCB-0897-0D4E-B797-7B8491212C3C}"/>
              </a:ext>
            </a:extLst>
          </p:cNvPr>
          <p:cNvSpPr/>
          <p:nvPr/>
        </p:nvSpPr>
        <p:spPr>
          <a:xfrm>
            <a:off x="827591" y="5309495"/>
            <a:ext cx="2284142" cy="914715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This rectangle has rotational symmetry of order 2. 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68AC1E1-2205-4D45-B9FB-1D6C4CA992C1}"/>
              </a:ext>
            </a:extLst>
          </p:cNvPr>
          <p:cNvSpPr/>
          <p:nvPr/>
        </p:nvSpPr>
        <p:spPr>
          <a:xfrm rot="13782316" flipH="1">
            <a:off x="530181" y="2822282"/>
            <a:ext cx="2703484" cy="2267641"/>
          </a:xfrm>
          <a:prstGeom prst="arc">
            <a:avLst>
              <a:gd name="adj1" fmla="val 16200000"/>
              <a:gd name="adj2" fmla="val 805023"/>
            </a:avLst>
          </a:prstGeom>
          <a:ln w="508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678D13-BC5F-9C40-8DEB-2C0C3C4682C7}"/>
              </a:ext>
            </a:extLst>
          </p:cNvPr>
          <p:cNvSpPr/>
          <p:nvPr/>
        </p:nvSpPr>
        <p:spPr>
          <a:xfrm>
            <a:off x="6538128" y="2966226"/>
            <a:ext cx="2808000" cy="3088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A907DE8-2BAE-9D47-8E3E-DD464A4A4D02}"/>
              </a:ext>
            </a:extLst>
          </p:cNvPr>
          <p:cNvSpPr/>
          <p:nvPr/>
        </p:nvSpPr>
        <p:spPr>
          <a:xfrm rot="13782316" flipV="1">
            <a:off x="766933" y="3348417"/>
            <a:ext cx="2703484" cy="2267641"/>
          </a:xfrm>
          <a:prstGeom prst="arc">
            <a:avLst>
              <a:gd name="adj1" fmla="val 16200000"/>
              <a:gd name="adj2" fmla="val 805023"/>
            </a:avLst>
          </a:prstGeom>
          <a:ln w="508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4E44231A-8820-514A-A36E-F1D6C8226FB1}"/>
              </a:ext>
            </a:extLst>
          </p:cNvPr>
          <p:cNvSpPr/>
          <p:nvPr/>
        </p:nvSpPr>
        <p:spPr>
          <a:xfrm>
            <a:off x="3822080" y="5309495"/>
            <a:ext cx="2284142" cy="914715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This star has rotational symmetry of order 5.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E5ADDA9-FCE1-4B4C-928D-9F637FC1B7E3}"/>
              </a:ext>
            </a:extLst>
          </p:cNvPr>
          <p:cNvSpPr/>
          <p:nvPr/>
        </p:nvSpPr>
        <p:spPr>
          <a:xfrm>
            <a:off x="4879854" y="4149302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8DAC917A-2BE5-8E4D-9789-877F0D42F0AF}"/>
              </a:ext>
            </a:extLst>
          </p:cNvPr>
          <p:cNvSpPr/>
          <p:nvPr/>
        </p:nvSpPr>
        <p:spPr>
          <a:xfrm rot="4915250" flipH="1">
            <a:off x="4841110" y="3263231"/>
            <a:ext cx="922913" cy="787687"/>
          </a:xfrm>
          <a:prstGeom prst="arc">
            <a:avLst/>
          </a:prstGeom>
          <a:ln w="508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CAD40846-8080-A242-938A-707406C1E167}"/>
              </a:ext>
            </a:extLst>
          </p:cNvPr>
          <p:cNvSpPr/>
          <p:nvPr/>
        </p:nvSpPr>
        <p:spPr>
          <a:xfrm rot="8874969" flipH="1">
            <a:off x="5083716" y="4069299"/>
            <a:ext cx="922913" cy="787687"/>
          </a:xfrm>
          <a:prstGeom prst="arc">
            <a:avLst/>
          </a:prstGeom>
          <a:ln w="508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40D5E9C-5A2A-3048-AEEC-DBFB6D9CFCDB}"/>
              </a:ext>
            </a:extLst>
          </p:cNvPr>
          <p:cNvSpPr/>
          <p:nvPr/>
        </p:nvSpPr>
        <p:spPr>
          <a:xfrm rot="13527965" flipH="1">
            <a:off x="4465509" y="4462843"/>
            <a:ext cx="922913" cy="787687"/>
          </a:xfrm>
          <a:prstGeom prst="arc">
            <a:avLst/>
          </a:prstGeom>
          <a:ln w="508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4DEE0E24-7743-134F-8056-55E497A4C39B}"/>
              </a:ext>
            </a:extLst>
          </p:cNvPr>
          <p:cNvSpPr/>
          <p:nvPr/>
        </p:nvSpPr>
        <p:spPr>
          <a:xfrm rot="17751522" flipH="1">
            <a:off x="3831392" y="3933867"/>
            <a:ext cx="922913" cy="787687"/>
          </a:xfrm>
          <a:prstGeom prst="arc">
            <a:avLst/>
          </a:prstGeom>
          <a:ln w="508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BAF55318-7231-5443-AA04-7732492CABD2}"/>
              </a:ext>
            </a:extLst>
          </p:cNvPr>
          <p:cNvSpPr/>
          <p:nvPr/>
        </p:nvSpPr>
        <p:spPr>
          <a:xfrm rot="510721" flipH="1">
            <a:off x="4111703" y="3264715"/>
            <a:ext cx="922913" cy="787687"/>
          </a:xfrm>
          <a:prstGeom prst="arc">
            <a:avLst/>
          </a:prstGeom>
          <a:ln w="508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E513083A-61E0-5143-A123-8119E5E5A0C9}"/>
              </a:ext>
            </a:extLst>
          </p:cNvPr>
          <p:cNvSpPr/>
          <p:nvPr/>
        </p:nvSpPr>
        <p:spPr>
          <a:xfrm>
            <a:off x="7214877" y="3453050"/>
            <a:ext cx="1448777" cy="1248946"/>
          </a:xfrm>
          <a:prstGeom prst="hexagon">
            <a:avLst/>
          </a:prstGeom>
          <a:solidFill>
            <a:srgbClr val="B24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E097571A-E6EE-9A46-B71C-2838B99887A0}"/>
              </a:ext>
            </a:extLst>
          </p:cNvPr>
          <p:cNvSpPr/>
          <p:nvPr/>
        </p:nvSpPr>
        <p:spPr>
          <a:xfrm>
            <a:off x="6797194" y="5095755"/>
            <a:ext cx="2284142" cy="914715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This hexagon has rotational symmetry of order 6.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CF72278-A738-FD47-A5A7-A25C3CCDB71D}"/>
              </a:ext>
            </a:extLst>
          </p:cNvPr>
          <p:cNvSpPr/>
          <p:nvPr/>
        </p:nvSpPr>
        <p:spPr>
          <a:xfrm>
            <a:off x="7867265" y="4005302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54CB43A-6C19-F849-A726-B2411856E43E}"/>
              </a:ext>
            </a:extLst>
          </p:cNvPr>
          <p:cNvSpPr/>
          <p:nvPr/>
        </p:nvSpPr>
        <p:spPr>
          <a:xfrm rot="6765141" flipH="1">
            <a:off x="8102615" y="3440032"/>
            <a:ext cx="730716" cy="686878"/>
          </a:xfrm>
          <a:prstGeom prst="arc">
            <a:avLst/>
          </a:prstGeom>
          <a:ln w="508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A53C1D34-1953-574B-8358-5AC9989D2F4E}"/>
              </a:ext>
            </a:extLst>
          </p:cNvPr>
          <p:cNvSpPr/>
          <p:nvPr/>
        </p:nvSpPr>
        <p:spPr>
          <a:xfrm rot="9733434" flipH="1">
            <a:off x="8071986" y="4053491"/>
            <a:ext cx="730716" cy="686878"/>
          </a:xfrm>
          <a:prstGeom prst="arc">
            <a:avLst/>
          </a:prstGeom>
          <a:ln w="508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42C06642-D829-4F4F-B5A2-003691461EA9}"/>
              </a:ext>
            </a:extLst>
          </p:cNvPr>
          <p:cNvSpPr/>
          <p:nvPr/>
        </p:nvSpPr>
        <p:spPr>
          <a:xfrm rot="13772848" flipH="1">
            <a:off x="7567402" y="4287346"/>
            <a:ext cx="730716" cy="686878"/>
          </a:xfrm>
          <a:prstGeom prst="arc">
            <a:avLst/>
          </a:prstGeom>
          <a:ln w="508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E0885B74-5960-2643-B9D0-88DFC4FC4D61}"/>
              </a:ext>
            </a:extLst>
          </p:cNvPr>
          <p:cNvSpPr/>
          <p:nvPr/>
        </p:nvSpPr>
        <p:spPr>
          <a:xfrm rot="17214158" flipH="1">
            <a:off x="7052040" y="3978352"/>
            <a:ext cx="730716" cy="686878"/>
          </a:xfrm>
          <a:prstGeom prst="arc">
            <a:avLst/>
          </a:prstGeom>
          <a:ln w="508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CC330E64-B00A-F844-965B-677509798662}"/>
              </a:ext>
            </a:extLst>
          </p:cNvPr>
          <p:cNvSpPr/>
          <p:nvPr/>
        </p:nvSpPr>
        <p:spPr>
          <a:xfrm rot="21106038" flipH="1">
            <a:off x="7088159" y="3439544"/>
            <a:ext cx="730716" cy="686878"/>
          </a:xfrm>
          <a:prstGeom prst="arc">
            <a:avLst/>
          </a:prstGeom>
          <a:ln w="508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CA76DCDA-E20A-9542-98CA-47892C190D11}"/>
              </a:ext>
            </a:extLst>
          </p:cNvPr>
          <p:cNvSpPr/>
          <p:nvPr/>
        </p:nvSpPr>
        <p:spPr>
          <a:xfrm rot="2762515" flipH="1">
            <a:off x="7581378" y="3194944"/>
            <a:ext cx="730716" cy="686878"/>
          </a:xfrm>
          <a:prstGeom prst="arc">
            <a:avLst/>
          </a:prstGeom>
          <a:ln w="508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3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F8F89B50-0C7B-DA4F-A9CC-732BD65B3A50}"/>
              </a:ext>
            </a:extLst>
          </p:cNvPr>
          <p:cNvSpPr/>
          <p:nvPr/>
        </p:nvSpPr>
        <p:spPr>
          <a:xfrm>
            <a:off x="834115" y="1559235"/>
            <a:ext cx="2629964" cy="2057400"/>
          </a:xfrm>
          <a:prstGeom prst="wedgeRoundRectCallout">
            <a:avLst>
              <a:gd name="adj1" fmla="val -13081"/>
              <a:gd name="adj2" fmla="val 6309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 can see symmetry all around us. Here are some examples...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CA6EA4-1B90-C040-9510-038138BEB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5787" y="291042"/>
            <a:ext cx="6482470" cy="10827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20B276-7472-7741-BDDC-8237FA22D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01" y="3973211"/>
            <a:ext cx="2968332" cy="26065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CFCCE-4C21-BC4F-812E-C097DA8908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881" y="1506036"/>
            <a:ext cx="1800237" cy="18002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734037-AA5E-C246-B351-3D808C2A8184}"/>
              </a:ext>
            </a:extLst>
          </p:cNvPr>
          <p:cNvCxnSpPr>
            <a:cxnSpLocks/>
          </p:cNvCxnSpPr>
          <p:nvPr/>
        </p:nvCxnSpPr>
        <p:spPr>
          <a:xfrm flipH="1">
            <a:off x="4953000" y="1436908"/>
            <a:ext cx="10238" cy="19431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47CEC3B3-7A67-5240-835B-E95138EC56F6}"/>
              </a:ext>
            </a:extLst>
          </p:cNvPr>
          <p:cNvSpPr/>
          <p:nvPr/>
        </p:nvSpPr>
        <p:spPr>
          <a:xfrm>
            <a:off x="3914138" y="3432494"/>
            <a:ext cx="2098199" cy="743881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petals on this flower are arranged symmetrically.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80B3D2-C36C-364B-9F91-8975309D9E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337" y="1745657"/>
            <a:ext cx="1840577" cy="138043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008390-FBE6-7C47-907D-8A98DEF90C16}"/>
              </a:ext>
            </a:extLst>
          </p:cNvPr>
          <p:cNvCxnSpPr>
            <a:cxnSpLocks/>
          </p:cNvCxnSpPr>
          <p:nvPr/>
        </p:nvCxnSpPr>
        <p:spPr>
          <a:xfrm flipH="1">
            <a:off x="6932625" y="1510059"/>
            <a:ext cx="10238" cy="19431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97DE3768-3B75-8E40-988D-A51F9B589A10}"/>
              </a:ext>
            </a:extLst>
          </p:cNvPr>
          <p:cNvSpPr/>
          <p:nvPr/>
        </p:nvSpPr>
        <p:spPr>
          <a:xfrm>
            <a:off x="7653984" y="1893247"/>
            <a:ext cx="1749689" cy="1288776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This car has been designed so that it looks symmetrical from the front.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DF3892-47C2-DA41-AE0F-6CBBFA16B4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640" y="4526733"/>
            <a:ext cx="2784764" cy="121015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484FAEBD-CB7A-5740-BE14-529B298B6535}"/>
              </a:ext>
            </a:extLst>
          </p:cNvPr>
          <p:cNvSpPr/>
          <p:nvPr/>
        </p:nvSpPr>
        <p:spPr>
          <a:xfrm>
            <a:off x="4030590" y="5846602"/>
            <a:ext cx="2536020" cy="743881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Look at the symmetrical wings on this ladybird!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42F1A6-6DB3-9F49-A423-33197459B364}"/>
              </a:ext>
            </a:extLst>
          </p:cNvPr>
          <p:cNvCxnSpPr>
            <a:cxnSpLocks/>
          </p:cNvCxnSpPr>
          <p:nvPr/>
        </p:nvCxnSpPr>
        <p:spPr>
          <a:xfrm flipH="1">
            <a:off x="5298600" y="4369545"/>
            <a:ext cx="8412" cy="15965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B53B4AAD-A39C-7142-B92F-0331796C70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745" y="3675978"/>
            <a:ext cx="1327804" cy="261376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AAAC68-2B63-E741-AE5F-4F159512B655}"/>
              </a:ext>
            </a:extLst>
          </p:cNvPr>
          <p:cNvCxnSpPr>
            <a:cxnSpLocks/>
          </p:cNvCxnSpPr>
          <p:nvPr/>
        </p:nvCxnSpPr>
        <p:spPr>
          <a:xfrm flipH="1">
            <a:off x="7596771" y="3507995"/>
            <a:ext cx="15416" cy="292605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195A1FB6-3A72-6B42-B67E-9A4CBB5BA0EC}"/>
              </a:ext>
            </a:extLst>
          </p:cNvPr>
          <p:cNvSpPr/>
          <p:nvPr/>
        </p:nvSpPr>
        <p:spPr>
          <a:xfrm>
            <a:off x="8202548" y="4369545"/>
            <a:ext cx="1403819" cy="1136089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Eiffel Tower is symmetrical too!</a:t>
            </a:r>
          </a:p>
        </p:txBody>
      </p:sp>
    </p:spTree>
    <p:extLst>
      <p:ext uri="{BB962C8B-B14F-4D97-AF65-F5344CB8AC3E}">
        <p14:creationId xmlns:p14="http://schemas.microsoft.com/office/powerpoint/2010/main" val="193449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306F7D4-1D8F-4845-9393-B1F68DA9B51E}"/>
              </a:ext>
            </a:extLst>
          </p:cNvPr>
          <p:cNvSpPr/>
          <p:nvPr/>
        </p:nvSpPr>
        <p:spPr>
          <a:xfrm>
            <a:off x="605137" y="2987611"/>
            <a:ext cx="4437071" cy="33835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51577076-7933-3144-8058-F9413AF2DCE9}"/>
              </a:ext>
            </a:extLst>
          </p:cNvPr>
          <p:cNvSpPr/>
          <p:nvPr/>
        </p:nvSpPr>
        <p:spPr>
          <a:xfrm>
            <a:off x="951407" y="4196830"/>
            <a:ext cx="1393903" cy="1692000"/>
          </a:xfrm>
          <a:prstGeom prst="triangle">
            <a:avLst/>
          </a:prstGeom>
          <a:solidFill>
            <a:srgbClr val="00EB1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F8F89B50-0C7B-DA4F-A9CC-732BD65B3A50}"/>
              </a:ext>
            </a:extLst>
          </p:cNvPr>
          <p:cNvSpPr/>
          <p:nvPr/>
        </p:nvSpPr>
        <p:spPr>
          <a:xfrm>
            <a:off x="758136" y="1466951"/>
            <a:ext cx="5623456" cy="1359044"/>
          </a:xfrm>
          <a:prstGeom prst="wedgeRoundRectCallout">
            <a:avLst>
              <a:gd name="adj1" fmla="val 61607"/>
              <a:gd name="adj2" fmla="val -3355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line that divides a shape into two matching parts is called the </a:t>
            </a:r>
            <a:r>
              <a:rPr lang="en-US" sz="2400" b="1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mirror line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or the </a:t>
            </a:r>
            <a:r>
              <a:rPr lang="en-US" sz="2400" b="1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line of symmetry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0A06CFB-711F-1640-8879-20B01CC261D6}"/>
              </a:ext>
            </a:extLst>
          </p:cNvPr>
          <p:cNvSpPr/>
          <p:nvPr/>
        </p:nvSpPr>
        <p:spPr>
          <a:xfrm>
            <a:off x="1975098" y="6026879"/>
            <a:ext cx="1519390" cy="321935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Mirror 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05AFCA-468F-454E-B554-CB9601048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44" y="397856"/>
            <a:ext cx="6574441" cy="10242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E9972A4-5401-5141-81AE-A803437C49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04592" y="453611"/>
            <a:ext cx="2187864" cy="2279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25C914-4937-4D46-880E-56005D3E2AC7}"/>
              </a:ext>
            </a:extLst>
          </p:cNvPr>
          <p:cNvCxnSpPr>
            <a:cxnSpLocks/>
          </p:cNvCxnSpPr>
          <p:nvPr/>
        </p:nvCxnSpPr>
        <p:spPr>
          <a:xfrm>
            <a:off x="1648359" y="3948447"/>
            <a:ext cx="0" cy="2268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02B6675-5C34-D44E-B209-E0EA0573D700}"/>
              </a:ext>
            </a:extLst>
          </p:cNvPr>
          <p:cNvCxnSpPr>
            <a:cxnSpLocks/>
          </p:cNvCxnSpPr>
          <p:nvPr/>
        </p:nvCxnSpPr>
        <p:spPr>
          <a:xfrm flipH="1" flipV="1">
            <a:off x="1704116" y="6016993"/>
            <a:ext cx="289727" cy="143698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75BC25-A9A0-C14F-BEC2-32227B6160EB}"/>
              </a:ext>
            </a:extLst>
          </p:cNvPr>
          <p:cNvCxnSpPr>
            <a:cxnSpLocks/>
          </p:cNvCxnSpPr>
          <p:nvPr/>
        </p:nvCxnSpPr>
        <p:spPr>
          <a:xfrm>
            <a:off x="4090478" y="3892691"/>
            <a:ext cx="0" cy="2268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3E5C27BA-8AB9-C643-B387-97AA1146C681}"/>
              </a:ext>
            </a:extLst>
          </p:cNvPr>
          <p:cNvSpPr/>
          <p:nvPr/>
        </p:nvSpPr>
        <p:spPr>
          <a:xfrm flipH="1">
            <a:off x="3404677" y="4158457"/>
            <a:ext cx="689359" cy="1692000"/>
          </a:xfrm>
          <a:prstGeom prst="rtTriangle">
            <a:avLst/>
          </a:prstGeom>
          <a:solidFill>
            <a:srgbClr val="00EB1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2A1B4834-C6CA-F345-81EB-EB2CA4023B39}"/>
              </a:ext>
            </a:extLst>
          </p:cNvPr>
          <p:cNvSpPr/>
          <p:nvPr/>
        </p:nvSpPr>
        <p:spPr>
          <a:xfrm>
            <a:off x="956779" y="2952120"/>
            <a:ext cx="3752722" cy="997100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If you were to fold this triangle along the mirror line, the two halves would fit together exactly.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6B00B1-6C16-F747-B1EC-2F3FC0FEC0D8}"/>
              </a:ext>
            </a:extLst>
          </p:cNvPr>
          <p:cNvSpPr/>
          <p:nvPr/>
        </p:nvSpPr>
        <p:spPr>
          <a:xfrm>
            <a:off x="5253764" y="2987611"/>
            <a:ext cx="4068656" cy="31730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6312D361-5FB0-D94D-95E2-44BB6AB5F2D9}"/>
              </a:ext>
            </a:extLst>
          </p:cNvPr>
          <p:cNvSpPr/>
          <p:nvPr/>
        </p:nvSpPr>
        <p:spPr>
          <a:xfrm>
            <a:off x="5470998" y="2930450"/>
            <a:ext cx="3654041" cy="997100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If you place a mirror on top of the mirror line, the reflection can help you to draw the complete shape.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568165A-F5EF-0D42-9CA6-A9AB7FE613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2986" y="3823188"/>
            <a:ext cx="991077" cy="205908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122CB79-A0DD-5546-B551-1EA6BC3A7D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8092" y="3823187"/>
            <a:ext cx="991076" cy="2059087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EE14AD7-FAE8-794F-A2C8-065F0F235AE1}"/>
              </a:ext>
            </a:extLst>
          </p:cNvPr>
          <p:cNvCxnSpPr>
            <a:cxnSpLocks/>
          </p:cNvCxnSpPr>
          <p:nvPr/>
        </p:nvCxnSpPr>
        <p:spPr>
          <a:xfrm>
            <a:off x="7298019" y="3845421"/>
            <a:ext cx="0" cy="217157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11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F2E23570-0D24-3443-969F-41BA0853F139}"/>
              </a:ext>
            </a:extLst>
          </p:cNvPr>
          <p:cNvSpPr/>
          <p:nvPr/>
        </p:nvSpPr>
        <p:spPr>
          <a:xfrm>
            <a:off x="1128926" y="5145855"/>
            <a:ext cx="2114505" cy="445936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Horizontal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E876EE5-AB8A-774E-A592-C3F14DD08F3B}"/>
              </a:ext>
            </a:extLst>
          </p:cNvPr>
          <p:cNvSpPr/>
          <p:nvPr/>
        </p:nvSpPr>
        <p:spPr>
          <a:xfrm>
            <a:off x="598214" y="5802828"/>
            <a:ext cx="7558648" cy="569917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This is called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line symmetry 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reflective symmetry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1739EB-7245-C945-B846-CC67A8DF21A9}"/>
              </a:ext>
            </a:extLst>
          </p:cNvPr>
          <p:cNvCxnSpPr>
            <a:cxnSpLocks/>
          </p:cNvCxnSpPr>
          <p:nvPr/>
        </p:nvCxnSpPr>
        <p:spPr>
          <a:xfrm flipH="1">
            <a:off x="974688" y="3909708"/>
            <a:ext cx="2494814" cy="2237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00A06CFB-711F-1640-8879-20B01CC261D6}"/>
              </a:ext>
            </a:extLst>
          </p:cNvPr>
          <p:cNvSpPr/>
          <p:nvPr/>
        </p:nvSpPr>
        <p:spPr>
          <a:xfrm>
            <a:off x="3867457" y="5145855"/>
            <a:ext cx="2114505" cy="445936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Vertical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12485A6A-FC4F-AF47-8303-69BB2DEB2430}"/>
              </a:ext>
            </a:extLst>
          </p:cNvPr>
          <p:cNvSpPr/>
          <p:nvPr/>
        </p:nvSpPr>
        <p:spPr>
          <a:xfrm>
            <a:off x="6605987" y="5145855"/>
            <a:ext cx="2114505" cy="445936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Diagonal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25C914-4937-4D46-880E-56005D3E2AC7}"/>
              </a:ext>
            </a:extLst>
          </p:cNvPr>
          <p:cNvCxnSpPr>
            <a:cxnSpLocks/>
          </p:cNvCxnSpPr>
          <p:nvPr/>
        </p:nvCxnSpPr>
        <p:spPr>
          <a:xfrm>
            <a:off x="4967642" y="2730783"/>
            <a:ext cx="0" cy="231447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e 19">
            <a:extLst>
              <a:ext uri="{FF2B5EF4-FFF2-40B4-BE49-F238E27FC236}">
                <a16:creationId xmlns:a16="http://schemas.microsoft.com/office/drawing/2014/main" id="{F7C6BA09-CE15-0A47-BF1D-FB1CA73419F4}"/>
              </a:ext>
            </a:extLst>
          </p:cNvPr>
          <p:cNvSpPr/>
          <p:nvPr/>
        </p:nvSpPr>
        <p:spPr>
          <a:xfrm rot="2802948">
            <a:off x="1740812" y="2709493"/>
            <a:ext cx="962566" cy="962566"/>
          </a:xfrm>
          <a:prstGeom prst="pi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Pie 23">
            <a:extLst>
              <a:ext uri="{FF2B5EF4-FFF2-40B4-BE49-F238E27FC236}">
                <a16:creationId xmlns:a16="http://schemas.microsoft.com/office/drawing/2014/main" id="{BBF3ABC7-C28B-4142-A920-E09C422EFB6D}"/>
              </a:ext>
            </a:extLst>
          </p:cNvPr>
          <p:cNvSpPr/>
          <p:nvPr/>
        </p:nvSpPr>
        <p:spPr>
          <a:xfrm rot="2802948">
            <a:off x="1736295" y="4108757"/>
            <a:ext cx="962566" cy="962566"/>
          </a:xfrm>
          <a:prstGeom prst="pi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Pie 24">
            <a:extLst>
              <a:ext uri="{FF2B5EF4-FFF2-40B4-BE49-F238E27FC236}">
                <a16:creationId xmlns:a16="http://schemas.microsoft.com/office/drawing/2014/main" id="{57624360-1981-CB4D-B2A2-678FF2CCC227}"/>
              </a:ext>
            </a:extLst>
          </p:cNvPr>
          <p:cNvSpPr/>
          <p:nvPr/>
        </p:nvSpPr>
        <p:spPr>
          <a:xfrm rot="2802948">
            <a:off x="3952489" y="3389758"/>
            <a:ext cx="962566" cy="962566"/>
          </a:xfrm>
          <a:prstGeom prst="pi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Pie 25">
            <a:extLst>
              <a:ext uri="{FF2B5EF4-FFF2-40B4-BE49-F238E27FC236}">
                <a16:creationId xmlns:a16="http://schemas.microsoft.com/office/drawing/2014/main" id="{5F7E00FD-847E-5141-998B-409BEF143848}"/>
              </a:ext>
            </a:extLst>
          </p:cNvPr>
          <p:cNvSpPr/>
          <p:nvPr/>
        </p:nvSpPr>
        <p:spPr>
          <a:xfrm rot="18797052" flipH="1">
            <a:off x="5009179" y="3389759"/>
            <a:ext cx="962566" cy="962566"/>
          </a:xfrm>
          <a:prstGeom prst="pi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Pie 27">
            <a:extLst>
              <a:ext uri="{FF2B5EF4-FFF2-40B4-BE49-F238E27FC236}">
                <a16:creationId xmlns:a16="http://schemas.microsoft.com/office/drawing/2014/main" id="{3CFD889D-A9B4-4F40-8201-7CFF86552C0A}"/>
              </a:ext>
            </a:extLst>
          </p:cNvPr>
          <p:cNvSpPr/>
          <p:nvPr/>
        </p:nvSpPr>
        <p:spPr>
          <a:xfrm rot="2802948">
            <a:off x="6689178" y="3800587"/>
            <a:ext cx="962566" cy="962566"/>
          </a:xfrm>
          <a:prstGeom prst="pi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e 28">
            <a:extLst>
              <a:ext uri="{FF2B5EF4-FFF2-40B4-BE49-F238E27FC236}">
                <a16:creationId xmlns:a16="http://schemas.microsoft.com/office/drawing/2014/main" id="{7E19E103-B85D-7442-8CB0-2EF3DD6D3650}"/>
              </a:ext>
            </a:extLst>
          </p:cNvPr>
          <p:cNvSpPr/>
          <p:nvPr/>
        </p:nvSpPr>
        <p:spPr>
          <a:xfrm rot="7980000">
            <a:off x="7686705" y="2819684"/>
            <a:ext cx="962566" cy="962566"/>
          </a:xfrm>
          <a:prstGeom prst="pi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B9040F5-2AC3-9E49-8F69-7805729D1480}"/>
              </a:ext>
            </a:extLst>
          </p:cNvPr>
          <p:cNvCxnSpPr>
            <a:cxnSpLocks/>
          </p:cNvCxnSpPr>
          <p:nvPr/>
        </p:nvCxnSpPr>
        <p:spPr>
          <a:xfrm rot="8100000">
            <a:off x="7612020" y="2592615"/>
            <a:ext cx="0" cy="231447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605AFCA-468F-454E-B554-CB9601048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272" y="429634"/>
            <a:ext cx="6394184" cy="10242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A1D4C3-22B7-8D4F-9D7C-987B9A4AE9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77" y="553018"/>
            <a:ext cx="2303462" cy="19605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F8F89B50-0C7B-DA4F-A9CC-732BD65B3A50}"/>
              </a:ext>
            </a:extLst>
          </p:cNvPr>
          <p:cNvSpPr/>
          <p:nvPr/>
        </p:nvSpPr>
        <p:spPr>
          <a:xfrm>
            <a:off x="2818016" y="1576373"/>
            <a:ext cx="6549274" cy="934071"/>
          </a:xfrm>
          <a:prstGeom prst="wedgeRoundRectCallout">
            <a:avLst>
              <a:gd name="adj1" fmla="val -55678"/>
              <a:gd name="adj2" fmla="val -3589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Mirror lines can be in any direction, including horizontal, vertical and diagonal.</a:t>
            </a:r>
          </a:p>
        </p:txBody>
      </p:sp>
    </p:spTree>
    <p:extLst>
      <p:ext uri="{BB962C8B-B14F-4D97-AF65-F5344CB8AC3E}">
        <p14:creationId xmlns:p14="http://schemas.microsoft.com/office/powerpoint/2010/main" val="252871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70CA58-38AB-724E-86A6-750D4C97B442}"/>
              </a:ext>
            </a:extLst>
          </p:cNvPr>
          <p:cNvSpPr/>
          <p:nvPr/>
        </p:nvSpPr>
        <p:spPr>
          <a:xfrm>
            <a:off x="508000" y="2649376"/>
            <a:ext cx="2052000" cy="17905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F8F89B50-0C7B-DA4F-A9CC-732BD65B3A50}"/>
              </a:ext>
            </a:extLst>
          </p:cNvPr>
          <p:cNvSpPr/>
          <p:nvPr/>
        </p:nvSpPr>
        <p:spPr>
          <a:xfrm>
            <a:off x="2298672" y="1414003"/>
            <a:ext cx="7058688" cy="928857"/>
          </a:xfrm>
          <a:prstGeom prst="wedgeRoundRectCallout">
            <a:avLst>
              <a:gd name="adj1" fmla="val -52477"/>
              <a:gd name="adj2" fmla="val 312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Many shapes are symmetrical and some of them have more than one line of symmetry.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F2E23570-0D24-3443-969F-41BA0853F139}"/>
              </a:ext>
            </a:extLst>
          </p:cNvPr>
          <p:cNvSpPr/>
          <p:nvPr/>
        </p:nvSpPr>
        <p:spPr>
          <a:xfrm>
            <a:off x="513441" y="3902161"/>
            <a:ext cx="2052000" cy="544682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This arrow has one line of symmetry.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59F942-654B-FF48-9372-EB201904ED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" y="376058"/>
            <a:ext cx="8970681" cy="893942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5E212ABB-CF71-4C44-8C3D-258FDE5DB057}"/>
              </a:ext>
            </a:extLst>
          </p:cNvPr>
          <p:cNvSpPr/>
          <p:nvPr/>
        </p:nvSpPr>
        <p:spPr>
          <a:xfrm>
            <a:off x="917378" y="2875292"/>
            <a:ext cx="1222407" cy="891589"/>
          </a:xfrm>
          <a:prstGeom prst="rightArrow">
            <a:avLst/>
          </a:prstGeom>
          <a:solidFill>
            <a:srgbClr val="C4EE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022CA3-0FB7-B746-AFA3-27CD93895EB7}"/>
              </a:ext>
            </a:extLst>
          </p:cNvPr>
          <p:cNvCxnSpPr>
            <a:cxnSpLocks/>
          </p:cNvCxnSpPr>
          <p:nvPr/>
        </p:nvCxnSpPr>
        <p:spPr>
          <a:xfrm flipH="1" flipV="1">
            <a:off x="751864" y="3321085"/>
            <a:ext cx="1581503" cy="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E437D97-E79E-AA4E-96DC-F74E9F2E85DB}"/>
              </a:ext>
            </a:extLst>
          </p:cNvPr>
          <p:cNvSpPr/>
          <p:nvPr/>
        </p:nvSpPr>
        <p:spPr>
          <a:xfrm>
            <a:off x="2758107" y="2659536"/>
            <a:ext cx="2052000" cy="17905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603A1D-A247-B145-9E39-B00005C11DBE}"/>
              </a:ext>
            </a:extLst>
          </p:cNvPr>
          <p:cNvSpPr/>
          <p:nvPr/>
        </p:nvSpPr>
        <p:spPr>
          <a:xfrm>
            <a:off x="5008214" y="2649375"/>
            <a:ext cx="2052000" cy="178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2D3C2E-CAA8-114D-B7F5-AC990B51AAE0}"/>
              </a:ext>
            </a:extLst>
          </p:cNvPr>
          <p:cNvSpPr/>
          <p:nvPr/>
        </p:nvSpPr>
        <p:spPr>
          <a:xfrm>
            <a:off x="7258320" y="2649375"/>
            <a:ext cx="2052000" cy="1789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3224202C-4698-C34B-A909-880AA992ADD6}"/>
              </a:ext>
            </a:extLst>
          </p:cNvPr>
          <p:cNvSpPr/>
          <p:nvPr/>
        </p:nvSpPr>
        <p:spPr>
          <a:xfrm>
            <a:off x="2748641" y="3902161"/>
            <a:ext cx="2052000" cy="544682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This rectangle has two lines of symmetry.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4746243D-679F-D94E-8791-730717C59376}"/>
              </a:ext>
            </a:extLst>
          </p:cNvPr>
          <p:cNvSpPr/>
          <p:nvPr/>
        </p:nvSpPr>
        <p:spPr>
          <a:xfrm>
            <a:off x="4994001" y="3912321"/>
            <a:ext cx="2052000" cy="544682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This triangle has three lines of symmetry.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085F9BF8-B3B8-A846-B490-08115001AFD4}"/>
              </a:ext>
            </a:extLst>
          </p:cNvPr>
          <p:cNvSpPr/>
          <p:nvPr/>
        </p:nvSpPr>
        <p:spPr>
          <a:xfrm>
            <a:off x="7239361" y="3881841"/>
            <a:ext cx="2052000" cy="544682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This square has four lines of symmetry.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37BDA5-E67B-434C-8330-E3FDE107B9A7}"/>
              </a:ext>
            </a:extLst>
          </p:cNvPr>
          <p:cNvSpPr/>
          <p:nvPr/>
        </p:nvSpPr>
        <p:spPr>
          <a:xfrm>
            <a:off x="507999" y="4616855"/>
            <a:ext cx="4292641" cy="17905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3058CA7-B604-E941-A572-C0BBA8FADA2F}"/>
              </a:ext>
            </a:extLst>
          </p:cNvPr>
          <p:cNvSpPr/>
          <p:nvPr/>
        </p:nvSpPr>
        <p:spPr>
          <a:xfrm>
            <a:off x="3036284" y="3029760"/>
            <a:ext cx="1520455" cy="582651"/>
          </a:xfrm>
          <a:prstGeom prst="rect">
            <a:avLst/>
          </a:prstGeom>
          <a:solidFill>
            <a:srgbClr val="FFE3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9ABDC6-8765-524B-AA14-0D418160FA5E}"/>
              </a:ext>
            </a:extLst>
          </p:cNvPr>
          <p:cNvCxnSpPr>
            <a:cxnSpLocks/>
          </p:cNvCxnSpPr>
          <p:nvPr/>
        </p:nvCxnSpPr>
        <p:spPr>
          <a:xfrm flipH="1">
            <a:off x="2824842" y="3341407"/>
            <a:ext cx="1879238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AF44002-7020-5941-9773-7F1888D5D4E3}"/>
              </a:ext>
            </a:extLst>
          </p:cNvPr>
          <p:cNvCxnSpPr>
            <a:cxnSpLocks/>
          </p:cNvCxnSpPr>
          <p:nvPr/>
        </p:nvCxnSpPr>
        <p:spPr>
          <a:xfrm flipH="1" flipV="1">
            <a:off x="3786939" y="2813230"/>
            <a:ext cx="12901" cy="9111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iangle 32">
            <a:extLst>
              <a:ext uri="{FF2B5EF4-FFF2-40B4-BE49-F238E27FC236}">
                <a16:creationId xmlns:a16="http://schemas.microsoft.com/office/drawing/2014/main" id="{90B99E70-5CD5-1E43-B900-E49F187FD272}"/>
              </a:ext>
            </a:extLst>
          </p:cNvPr>
          <p:cNvSpPr/>
          <p:nvPr/>
        </p:nvSpPr>
        <p:spPr>
          <a:xfrm>
            <a:off x="5497551" y="2833782"/>
            <a:ext cx="1073326" cy="925281"/>
          </a:xfrm>
          <a:prstGeom prst="triangle">
            <a:avLst/>
          </a:prstGeom>
          <a:solidFill>
            <a:srgbClr val="D6FF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48B3317-B079-4044-A288-6F38268AD71B}"/>
              </a:ext>
            </a:extLst>
          </p:cNvPr>
          <p:cNvCxnSpPr>
            <a:cxnSpLocks/>
          </p:cNvCxnSpPr>
          <p:nvPr/>
        </p:nvCxnSpPr>
        <p:spPr>
          <a:xfrm>
            <a:off x="6034214" y="2711191"/>
            <a:ext cx="0" cy="122442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51FE5DD-4827-AF48-B6CB-7845F08DFA99}"/>
              </a:ext>
            </a:extLst>
          </p:cNvPr>
          <p:cNvSpPr/>
          <p:nvPr/>
        </p:nvSpPr>
        <p:spPr>
          <a:xfrm>
            <a:off x="4998720" y="4616855"/>
            <a:ext cx="2768911" cy="17905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F5B8AAD-08EA-054B-A941-DBA2AD2DEC2C}"/>
              </a:ext>
            </a:extLst>
          </p:cNvPr>
          <p:cNvCxnSpPr>
            <a:cxnSpLocks/>
          </p:cNvCxnSpPr>
          <p:nvPr/>
        </p:nvCxnSpPr>
        <p:spPr>
          <a:xfrm flipH="1" flipV="1">
            <a:off x="5444228" y="3072173"/>
            <a:ext cx="1320993" cy="77603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697505F-B47C-E348-9CA5-D035A6289C13}"/>
              </a:ext>
            </a:extLst>
          </p:cNvPr>
          <p:cNvCxnSpPr>
            <a:cxnSpLocks/>
          </p:cNvCxnSpPr>
          <p:nvPr/>
        </p:nvCxnSpPr>
        <p:spPr>
          <a:xfrm flipV="1">
            <a:off x="5356170" y="3072173"/>
            <a:ext cx="1320993" cy="77603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A81B3399-D8B6-504C-A654-D49922C607D8}"/>
              </a:ext>
            </a:extLst>
          </p:cNvPr>
          <p:cNvSpPr/>
          <p:nvPr/>
        </p:nvSpPr>
        <p:spPr>
          <a:xfrm>
            <a:off x="7918032" y="2973756"/>
            <a:ext cx="694658" cy="694658"/>
          </a:xfrm>
          <a:prstGeom prst="rect">
            <a:avLst/>
          </a:prstGeom>
          <a:solidFill>
            <a:srgbClr val="FFCEE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5593C0B-F78F-2E4E-BD00-BA94EB5FC785}"/>
              </a:ext>
            </a:extLst>
          </p:cNvPr>
          <p:cNvCxnSpPr>
            <a:cxnSpLocks/>
          </p:cNvCxnSpPr>
          <p:nvPr/>
        </p:nvCxnSpPr>
        <p:spPr>
          <a:xfrm flipH="1">
            <a:off x="7650200" y="3341407"/>
            <a:ext cx="1281635" cy="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F9E38F8-32E9-FE44-94FD-FDDD85E34069}"/>
              </a:ext>
            </a:extLst>
          </p:cNvPr>
          <p:cNvCxnSpPr>
            <a:cxnSpLocks/>
          </p:cNvCxnSpPr>
          <p:nvPr/>
        </p:nvCxnSpPr>
        <p:spPr>
          <a:xfrm flipV="1">
            <a:off x="8284320" y="2734937"/>
            <a:ext cx="1" cy="11348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D4336A0-5B4E-6E49-A0AD-12B64AD84B69}"/>
              </a:ext>
            </a:extLst>
          </p:cNvPr>
          <p:cNvCxnSpPr>
            <a:cxnSpLocks/>
          </p:cNvCxnSpPr>
          <p:nvPr/>
        </p:nvCxnSpPr>
        <p:spPr>
          <a:xfrm flipH="1" flipV="1">
            <a:off x="7767631" y="2808546"/>
            <a:ext cx="951576" cy="99181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A19C7F8-C8D8-CE4F-92F5-940214BE387A}"/>
              </a:ext>
            </a:extLst>
          </p:cNvPr>
          <p:cNvCxnSpPr>
            <a:cxnSpLocks/>
          </p:cNvCxnSpPr>
          <p:nvPr/>
        </p:nvCxnSpPr>
        <p:spPr>
          <a:xfrm flipV="1">
            <a:off x="7789931" y="2808206"/>
            <a:ext cx="994786" cy="98100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3CD4A7CA-C886-654B-8E41-5F3EEEB4B912}"/>
              </a:ext>
            </a:extLst>
          </p:cNvPr>
          <p:cNvSpPr/>
          <p:nvPr/>
        </p:nvSpPr>
        <p:spPr>
          <a:xfrm>
            <a:off x="917378" y="4922026"/>
            <a:ext cx="1064809" cy="1064809"/>
          </a:xfrm>
          <a:prstGeom prst="ellipse">
            <a:avLst/>
          </a:prstGeom>
          <a:solidFill>
            <a:srgbClr val="FFFEB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ular Callout 61">
            <a:extLst>
              <a:ext uri="{FF2B5EF4-FFF2-40B4-BE49-F238E27FC236}">
                <a16:creationId xmlns:a16="http://schemas.microsoft.com/office/drawing/2014/main" id="{10D8BF55-B78E-FC46-A07D-F678284D2191}"/>
              </a:ext>
            </a:extLst>
          </p:cNvPr>
          <p:cNvSpPr/>
          <p:nvPr/>
        </p:nvSpPr>
        <p:spPr>
          <a:xfrm>
            <a:off x="2180267" y="5239786"/>
            <a:ext cx="2585573" cy="544682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circle has an infinite number of lines of symmetry.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Any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line that goes through the centre of the circle is a line of symmetry!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6283BD6-89F3-1A4F-89ED-F5D8F8AEB0BA}"/>
              </a:ext>
            </a:extLst>
          </p:cNvPr>
          <p:cNvCxnSpPr>
            <a:cxnSpLocks/>
          </p:cNvCxnSpPr>
          <p:nvPr/>
        </p:nvCxnSpPr>
        <p:spPr>
          <a:xfrm flipH="1" flipV="1">
            <a:off x="659030" y="5499353"/>
            <a:ext cx="1581503" cy="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7096CE3-8ECB-2C42-B956-B3F5C48E9016}"/>
              </a:ext>
            </a:extLst>
          </p:cNvPr>
          <p:cNvCxnSpPr>
            <a:cxnSpLocks/>
          </p:cNvCxnSpPr>
          <p:nvPr/>
        </p:nvCxnSpPr>
        <p:spPr>
          <a:xfrm flipH="1" flipV="1">
            <a:off x="719299" y="4926095"/>
            <a:ext cx="1404141" cy="10936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159902B-78A2-514B-A25E-D35FB80FC55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64196" y="5499351"/>
            <a:ext cx="1581503" cy="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>
            <a:extLst>
              <a:ext uri="{FF2B5EF4-FFF2-40B4-BE49-F238E27FC236}">
                <a16:creationId xmlns:a16="http://schemas.microsoft.com/office/drawing/2014/main" id="{3F34AA44-55A9-934D-942F-725AB1625BB6}"/>
              </a:ext>
            </a:extLst>
          </p:cNvPr>
          <p:cNvSpPr/>
          <p:nvPr/>
        </p:nvSpPr>
        <p:spPr>
          <a:xfrm>
            <a:off x="5176566" y="4774115"/>
            <a:ext cx="1352106" cy="1450475"/>
          </a:xfrm>
          <a:custGeom>
            <a:avLst/>
            <a:gdLst>
              <a:gd name="connsiteX0" fmla="*/ 245327 w 1003609"/>
              <a:gd name="connsiteY0" fmla="*/ 312234 h 1237786"/>
              <a:gd name="connsiteX1" fmla="*/ 1003609 w 1003609"/>
              <a:gd name="connsiteY1" fmla="*/ 0 h 1237786"/>
              <a:gd name="connsiteX2" fmla="*/ 780585 w 1003609"/>
              <a:gd name="connsiteY2" fmla="*/ 512956 h 1237786"/>
              <a:gd name="connsiteX3" fmla="*/ 880946 w 1003609"/>
              <a:gd name="connsiteY3" fmla="*/ 702527 h 1237786"/>
              <a:gd name="connsiteX4" fmla="*/ 278780 w 1003609"/>
              <a:gd name="connsiteY4" fmla="*/ 1237786 h 1237786"/>
              <a:gd name="connsiteX5" fmla="*/ 0 w 1003609"/>
              <a:gd name="connsiteY5" fmla="*/ 669073 h 1237786"/>
              <a:gd name="connsiteX6" fmla="*/ 245327 w 1003609"/>
              <a:gd name="connsiteY6" fmla="*/ 312234 h 123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3609" h="1237786">
                <a:moveTo>
                  <a:pt x="245327" y="312234"/>
                </a:moveTo>
                <a:lnTo>
                  <a:pt x="1003609" y="0"/>
                </a:lnTo>
                <a:lnTo>
                  <a:pt x="780585" y="512956"/>
                </a:lnTo>
                <a:lnTo>
                  <a:pt x="880946" y="702527"/>
                </a:lnTo>
                <a:lnTo>
                  <a:pt x="278780" y="1237786"/>
                </a:lnTo>
                <a:lnTo>
                  <a:pt x="0" y="669073"/>
                </a:lnTo>
                <a:lnTo>
                  <a:pt x="245327" y="312234"/>
                </a:lnTo>
                <a:close/>
              </a:path>
            </a:pathLst>
          </a:custGeom>
          <a:solidFill>
            <a:srgbClr val="E4B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ular Callout 69">
            <a:extLst>
              <a:ext uri="{FF2B5EF4-FFF2-40B4-BE49-F238E27FC236}">
                <a16:creationId xmlns:a16="http://schemas.microsoft.com/office/drawing/2014/main" id="{D6AD2AAD-8694-9542-BCE4-F65D63634A5D}"/>
              </a:ext>
            </a:extLst>
          </p:cNvPr>
          <p:cNvSpPr/>
          <p:nvPr/>
        </p:nvSpPr>
        <p:spPr>
          <a:xfrm>
            <a:off x="6505698" y="4894892"/>
            <a:ext cx="1177956" cy="120000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This irregular hexagon does not have any lines of symmetry.</a:t>
            </a:r>
          </a:p>
        </p:txBody>
      </p:sp>
      <p:sp>
        <p:nvSpPr>
          <p:cNvPr id="71" name="Rounded Rectangular Callout 70">
            <a:extLst>
              <a:ext uri="{FF2B5EF4-FFF2-40B4-BE49-F238E27FC236}">
                <a16:creationId xmlns:a16="http://schemas.microsoft.com/office/drawing/2014/main" id="{97E0D6D5-7DD3-9E42-BBF6-127FC216D04A}"/>
              </a:ext>
            </a:extLst>
          </p:cNvPr>
          <p:cNvSpPr/>
          <p:nvPr/>
        </p:nvSpPr>
        <p:spPr>
          <a:xfrm>
            <a:off x="7855321" y="4774115"/>
            <a:ext cx="1589764" cy="120000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Do any of the letters in your name have lines of symmetry?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5BFBCB34-A3D7-4E40-9DC4-ECBE8CEEC1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49" y="1270000"/>
            <a:ext cx="1669132" cy="1427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66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F2E23570-0D24-3443-969F-41BA0853F139}"/>
              </a:ext>
            </a:extLst>
          </p:cNvPr>
          <p:cNvSpPr/>
          <p:nvPr/>
        </p:nvSpPr>
        <p:spPr>
          <a:xfrm>
            <a:off x="5487789" y="3705558"/>
            <a:ext cx="3218329" cy="1557627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5449F-1D95-8D4E-BD25-A2533788F0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50" y="366571"/>
            <a:ext cx="8976733" cy="859935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15B259-52C8-BD4B-8174-7B3E867E7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05701"/>
              </p:ext>
            </p:extLst>
          </p:nvPr>
        </p:nvGraphicFramePr>
        <p:xfrm>
          <a:off x="576878" y="3105619"/>
          <a:ext cx="2808000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48143793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2092042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2225416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3433531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6360179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3485974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93036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48477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5157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073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C19E72B-7508-9542-8D21-54F8AEEB7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867269"/>
              </p:ext>
            </p:extLst>
          </p:nvPr>
        </p:nvGraphicFramePr>
        <p:xfrm>
          <a:off x="3582132" y="3105619"/>
          <a:ext cx="2808000" cy="18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48143793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2092042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2225416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3433531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6360179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3485974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B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B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B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93036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EB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EB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00EB1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48477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5157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F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0732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97FD8F-DD69-0A4B-8086-3C9535629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30660"/>
              </p:ext>
            </p:extLst>
          </p:nvPr>
        </p:nvGraphicFramePr>
        <p:xfrm>
          <a:off x="6587386" y="3105619"/>
          <a:ext cx="2808000" cy="28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48143793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2092042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2225416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3433531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6360179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3485974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93036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48477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E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5157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0732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79001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107444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E71AF9-3F2E-594A-8486-7225BCFA056B}"/>
              </a:ext>
            </a:extLst>
          </p:cNvPr>
          <p:cNvCxnSpPr>
            <a:cxnSpLocks/>
          </p:cNvCxnSpPr>
          <p:nvPr/>
        </p:nvCxnSpPr>
        <p:spPr>
          <a:xfrm>
            <a:off x="6587386" y="3083878"/>
            <a:ext cx="2776831" cy="2808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226C2AAF-D924-1B42-B72A-605918DA7407}"/>
              </a:ext>
            </a:extLst>
          </p:cNvPr>
          <p:cNvSpPr/>
          <p:nvPr/>
        </p:nvSpPr>
        <p:spPr>
          <a:xfrm>
            <a:off x="583580" y="5091216"/>
            <a:ext cx="2808000" cy="1182207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Can you see that the coloured squares on the bottom row are both three squares away from the vertical mirror line?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39FBDE-4889-C046-9E49-757B30024E73}"/>
              </a:ext>
            </a:extLst>
          </p:cNvPr>
          <p:cNvCxnSpPr>
            <a:cxnSpLocks/>
          </p:cNvCxnSpPr>
          <p:nvPr/>
        </p:nvCxnSpPr>
        <p:spPr>
          <a:xfrm flipH="1">
            <a:off x="769434" y="4751069"/>
            <a:ext cx="1211444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8F872567-9480-9848-90D0-46D3A47D4778}"/>
              </a:ext>
            </a:extLst>
          </p:cNvPr>
          <p:cNvSpPr/>
          <p:nvPr/>
        </p:nvSpPr>
        <p:spPr>
          <a:xfrm>
            <a:off x="3482896" y="4982436"/>
            <a:ext cx="3031525" cy="682109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Here is another example with a horizontal mirror line.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1A01EAD1-50BE-7B40-8C19-34894D734235}"/>
              </a:ext>
            </a:extLst>
          </p:cNvPr>
          <p:cNvSpPr/>
          <p:nvPr/>
        </p:nvSpPr>
        <p:spPr>
          <a:xfrm>
            <a:off x="3910933" y="5876041"/>
            <a:ext cx="4631240" cy="682109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If you have a diagonal mirror line, try turning the paper to help with the reflection!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8A02639-C0D8-EE4B-8BE8-CFBF9544DA38}"/>
              </a:ext>
            </a:extLst>
          </p:cNvPr>
          <p:cNvCxnSpPr>
            <a:cxnSpLocks/>
          </p:cNvCxnSpPr>
          <p:nvPr/>
        </p:nvCxnSpPr>
        <p:spPr>
          <a:xfrm>
            <a:off x="1980878" y="4751069"/>
            <a:ext cx="1211444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7AC70DB-146C-BB4C-836F-AA86250FFB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14" y="1271515"/>
            <a:ext cx="2880966" cy="18088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F8F89B50-0C7B-DA4F-A9CC-732BD65B3A50}"/>
              </a:ext>
            </a:extLst>
          </p:cNvPr>
          <p:cNvSpPr/>
          <p:nvPr/>
        </p:nvSpPr>
        <p:spPr>
          <a:xfrm>
            <a:off x="3178098" y="1308206"/>
            <a:ext cx="6096910" cy="1574901"/>
          </a:xfrm>
          <a:prstGeom prst="wedgeRoundRectCallout">
            <a:avLst>
              <a:gd name="adj1" fmla="val -55014"/>
              <a:gd name="adj2" fmla="val 974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may be asked to reflect a pattern on a grid. Make sure that each part of the pattern is the same distance from the mirror line as the reflected image.</a:t>
            </a:r>
          </a:p>
        </p:txBody>
      </p:sp>
    </p:spTree>
    <p:extLst>
      <p:ext uri="{BB962C8B-B14F-4D97-AF65-F5344CB8AC3E}">
        <p14:creationId xmlns:p14="http://schemas.microsoft.com/office/powerpoint/2010/main" val="66355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EBCFF52-7D0F-E74C-BF74-B9A6010B4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221" y="3747599"/>
            <a:ext cx="3050729" cy="2858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B0C6DE-4A51-5843-980D-C27FD031A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665409"/>
              </p:ext>
            </p:extLst>
          </p:nvPr>
        </p:nvGraphicFramePr>
        <p:xfrm>
          <a:off x="4364743" y="1604151"/>
          <a:ext cx="4896000" cy="36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">
                  <a:extLst>
                    <a:ext uri="{9D8B030D-6E8A-4147-A177-3AD203B41FA5}">
                      <a16:colId xmlns:a16="http://schemas.microsoft.com/office/drawing/2014/main" val="348143793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2092042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98658599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32225416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33433531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46360179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93485974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638023112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93036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484777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5157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07323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750075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63100"/>
                  </a:ext>
                </a:extLst>
              </a:tr>
            </a:tbl>
          </a:graphicData>
        </a:graphic>
      </p:graphicFrame>
      <p:sp>
        <p:nvSpPr>
          <p:cNvPr id="23" name="Freeform 22">
            <a:extLst>
              <a:ext uri="{FF2B5EF4-FFF2-40B4-BE49-F238E27FC236}">
                <a16:creationId xmlns:a16="http://schemas.microsoft.com/office/drawing/2014/main" id="{93405F5D-8620-4F49-A334-046BE612E5D3}"/>
              </a:ext>
            </a:extLst>
          </p:cNvPr>
          <p:cNvSpPr/>
          <p:nvPr/>
        </p:nvSpPr>
        <p:spPr>
          <a:xfrm>
            <a:off x="4382433" y="2219092"/>
            <a:ext cx="1851102" cy="2453269"/>
          </a:xfrm>
          <a:custGeom>
            <a:avLst/>
            <a:gdLst>
              <a:gd name="connsiteX0" fmla="*/ 1851102 w 1851102"/>
              <a:gd name="connsiteY0" fmla="*/ 1215483 h 2453269"/>
              <a:gd name="connsiteX1" fmla="*/ 1215483 w 1851102"/>
              <a:gd name="connsiteY1" fmla="*/ 0 h 2453269"/>
              <a:gd name="connsiteX2" fmla="*/ 613317 w 1851102"/>
              <a:gd name="connsiteY2" fmla="*/ 613318 h 2453269"/>
              <a:gd name="connsiteX3" fmla="*/ 0 w 1851102"/>
              <a:gd name="connsiteY3" fmla="*/ 1828800 h 2453269"/>
              <a:gd name="connsiteX4" fmla="*/ 1237785 w 1851102"/>
              <a:gd name="connsiteY4" fmla="*/ 2453269 h 2453269"/>
              <a:gd name="connsiteX5" fmla="*/ 1851102 w 1851102"/>
              <a:gd name="connsiteY5" fmla="*/ 1215483 h 245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1102" h="2453269">
                <a:moveTo>
                  <a:pt x="1851102" y="1215483"/>
                </a:moveTo>
                <a:lnTo>
                  <a:pt x="1215483" y="0"/>
                </a:lnTo>
                <a:lnTo>
                  <a:pt x="613317" y="613318"/>
                </a:lnTo>
                <a:lnTo>
                  <a:pt x="0" y="1828800"/>
                </a:lnTo>
                <a:lnTo>
                  <a:pt x="1237785" y="2453269"/>
                </a:lnTo>
                <a:lnTo>
                  <a:pt x="1851102" y="1215483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C57D3C9-337A-5341-8921-9364816948E1}"/>
              </a:ext>
            </a:extLst>
          </p:cNvPr>
          <p:cNvSpPr/>
          <p:nvPr/>
        </p:nvSpPr>
        <p:spPr>
          <a:xfrm flipH="1">
            <a:off x="7392602" y="2219092"/>
            <a:ext cx="1851102" cy="2453269"/>
          </a:xfrm>
          <a:custGeom>
            <a:avLst/>
            <a:gdLst>
              <a:gd name="connsiteX0" fmla="*/ 1851102 w 1851102"/>
              <a:gd name="connsiteY0" fmla="*/ 1215483 h 2453269"/>
              <a:gd name="connsiteX1" fmla="*/ 1215483 w 1851102"/>
              <a:gd name="connsiteY1" fmla="*/ 0 h 2453269"/>
              <a:gd name="connsiteX2" fmla="*/ 613317 w 1851102"/>
              <a:gd name="connsiteY2" fmla="*/ 613318 h 2453269"/>
              <a:gd name="connsiteX3" fmla="*/ 0 w 1851102"/>
              <a:gd name="connsiteY3" fmla="*/ 1828800 h 2453269"/>
              <a:gd name="connsiteX4" fmla="*/ 1237785 w 1851102"/>
              <a:gd name="connsiteY4" fmla="*/ 2453269 h 2453269"/>
              <a:gd name="connsiteX5" fmla="*/ 1851102 w 1851102"/>
              <a:gd name="connsiteY5" fmla="*/ 1215483 h 245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1102" h="2453269">
                <a:moveTo>
                  <a:pt x="1851102" y="1215483"/>
                </a:moveTo>
                <a:lnTo>
                  <a:pt x="1215483" y="0"/>
                </a:lnTo>
                <a:lnTo>
                  <a:pt x="613317" y="613318"/>
                </a:lnTo>
                <a:lnTo>
                  <a:pt x="0" y="1828800"/>
                </a:lnTo>
                <a:lnTo>
                  <a:pt x="1237785" y="2453269"/>
                </a:lnTo>
                <a:lnTo>
                  <a:pt x="1851102" y="1215483"/>
                </a:lnTo>
                <a:close/>
              </a:path>
            </a:pathLst>
          </a:custGeom>
          <a:solidFill>
            <a:srgbClr val="C4EE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F8F89B50-0C7B-DA4F-A9CC-732BD65B3A50}"/>
              </a:ext>
            </a:extLst>
          </p:cNvPr>
          <p:cNvSpPr/>
          <p:nvPr/>
        </p:nvSpPr>
        <p:spPr>
          <a:xfrm>
            <a:off x="817399" y="1510163"/>
            <a:ext cx="3090462" cy="2443742"/>
          </a:xfrm>
          <a:prstGeom prst="wedgeRoundRectCallout">
            <a:avLst>
              <a:gd name="adj1" fmla="val -13288"/>
              <a:gd name="adj2" fmla="val 5704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might also have to reflect a shape on a grid.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Work out the reflection of one vertex (or corner) at a time and then join them together.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F2E23570-0D24-3443-969F-41BA0853F139}"/>
              </a:ext>
            </a:extLst>
          </p:cNvPr>
          <p:cNvSpPr/>
          <p:nvPr/>
        </p:nvSpPr>
        <p:spPr>
          <a:xfrm>
            <a:off x="4552799" y="5433472"/>
            <a:ext cx="4519886" cy="678600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When you have finished, use a mirror to check the reflected image if you can!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29E9E-DC49-8840-B2A9-E22267008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72" y="387113"/>
            <a:ext cx="8923055" cy="97748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5CC36E-9762-764E-9976-1D00C52BD35C}"/>
              </a:ext>
            </a:extLst>
          </p:cNvPr>
          <p:cNvCxnSpPr>
            <a:cxnSpLocks/>
          </p:cNvCxnSpPr>
          <p:nvPr/>
        </p:nvCxnSpPr>
        <p:spPr>
          <a:xfrm flipH="1" flipV="1">
            <a:off x="5616491" y="4661210"/>
            <a:ext cx="1196904" cy="111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D05E7E-8976-F841-AFA4-659134879DE9}"/>
              </a:ext>
            </a:extLst>
          </p:cNvPr>
          <p:cNvCxnSpPr>
            <a:cxnSpLocks/>
          </p:cNvCxnSpPr>
          <p:nvPr/>
        </p:nvCxnSpPr>
        <p:spPr>
          <a:xfrm flipV="1">
            <a:off x="6813395" y="4661210"/>
            <a:ext cx="1184446" cy="11151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2E516C-B6B1-0946-9396-BF37B6DF4325}"/>
              </a:ext>
            </a:extLst>
          </p:cNvPr>
          <p:cNvCxnSpPr>
            <a:cxnSpLocks/>
          </p:cNvCxnSpPr>
          <p:nvPr/>
        </p:nvCxnSpPr>
        <p:spPr>
          <a:xfrm>
            <a:off x="6813395" y="2821258"/>
            <a:ext cx="1825632" cy="11152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06A487A-EA49-FB47-99B7-FF1CCCF42044}"/>
              </a:ext>
            </a:extLst>
          </p:cNvPr>
          <p:cNvCxnSpPr>
            <a:cxnSpLocks/>
          </p:cNvCxnSpPr>
          <p:nvPr/>
        </p:nvCxnSpPr>
        <p:spPr>
          <a:xfrm flipH="1">
            <a:off x="5006248" y="2821258"/>
            <a:ext cx="1807147" cy="11152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8A598B-9E15-7C49-91ED-353A8A18AEE8}"/>
              </a:ext>
            </a:extLst>
          </p:cNvPr>
          <p:cNvCxnSpPr>
            <a:cxnSpLocks/>
          </p:cNvCxnSpPr>
          <p:nvPr/>
        </p:nvCxnSpPr>
        <p:spPr>
          <a:xfrm>
            <a:off x="6813395" y="4047892"/>
            <a:ext cx="2430309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DC2CBF0-8AFE-D141-A180-D76D7FDE4FD7}"/>
              </a:ext>
            </a:extLst>
          </p:cNvPr>
          <p:cNvCxnSpPr>
            <a:cxnSpLocks/>
          </p:cNvCxnSpPr>
          <p:nvPr/>
        </p:nvCxnSpPr>
        <p:spPr>
          <a:xfrm flipH="1">
            <a:off x="4361989" y="4047892"/>
            <a:ext cx="2451406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2FB1C9A-44D2-8D4D-BD87-FE4CA840374E}"/>
              </a:ext>
            </a:extLst>
          </p:cNvPr>
          <p:cNvCxnSpPr>
            <a:cxnSpLocks/>
          </p:cNvCxnSpPr>
          <p:nvPr/>
        </p:nvCxnSpPr>
        <p:spPr>
          <a:xfrm flipH="1">
            <a:off x="5605340" y="2219093"/>
            <a:ext cx="1208055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2B60130-5319-8248-9F56-CE7E29C74FC6}"/>
              </a:ext>
            </a:extLst>
          </p:cNvPr>
          <p:cNvCxnSpPr>
            <a:cxnSpLocks/>
          </p:cNvCxnSpPr>
          <p:nvPr/>
        </p:nvCxnSpPr>
        <p:spPr>
          <a:xfrm>
            <a:off x="6813395" y="2219093"/>
            <a:ext cx="1173295" cy="0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28F4334-357F-4548-8729-3ACAAC8E0E79}"/>
              </a:ext>
            </a:extLst>
          </p:cNvPr>
          <p:cNvCxnSpPr>
            <a:cxnSpLocks/>
            <a:endCxn id="23" idx="0"/>
          </p:cNvCxnSpPr>
          <p:nvPr/>
        </p:nvCxnSpPr>
        <p:spPr>
          <a:xfrm flipH="1" flipV="1">
            <a:off x="6233535" y="3434575"/>
            <a:ext cx="579860" cy="2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0903FEE-09F2-E143-B4A7-3474213AEA13}"/>
              </a:ext>
            </a:extLst>
          </p:cNvPr>
          <p:cNvCxnSpPr>
            <a:cxnSpLocks/>
            <a:endCxn id="24" idx="0"/>
          </p:cNvCxnSpPr>
          <p:nvPr/>
        </p:nvCxnSpPr>
        <p:spPr>
          <a:xfrm flipV="1">
            <a:off x="6813395" y="3434575"/>
            <a:ext cx="579207" cy="2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07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C002FB-09BC-0646-BBEC-1781CC7681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52" y="379628"/>
            <a:ext cx="8954428" cy="81147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1CC441D-CF80-B847-8D29-A72FE7FC3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066590"/>
              </p:ext>
            </p:extLst>
          </p:nvPr>
        </p:nvGraphicFramePr>
        <p:xfrm>
          <a:off x="4584556" y="2015259"/>
          <a:ext cx="3744000" cy="374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val="348143793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2092042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98658599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2225416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33433531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146360179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393485974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63802311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93036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48477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5157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0732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7500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3631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4289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594670"/>
                  </a:ext>
                </a:extLst>
              </a:tr>
            </a:tbl>
          </a:graphicData>
        </a:graphic>
      </p:graphicFrame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B9787116-63F6-444F-8AB9-D3E80F594B04}"/>
              </a:ext>
            </a:extLst>
          </p:cNvPr>
          <p:cNvSpPr/>
          <p:nvPr/>
        </p:nvSpPr>
        <p:spPr>
          <a:xfrm>
            <a:off x="690675" y="1284950"/>
            <a:ext cx="2854712" cy="2818527"/>
          </a:xfrm>
          <a:prstGeom prst="wedgeRoundRectCallout">
            <a:avLst>
              <a:gd name="adj1" fmla="val -13288"/>
              <a:gd name="adj2" fmla="val 5704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may have to reflect points and shapes on a coordinate grid.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mirror line may be along one of the axes but it could be somewhere else!</a:t>
            </a:r>
            <a:endParaRPr lang="en-US" sz="2400" b="1" i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4F6D56-D5A9-6A41-998D-4B1E171319B3}"/>
              </a:ext>
            </a:extLst>
          </p:cNvPr>
          <p:cNvCxnSpPr>
            <a:cxnSpLocks/>
          </p:cNvCxnSpPr>
          <p:nvPr/>
        </p:nvCxnSpPr>
        <p:spPr>
          <a:xfrm>
            <a:off x="4573404" y="3885854"/>
            <a:ext cx="3907955" cy="0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4139B2-28BF-194B-AF2A-0AEA775DCD96}"/>
              </a:ext>
            </a:extLst>
          </p:cNvPr>
          <p:cNvCxnSpPr>
            <a:cxnSpLocks/>
            <a:stCxn id="7" idx="2"/>
          </p:cNvCxnSpPr>
          <p:nvPr/>
        </p:nvCxnSpPr>
        <p:spPr>
          <a:xfrm flipH="1" flipV="1">
            <a:off x="6440848" y="1831427"/>
            <a:ext cx="15708" cy="39278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id="{A8D7D134-FACE-8A43-9D82-84C55C914C27}"/>
              </a:ext>
            </a:extLst>
          </p:cNvPr>
          <p:cNvSpPr/>
          <p:nvPr/>
        </p:nvSpPr>
        <p:spPr>
          <a:xfrm>
            <a:off x="3574281" y="1295559"/>
            <a:ext cx="5787484" cy="404138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 this coordinate grid, the mirror line is on the x-axis.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C675D744-6E20-7C41-AFAE-B0C6D77CED32}"/>
              </a:ext>
            </a:extLst>
          </p:cNvPr>
          <p:cNvSpPr/>
          <p:nvPr/>
        </p:nvSpPr>
        <p:spPr>
          <a:xfrm>
            <a:off x="8442005" y="3732234"/>
            <a:ext cx="328643" cy="35184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EDE4DC33-C1B7-B94F-8019-D4C97F2F06B2}"/>
              </a:ext>
            </a:extLst>
          </p:cNvPr>
          <p:cNvSpPr/>
          <p:nvPr/>
        </p:nvSpPr>
        <p:spPr>
          <a:xfrm>
            <a:off x="6407394" y="1577448"/>
            <a:ext cx="392972" cy="35184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AEBF5F04-808D-7848-92FE-A102F5325AC7}"/>
              </a:ext>
            </a:extLst>
          </p:cNvPr>
          <p:cNvSpPr/>
          <p:nvPr/>
        </p:nvSpPr>
        <p:spPr>
          <a:xfrm>
            <a:off x="6719626" y="3930354"/>
            <a:ext cx="392972" cy="35184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73FA0ED9-6761-AF42-B3FF-FF21EB4145EC}"/>
              </a:ext>
            </a:extLst>
          </p:cNvPr>
          <p:cNvSpPr/>
          <p:nvPr/>
        </p:nvSpPr>
        <p:spPr>
          <a:xfrm>
            <a:off x="7187977" y="3930354"/>
            <a:ext cx="392972" cy="35184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B111644B-D7F9-764A-ABF3-3732176BD507}"/>
              </a:ext>
            </a:extLst>
          </p:cNvPr>
          <p:cNvSpPr/>
          <p:nvPr/>
        </p:nvSpPr>
        <p:spPr>
          <a:xfrm>
            <a:off x="7656329" y="3930354"/>
            <a:ext cx="392972" cy="35184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45715A74-347B-4445-BC4E-F861EE8EF7A8}"/>
              </a:ext>
            </a:extLst>
          </p:cNvPr>
          <p:cNvSpPr/>
          <p:nvPr/>
        </p:nvSpPr>
        <p:spPr>
          <a:xfrm>
            <a:off x="8113528" y="3930354"/>
            <a:ext cx="392972" cy="35184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85A5DA98-2F14-7D4A-9CCA-0DF03FAF9020}"/>
              </a:ext>
            </a:extLst>
          </p:cNvPr>
          <p:cNvSpPr/>
          <p:nvPr/>
        </p:nvSpPr>
        <p:spPr>
          <a:xfrm>
            <a:off x="5749471" y="3930354"/>
            <a:ext cx="432000" cy="35184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-1</a:t>
            </a:r>
          </a:p>
        </p:txBody>
      </p:sp>
      <p:sp>
        <p:nvSpPr>
          <p:cNvPr id="28" name="Rounded Rectangular Callout 27">
            <a:extLst>
              <a:ext uri="{FF2B5EF4-FFF2-40B4-BE49-F238E27FC236}">
                <a16:creationId xmlns:a16="http://schemas.microsoft.com/office/drawing/2014/main" id="{36A0433E-CFFF-784C-AB05-166E136FC8B8}"/>
              </a:ext>
            </a:extLst>
          </p:cNvPr>
          <p:cNvSpPr/>
          <p:nvPr/>
        </p:nvSpPr>
        <p:spPr>
          <a:xfrm>
            <a:off x="5236516" y="3930354"/>
            <a:ext cx="432000" cy="35184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-2</a:t>
            </a:r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D3799BF2-397F-494E-BB48-C824BF90FA3A}"/>
              </a:ext>
            </a:extLst>
          </p:cNvPr>
          <p:cNvSpPr/>
          <p:nvPr/>
        </p:nvSpPr>
        <p:spPr>
          <a:xfrm>
            <a:off x="4790467" y="3930354"/>
            <a:ext cx="432000" cy="35184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-3</a:t>
            </a:r>
          </a:p>
        </p:txBody>
      </p: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789CE701-38D9-B642-BBC8-770B505C2A57}"/>
              </a:ext>
            </a:extLst>
          </p:cNvPr>
          <p:cNvSpPr/>
          <p:nvPr/>
        </p:nvSpPr>
        <p:spPr>
          <a:xfrm>
            <a:off x="4322116" y="3930354"/>
            <a:ext cx="432000" cy="35184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-4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9F5B8591-E01B-4349-99A6-CF2F298D96CC}"/>
              </a:ext>
            </a:extLst>
          </p:cNvPr>
          <p:cNvSpPr/>
          <p:nvPr/>
        </p:nvSpPr>
        <p:spPr>
          <a:xfrm>
            <a:off x="6095158" y="3261281"/>
            <a:ext cx="392972" cy="35184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9A423AF0-2113-EE45-BEAC-2F87F6780207}"/>
              </a:ext>
            </a:extLst>
          </p:cNvPr>
          <p:cNvSpPr/>
          <p:nvPr/>
        </p:nvSpPr>
        <p:spPr>
          <a:xfrm>
            <a:off x="6095158" y="2792929"/>
            <a:ext cx="392972" cy="35184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CD68866B-ECB8-7F49-B106-D42F29636D8F}"/>
              </a:ext>
            </a:extLst>
          </p:cNvPr>
          <p:cNvSpPr/>
          <p:nvPr/>
        </p:nvSpPr>
        <p:spPr>
          <a:xfrm>
            <a:off x="6095158" y="2313427"/>
            <a:ext cx="392972" cy="35184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E11E1F0A-98D0-4143-8E83-284429E2DFC3}"/>
              </a:ext>
            </a:extLst>
          </p:cNvPr>
          <p:cNvSpPr/>
          <p:nvPr/>
        </p:nvSpPr>
        <p:spPr>
          <a:xfrm>
            <a:off x="6095158" y="1867378"/>
            <a:ext cx="392972" cy="35184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35" name="Rounded Rectangular Callout 34">
            <a:extLst>
              <a:ext uri="{FF2B5EF4-FFF2-40B4-BE49-F238E27FC236}">
                <a16:creationId xmlns:a16="http://schemas.microsoft.com/office/drawing/2014/main" id="{1D4D3133-3F3F-0344-8D2A-D3A9700FE5B3}"/>
              </a:ext>
            </a:extLst>
          </p:cNvPr>
          <p:cNvSpPr/>
          <p:nvPr/>
        </p:nvSpPr>
        <p:spPr>
          <a:xfrm>
            <a:off x="6084006" y="4164529"/>
            <a:ext cx="432000" cy="35184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-1</a:t>
            </a:r>
          </a:p>
        </p:txBody>
      </p:sp>
      <p:sp>
        <p:nvSpPr>
          <p:cNvPr id="36" name="Rounded Rectangular Callout 35">
            <a:extLst>
              <a:ext uri="{FF2B5EF4-FFF2-40B4-BE49-F238E27FC236}">
                <a16:creationId xmlns:a16="http://schemas.microsoft.com/office/drawing/2014/main" id="{6ACAC046-38B6-6C45-8A77-26AADBC5D28E}"/>
              </a:ext>
            </a:extLst>
          </p:cNvPr>
          <p:cNvSpPr/>
          <p:nvPr/>
        </p:nvSpPr>
        <p:spPr>
          <a:xfrm>
            <a:off x="6084006" y="4666334"/>
            <a:ext cx="432000" cy="35184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-2</a:t>
            </a:r>
          </a:p>
        </p:txBody>
      </p:sp>
      <p:sp>
        <p:nvSpPr>
          <p:cNvPr id="37" name="Rounded Rectangular Callout 36">
            <a:extLst>
              <a:ext uri="{FF2B5EF4-FFF2-40B4-BE49-F238E27FC236}">
                <a16:creationId xmlns:a16="http://schemas.microsoft.com/office/drawing/2014/main" id="{AE78257D-158E-FF49-BA6D-3BA2AD516F88}"/>
              </a:ext>
            </a:extLst>
          </p:cNvPr>
          <p:cNvSpPr/>
          <p:nvPr/>
        </p:nvSpPr>
        <p:spPr>
          <a:xfrm>
            <a:off x="6084006" y="5123534"/>
            <a:ext cx="432000" cy="35184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-3</a:t>
            </a:r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100CDF3D-1838-B84B-BC09-9B4698708BE7}"/>
              </a:ext>
            </a:extLst>
          </p:cNvPr>
          <p:cNvSpPr/>
          <p:nvPr/>
        </p:nvSpPr>
        <p:spPr>
          <a:xfrm>
            <a:off x="6084006" y="5547280"/>
            <a:ext cx="432000" cy="351844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BED83A8-3D32-5A45-9168-2938BF9CD4CA}"/>
              </a:ext>
            </a:extLst>
          </p:cNvPr>
          <p:cNvSpPr/>
          <p:nvPr/>
        </p:nvSpPr>
        <p:spPr>
          <a:xfrm>
            <a:off x="4922798" y="2349358"/>
            <a:ext cx="252000" cy="252000"/>
          </a:xfrm>
          <a:prstGeom prst="ellipse">
            <a:avLst/>
          </a:prstGeom>
          <a:solidFill>
            <a:srgbClr val="00EB1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FEBD3A5-164A-9D40-B3D5-93A6E0F1DE00}"/>
              </a:ext>
            </a:extLst>
          </p:cNvPr>
          <p:cNvSpPr/>
          <p:nvPr/>
        </p:nvSpPr>
        <p:spPr>
          <a:xfrm>
            <a:off x="4933949" y="5148314"/>
            <a:ext cx="252000" cy="252000"/>
          </a:xfrm>
          <a:prstGeom prst="ellipse">
            <a:avLst/>
          </a:prstGeom>
          <a:solidFill>
            <a:srgbClr val="D6FFCE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DA3974D-DA30-DB44-B731-318376F4BC20}"/>
              </a:ext>
            </a:extLst>
          </p:cNvPr>
          <p:cNvSpPr/>
          <p:nvPr/>
        </p:nvSpPr>
        <p:spPr>
          <a:xfrm>
            <a:off x="7732905" y="1892158"/>
            <a:ext cx="252000" cy="2520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1D43EE1-2BED-F449-A729-4276ABBAFB4B}"/>
              </a:ext>
            </a:extLst>
          </p:cNvPr>
          <p:cNvSpPr/>
          <p:nvPr/>
        </p:nvSpPr>
        <p:spPr>
          <a:xfrm>
            <a:off x="5849763" y="3275252"/>
            <a:ext cx="252000" cy="25200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C510B4B-7ABF-2146-83B6-3887D0B3F9E8}"/>
              </a:ext>
            </a:extLst>
          </p:cNvPr>
          <p:cNvSpPr/>
          <p:nvPr/>
        </p:nvSpPr>
        <p:spPr>
          <a:xfrm>
            <a:off x="5848858" y="4231580"/>
            <a:ext cx="252000" cy="252000"/>
          </a:xfrm>
          <a:prstGeom prst="ellipse">
            <a:avLst/>
          </a:prstGeom>
          <a:solidFill>
            <a:srgbClr val="C4EE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iangle 44">
            <a:extLst>
              <a:ext uri="{FF2B5EF4-FFF2-40B4-BE49-F238E27FC236}">
                <a16:creationId xmlns:a16="http://schemas.microsoft.com/office/drawing/2014/main" id="{A4645445-09AC-C64F-A0DB-0E2789DF3EF2}"/>
              </a:ext>
            </a:extLst>
          </p:cNvPr>
          <p:cNvSpPr/>
          <p:nvPr/>
        </p:nvSpPr>
        <p:spPr>
          <a:xfrm>
            <a:off x="6916112" y="2489349"/>
            <a:ext cx="951619" cy="933863"/>
          </a:xfrm>
          <a:prstGeom prst="triangle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617E7813-50FF-6D4B-B80D-7547BBCD79A0}"/>
              </a:ext>
            </a:extLst>
          </p:cNvPr>
          <p:cNvSpPr/>
          <p:nvPr/>
        </p:nvSpPr>
        <p:spPr>
          <a:xfrm flipV="1">
            <a:off x="6916111" y="4352147"/>
            <a:ext cx="951619" cy="933863"/>
          </a:xfrm>
          <a:prstGeom prst="triangle">
            <a:avLst/>
          </a:prstGeom>
          <a:solidFill>
            <a:srgbClr val="E4B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ular Callout 46">
            <a:extLst>
              <a:ext uri="{FF2B5EF4-FFF2-40B4-BE49-F238E27FC236}">
                <a16:creationId xmlns:a16="http://schemas.microsoft.com/office/drawing/2014/main" id="{3E135668-983D-BA48-9905-ED82849016D9}"/>
              </a:ext>
            </a:extLst>
          </p:cNvPr>
          <p:cNvSpPr/>
          <p:nvPr/>
        </p:nvSpPr>
        <p:spPr>
          <a:xfrm>
            <a:off x="4616130" y="5824473"/>
            <a:ext cx="3744000" cy="667996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Can you work out the coordinates for the reflection of the red circle?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135F086E-8B2F-164B-92E1-37BDF6ADE2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85" y="4163786"/>
            <a:ext cx="2851150" cy="24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759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3E10261-8013-BD49-BAEC-8C27E87A843B}"/>
              </a:ext>
            </a:extLst>
          </p:cNvPr>
          <p:cNvSpPr/>
          <p:nvPr/>
        </p:nvSpPr>
        <p:spPr>
          <a:xfrm>
            <a:off x="3410689" y="2536497"/>
            <a:ext cx="2808000" cy="358858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983996-49B3-644C-89CF-DEC37E92B207}"/>
              </a:ext>
            </a:extLst>
          </p:cNvPr>
          <p:cNvSpPr/>
          <p:nvPr/>
        </p:nvSpPr>
        <p:spPr>
          <a:xfrm>
            <a:off x="4303551" y="3208413"/>
            <a:ext cx="959005" cy="92681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99D2BE-FB3D-8848-9D16-50E6855451B0}"/>
              </a:ext>
            </a:extLst>
          </p:cNvPr>
          <p:cNvSpPr/>
          <p:nvPr/>
        </p:nvSpPr>
        <p:spPr>
          <a:xfrm>
            <a:off x="6473872" y="2546343"/>
            <a:ext cx="2808000" cy="35787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F8F89B50-0C7B-DA4F-A9CC-732BD65B3A50}"/>
              </a:ext>
            </a:extLst>
          </p:cNvPr>
          <p:cNvSpPr/>
          <p:nvPr/>
        </p:nvSpPr>
        <p:spPr>
          <a:xfrm>
            <a:off x="636674" y="1422890"/>
            <a:ext cx="2450859" cy="1694006"/>
          </a:xfrm>
          <a:prstGeom prst="wedgeRoundRectCallout">
            <a:avLst>
              <a:gd name="adj1" fmla="val -6831"/>
              <a:gd name="adj2" fmla="val 6927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Rotational symmetry is another kind of symmetry. </a:t>
            </a:r>
          </a:p>
        </p:txBody>
      </p:sp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F2E23570-0D24-3443-969F-41BA0853F139}"/>
              </a:ext>
            </a:extLst>
          </p:cNvPr>
          <p:cNvSpPr/>
          <p:nvPr/>
        </p:nvSpPr>
        <p:spPr>
          <a:xfrm>
            <a:off x="3172652" y="1324286"/>
            <a:ext cx="6109219" cy="1086831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If you can turn (or rotate) a shape and it looks the same before you get back to the starting point, it has rotational symmetry.</a:t>
            </a:r>
            <a:endParaRPr lang="en-US" sz="2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6B771-BC82-8148-9B69-E5CBDC9BE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58" y="350657"/>
            <a:ext cx="9010186" cy="954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B7B2F6-ED7D-4241-AAF0-44D5181E8F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88" y="3055851"/>
            <a:ext cx="2730191" cy="28442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77BFA7D3-08D4-6947-9CCE-D0524EDA815A}"/>
              </a:ext>
            </a:extLst>
          </p:cNvPr>
          <p:cNvSpPr/>
          <p:nvPr/>
        </p:nvSpPr>
        <p:spPr>
          <a:xfrm>
            <a:off x="7246244" y="3193478"/>
            <a:ext cx="1349297" cy="926810"/>
          </a:xfrm>
          <a:prstGeom prst="rightArrow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9882762-F8B4-0E47-B05A-3AAD571C3761}"/>
              </a:ext>
            </a:extLst>
          </p:cNvPr>
          <p:cNvSpPr/>
          <p:nvPr/>
        </p:nvSpPr>
        <p:spPr>
          <a:xfrm>
            <a:off x="6473871" y="4721863"/>
            <a:ext cx="2808000" cy="1360449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This arrow will only match itself once in a complete turn.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It does NOT have rotational symmetry.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DE38B1-FB1F-B340-85B3-90B172ADFF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4471" y="2568645"/>
            <a:ext cx="529271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192D6A-9E7A-DA4B-BC81-AC1D3139B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9898" y="2602283"/>
            <a:ext cx="529029" cy="45699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82AAC8E-5395-E541-9D76-E09E1712D3F4}"/>
              </a:ext>
            </a:extLst>
          </p:cNvPr>
          <p:cNvSpPr/>
          <p:nvPr/>
        </p:nvSpPr>
        <p:spPr>
          <a:xfrm>
            <a:off x="4710946" y="3628977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4B09DA7-4799-DA42-97D5-3D148B8D88C4}"/>
              </a:ext>
            </a:extLst>
          </p:cNvPr>
          <p:cNvSpPr/>
          <p:nvPr/>
        </p:nvSpPr>
        <p:spPr>
          <a:xfrm>
            <a:off x="7779665" y="3584373"/>
            <a:ext cx="144000" cy="14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49F9214A-FA7B-5648-B16C-4C951814DBD0}"/>
              </a:ext>
            </a:extLst>
          </p:cNvPr>
          <p:cNvSpPr/>
          <p:nvPr/>
        </p:nvSpPr>
        <p:spPr>
          <a:xfrm>
            <a:off x="3397883" y="4721863"/>
            <a:ext cx="2808000" cy="1359428"/>
          </a:xfrm>
          <a:prstGeom prst="wedgeRoundRectCallout">
            <a:avLst>
              <a:gd name="adj1" fmla="val -43764"/>
              <a:gd name="adj2" fmla="val -18709"/>
              <a:gd name="adj3" fmla="val 16667"/>
            </a:avLst>
          </a:prstGeom>
          <a:noFill/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This square matches itself four times in a complete turn,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so it DOES have rotational symmetry.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4D94DD6F-756F-194A-89DC-6A0B894F9DA1}"/>
              </a:ext>
            </a:extLst>
          </p:cNvPr>
          <p:cNvSpPr/>
          <p:nvPr/>
        </p:nvSpPr>
        <p:spPr>
          <a:xfrm flipH="1">
            <a:off x="3973012" y="2908443"/>
            <a:ext cx="922913" cy="787687"/>
          </a:xfrm>
          <a:prstGeom prst="arc">
            <a:avLst/>
          </a:prstGeom>
          <a:ln w="508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061CD9DF-8BDA-314A-BDE5-763EE6CA6393}"/>
              </a:ext>
            </a:extLst>
          </p:cNvPr>
          <p:cNvSpPr/>
          <p:nvPr/>
        </p:nvSpPr>
        <p:spPr>
          <a:xfrm rot="5400000" flipH="1">
            <a:off x="4641637" y="2976056"/>
            <a:ext cx="922913" cy="787687"/>
          </a:xfrm>
          <a:prstGeom prst="arc">
            <a:avLst/>
          </a:prstGeom>
          <a:ln w="508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79228FAD-AF36-1C40-BC8A-3ED906892151}"/>
              </a:ext>
            </a:extLst>
          </p:cNvPr>
          <p:cNvSpPr/>
          <p:nvPr/>
        </p:nvSpPr>
        <p:spPr>
          <a:xfrm rot="10800000" flipH="1">
            <a:off x="4616334" y="3631843"/>
            <a:ext cx="922913" cy="787687"/>
          </a:xfrm>
          <a:prstGeom prst="arc">
            <a:avLst/>
          </a:prstGeom>
          <a:ln w="508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3B45076F-E3AD-D241-84EA-03963C84DDA0}"/>
              </a:ext>
            </a:extLst>
          </p:cNvPr>
          <p:cNvSpPr/>
          <p:nvPr/>
        </p:nvSpPr>
        <p:spPr>
          <a:xfrm rot="16200000" flipH="1">
            <a:off x="3980950" y="3571262"/>
            <a:ext cx="922913" cy="787687"/>
          </a:xfrm>
          <a:prstGeom prst="arc">
            <a:avLst/>
          </a:prstGeom>
          <a:ln w="50800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B1DC9AC-A856-FE47-BD1C-8FB55E558110}"/>
              </a:ext>
            </a:extLst>
          </p:cNvPr>
          <p:cNvSpPr/>
          <p:nvPr/>
        </p:nvSpPr>
        <p:spPr>
          <a:xfrm>
            <a:off x="7032695" y="2842025"/>
            <a:ext cx="1690352" cy="1690352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97A4417-32C5-A24C-81F9-6CDA6D89865D}"/>
              </a:ext>
            </a:extLst>
          </p:cNvPr>
          <p:cNvSpPr/>
          <p:nvPr/>
        </p:nvSpPr>
        <p:spPr>
          <a:xfrm>
            <a:off x="7924628" y="2752447"/>
            <a:ext cx="141227" cy="206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42">
            <a:extLst>
              <a:ext uri="{FF2B5EF4-FFF2-40B4-BE49-F238E27FC236}">
                <a16:creationId xmlns:a16="http://schemas.microsoft.com/office/drawing/2014/main" id="{E21C6ED0-AD95-3C42-A157-3BB87E72D664}"/>
              </a:ext>
            </a:extLst>
          </p:cNvPr>
          <p:cNvSpPr/>
          <p:nvPr/>
        </p:nvSpPr>
        <p:spPr>
          <a:xfrm rot="5400000">
            <a:off x="7764393" y="2749795"/>
            <a:ext cx="262370" cy="206763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E32BF9B1-907D-964B-B678-B424B63D1431}"/>
              </a:ext>
            </a:extLst>
          </p:cNvPr>
          <p:cNvSpPr/>
          <p:nvPr/>
        </p:nvSpPr>
        <p:spPr>
          <a:xfrm>
            <a:off x="568303" y="5552552"/>
            <a:ext cx="2552095" cy="792492"/>
          </a:xfrm>
          <a:prstGeom prst="wedgeRoundRectCallout">
            <a:avLst>
              <a:gd name="adj1" fmla="val -6394"/>
              <a:gd name="adj2" fmla="val -12772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dot is called the </a:t>
            </a:r>
            <a:r>
              <a:rPr lang="en-US" b="1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centre of rotation</a:t>
            </a:r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294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6122</TotalTime>
  <Words>660</Words>
  <Application>Microsoft Macintosh PowerPoint</Application>
  <PresentationFormat>A4 Paper (210x297 mm)</PresentationFormat>
  <Paragraphs>80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Warner</dc:creator>
  <cp:lastModifiedBy>Microsoft Office User</cp:lastModifiedBy>
  <cp:revision>351</cp:revision>
  <cp:lastPrinted>2019-05-08T11:14:15Z</cp:lastPrinted>
  <dcterms:created xsi:type="dcterms:W3CDTF">2016-05-25T13:48:41Z</dcterms:created>
  <dcterms:modified xsi:type="dcterms:W3CDTF">2019-05-08T12:59:56Z</dcterms:modified>
</cp:coreProperties>
</file>