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77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8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176E6-707D-F2E4-BF19-D07774823129}" v="415" dt="2024-02-04T08:00:11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4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1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5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4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8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7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2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1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6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idandshanarri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oz1S66_pYT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ladder holding a heart&#10;&#10;Description automatically generated">
            <a:extLst>
              <a:ext uri="{FF2B5EF4-FFF2-40B4-BE49-F238E27FC236}">
                <a16:creationId xmlns:a16="http://schemas.microsoft.com/office/drawing/2014/main" id="{1DC62C8E-CC22-9413-0B81-D214D7631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9" r="1" b="1"/>
          <a:stretch/>
        </p:blipFill>
        <p:spPr>
          <a:xfrm>
            <a:off x="78539" y="78539"/>
            <a:ext cx="12036661" cy="6700922"/>
          </a:xfrm>
          <a:custGeom>
            <a:avLst/>
            <a:gdLst/>
            <a:ahLst/>
            <a:cxnLst/>
            <a:rect l="l" t="t" r="r" b="b"/>
            <a:pathLst>
              <a:path w="12036661" h="6700922">
                <a:moveTo>
                  <a:pt x="677664" y="0"/>
                </a:moveTo>
                <a:lnTo>
                  <a:pt x="11358997" y="0"/>
                </a:lnTo>
                <a:cubicBezTo>
                  <a:pt x="11733260" y="0"/>
                  <a:pt x="12036661" y="303401"/>
                  <a:pt x="12036661" y="677664"/>
                </a:cubicBezTo>
                <a:lnTo>
                  <a:pt x="12036661" y="6023258"/>
                </a:lnTo>
                <a:cubicBezTo>
                  <a:pt x="12036661" y="6397521"/>
                  <a:pt x="11733260" y="6700922"/>
                  <a:pt x="11358997" y="6700922"/>
                </a:cubicBezTo>
                <a:lnTo>
                  <a:pt x="677664" y="6700922"/>
                </a:lnTo>
                <a:cubicBezTo>
                  <a:pt x="303401" y="6700922"/>
                  <a:pt x="0" y="6397521"/>
                  <a:pt x="0" y="6023258"/>
                </a:cubicBezTo>
                <a:lnTo>
                  <a:pt x="0" y="677664"/>
                </a:lnTo>
                <a:cubicBezTo>
                  <a:pt x="0" y="303401"/>
                  <a:pt x="303401" y="0"/>
                  <a:pt x="6776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782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fingerprint art of two blue birds holding hands&#10;&#10;Description automatically generated">
            <a:extLst>
              <a:ext uri="{FF2B5EF4-FFF2-40B4-BE49-F238E27FC236}">
                <a16:creationId xmlns:a16="http://schemas.microsoft.com/office/drawing/2014/main" id="{80561C0F-7DD8-691E-F77A-4EA52BC0B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286" y="457200"/>
            <a:ext cx="754742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7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&#10;&#10;Description automatically generated">
            <a:extLst>
              <a:ext uri="{FF2B5EF4-FFF2-40B4-BE49-F238E27FC236}">
                <a16:creationId xmlns:a16="http://schemas.microsoft.com/office/drawing/2014/main" id="{C7A145D5-367E-CEB6-395B-4F150CC3F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84" y="3539737"/>
            <a:ext cx="12259160" cy="2421284"/>
          </a:xfrm>
        </p:spPr>
      </p:pic>
      <p:pic>
        <p:nvPicPr>
          <p:cNvPr id="6" name="Content Placeholder 3" descr="A screenshot of a phone&#10;&#10;Description automatically generated">
            <a:extLst>
              <a:ext uri="{FF2B5EF4-FFF2-40B4-BE49-F238E27FC236}">
                <a16:creationId xmlns:a16="http://schemas.microsoft.com/office/drawing/2014/main" id="{C59F09A4-575C-AA30-FE9A-1F4B881D9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-261282"/>
            <a:ext cx="11199882" cy="35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ingerprint art on a wire&#10;&#10;Description automatically generated">
            <a:extLst>
              <a:ext uri="{FF2B5EF4-FFF2-40B4-BE49-F238E27FC236}">
                <a16:creationId xmlns:a16="http://schemas.microsoft.com/office/drawing/2014/main" id="{3E5D1C7A-ADDB-C28E-169D-565AB400F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47" y="457200"/>
            <a:ext cx="774410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C0A61D-ABA1-0F67-1F46-458A746E5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172" y="457200"/>
            <a:ext cx="759565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green and white page&#10;&#10;Description automatically generated">
            <a:extLst>
              <a:ext uri="{FF2B5EF4-FFF2-40B4-BE49-F238E27FC236}">
                <a16:creationId xmlns:a16="http://schemas.microsoft.com/office/drawing/2014/main" id="{58F82561-D3DA-A814-8509-219572F16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11673"/>
            <a:ext cx="10905066" cy="46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-up of a message&#10;&#10;Description automatically generated">
            <a:extLst>
              <a:ext uri="{FF2B5EF4-FFF2-40B4-BE49-F238E27FC236}">
                <a16:creationId xmlns:a16="http://schemas.microsoft.com/office/drawing/2014/main" id="{73D362FA-B0A9-26D6-BE82-964DDC9F3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519" y="457200"/>
            <a:ext cx="77189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1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urple and white text&#10;&#10;Description automatically generated">
            <a:extLst>
              <a:ext uri="{FF2B5EF4-FFF2-40B4-BE49-F238E27FC236}">
                <a16:creationId xmlns:a16="http://schemas.microsoft.com/office/drawing/2014/main" id="{4F517001-F7D1-D6C7-4514-FB1F4893D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56926"/>
            <a:ext cx="10905066" cy="35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3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4CEFD-848A-7130-9B37-74BCCE92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omic Sans MS"/>
              </a:rPr>
              <a:t>What shakes our branches? </a:t>
            </a:r>
          </a:p>
        </p:txBody>
      </p:sp>
      <p:pic>
        <p:nvPicPr>
          <p:cNvPr id="7" name="Graphic 6" descr="Plant">
            <a:extLst>
              <a:ext uri="{FF2B5EF4-FFF2-40B4-BE49-F238E27FC236}">
                <a16:creationId xmlns:a16="http://schemas.microsoft.com/office/drawing/2014/main" id="{B69FF6D7-1D04-E29B-5D52-E2C064B87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FFC5-7A1A-89E7-0897-F5CDDB94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  <a:latin typeface="Comic Sans MS"/>
                <a:ea typeface="+mn-lt"/>
                <a:cs typeface="+mn-lt"/>
              </a:rPr>
              <a:t>Roots – what are the things in our lives that help to make us feel safe and secure? </a:t>
            </a:r>
            <a:endParaRPr lang="en-US" sz="2400">
              <a:solidFill>
                <a:schemeClr val="tx2"/>
              </a:solidFill>
              <a:latin typeface="Comic Sans MS"/>
            </a:endParaRP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  <a:latin typeface="Comic Sans MS"/>
                <a:ea typeface="+mn-lt"/>
                <a:cs typeface="+mn-lt"/>
              </a:rPr>
              <a:t>These might include: 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  <a:latin typeface="Comic Sans MS"/>
                <a:ea typeface="+mn-lt"/>
                <a:cs typeface="+mn-lt"/>
              </a:rPr>
              <a:t>families, people in our community, friends, our bedroom, a soft toy, pet dog. 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  <a:latin typeface="Comic Sans MS"/>
                <a:ea typeface="+mn-lt"/>
                <a:cs typeface="+mn-lt"/>
              </a:rPr>
              <a:t>Write examples on the roots</a:t>
            </a:r>
            <a:endParaRPr lang="en-GB" sz="2400" dirty="0">
              <a:solidFill>
                <a:schemeClr val="tx2"/>
              </a:solidFill>
              <a:latin typeface="Comic Sans M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878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32CB5-FB7F-CE09-F3FD-B51C4BF1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>
                <a:latin typeface="Comic Sans MS"/>
              </a:rPr>
              <a:t>Tree Trunk 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F432-272A-9560-1499-0694BCEC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91470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b="1" dirty="0">
                <a:latin typeface="Comic Sans MS"/>
                <a:ea typeface="+mn-lt"/>
                <a:cs typeface="+mn-lt"/>
              </a:rPr>
              <a:t>Represents our School</a:t>
            </a:r>
          </a:p>
          <a:p>
            <a:pPr marL="0" indent="0">
              <a:buNone/>
            </a:pPr>
            <a:endParaRPr lang="en-GB" sz="2000" dirty="0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latin typeface="Comic Sans MS"/>
                <a:ea typeface="+mn-lt"/>
                <a:cs typeface="+mn-lt"/>
              </a:rPr>
              <a:t>What are our strengths as a school? </a:t>
            </a:r>
          </a:p>
          <a:p>
            <a:pPr marL="0" indent="0">
              <a:buNone/>
            </a:pPr>
            <a:endParaRPr lang="en-GB" sz="2400" dirty="0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latin typeface="Comic Sans MS"/>
                <a:ea typeface="+mn-lt"/>
                <a:cs typeface="+mn-lt"/>
              </a:rPr>
              <a:t>What do we do well/ are good at? </a:t>
            </a:r>
          </a:p>
          <a:p>
            <a:pPr marL="0" indent="0">
              <a:buNone/>
            </a:pPr>
            <a:endParaRPr lang="en-GB" sz="2400" dirty="0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latin typeface="Comic Sans MS"/>
                <a:ea typeface="+mn-lt"/>
                <a:cs typeface="+mn-lt"/>
              </a:rPr>
              <a:t>What makes our school a safe place to be? </a:t>
            </a:r>
          </a:p>
          <a:p>
            <a:pPr marL="0" indent="0">
              <a:buNone/>
            </a:pPr>
            <a:endParaRPr lang="en-GB" sz="2000" dirty="0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endParaRPr lang="en-GB" sz="2000" dirty="0">
              <a:latin typeface="Comic Sans MS"/>
            </a:endParaRPr>
          </a:p>
        </p:txBody>
      </p:sp>
      <p:pic>
        <p:nvPicPr>
          <p:cNvPr id="5" name="Picture 4" descr="Worm's-eye view of a large tree">
            <a:extLst>
              <a:ext uri="{FF2B5EF4-FFF2-40B4-BE49-F238E27FC236}">
                <a16:creationId xmlns:a16="http://schemas.microsoft.com/office/drawing/2014/main" id="{216FDBF0-9337-3E2C-5405-EF39BCFB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1" r="2865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3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4CEFD-848A-7130-9B37-74BCCE92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omic Sans MS"/>
              </a:rPr>
              <a:t>What shakes our branches? </a:t>
            </a:r>
          </a:p>
        </p:txBody>
      </p:sp>
      <p:pic>
        <p:nvPicPr>
          <p:cNvPr id="7" name="Graphic 6" descr="Plant">
            <a:extLst>
              <a:ext uri="{FF2B5EF4-FFF2-40B4-BE49-F238E27FC236}">
                <a16:creationId xmlns:a16="http://schemas.microsoft.com/office/drawing/2014/main" id="{B69FF6D7-1D04-E29B-5D52-E2C064B87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FFC5-7A1A-89E7-0897-F5CDDB94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193" y="2010444"/>
            <a:ext cx="5993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endParaRPr lang="en-GB" sz="2400" dirty="0">
              <a:solidFill>
                <a:srgbClr val="000000"/>
              </a:solidFill>
              <a:latin typeface="Comic Sans MS"/>
              <a:cs typeface="Arial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Comic Sans MS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Sometimes things are going well and then suddenly something changes and our branches don’t feel so steady and strong. </a:t>
            </a: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Talk about what kind of changes might happen in our lives and upset us or make us anxious. </a:t>
            </a:r>
            <a:endParaRPr lang="en-US" sz="2400">
              <a:solidFill>
                <a:srgbClr val="000000"/>
              </a:solidFill>
              <a:latin typeface="Comic Sans MS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Falling out with friends, an illness in the family, moving house, starting a new school, being bullied. </a:t>
            </a: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Write these on the leaf shapes and attach them to the branches</a:t>
            </a:r>
            <a:endParaRPr lang="en-GB" sz="2400" dirty="0">
              <a:latin typeface="Comic Sans M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924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1956C-C651-003A-BC25-36E13590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SHANARRI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0EC7C4-AF8E-2826-584D-76FE424B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latin typeface="Comic Sans MS"/>
              </a:rPr>
              <a:t>Respected </a:t>
            </a:r>
          </a:p>
          <a:p>
            <a:endParaRPr lang="en-US" sz="2200">
              <a:latin typeface="Comic Sans MS"/>
            </a:endParaRPr>
          </a:p>
          <a:p>
            <a:r>
              <a:rPr lang="en-US" sz="2200">
                <a:latin typeface="Comic Sans MS"/>
              </a:rPr>
              <a:t>Included </a:t>
            </a:r>
          </a:p>
          <a:p>
            <a:endParaRPr lang="en-US" sz="2200">
              <a:latin typeface="Comic Sans MS"/>
            </a:endParaRPr>
          </a:p>
          <a:p>
            <a:r>
              <a:rPr lang="en-US" sz="2200">
                <a:latin typeface="Segoe UI"/>
                <a:cs typeface="Segoe UI"/>
                <a:hlinkClick r:id="rId2"/>
              </a:rPr>
              <a:t>Sid &amp; Shanarri (sidandshanarri.co.uk)</a:t>
            </a:r>
            <a:endParaRPr lang="en-US" sz="2200">
              <a:latin typeface="Comic Sans MS"/>
            </a:endParaRPr>
          </a:p>
        </p:txBody>
      </p:sp>
      <p:pic>
        <p:nvPicPr>
          <p:cNvPr id="4" name="Content Placeholder 3" descr="A circular chart with text&#10;&#10;Description automatically generated">
            <a:extLst>
              <a:ext uri="{FF2B5EF4-FFF2-40B4-BE49-F238E27FC236}">
                <a16:creationId xmlns:a16="http://schemas.microsoft.com/office/drawing/2014/main" id="{8D9BD805-0E8E-5028-988B-CEDD3A3D7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" r="105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059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C826-8AD3-7A16-849F-705F58C6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b="0" kern="1200" cap="all" spc="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pic>
        <p:nvPicPr>
          <p:cNvPr id="7" name="Content Placeholder 6" descr="A poster with a drawing of a person&#10;&#10;Description automatically generated">
            <a:extLst>
              <a:ext uri="{FF2B5EF4-FFF2-40B4-BE49-F238E27FC236}">
                <a16:creationId xmlns:a16="http://schemas.microsoft.com/office/drawing/2014/main" id="{464A7B23-7D6B-2FBD-751F-1A6F23693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7601"/>
          <a:stretch/>
        </p:blipFill>
        <p:spPr>
          <a:xfrm>
            <a:off x="757846" y="457200"/>
            <a:ext cx="10676307" cy="5943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9553C-6E3F-2CF0-B0E3-4006074F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F996519-E62D-4F8C-AE1E-36928EC7D15C}" type="datetime1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2/4/2024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2852D-A6F6-B175-A655-EE0A746E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8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A23C2-D300-BA00-3694-1DC3B098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1671569"/>
            <a:ext cx="5801917" cy="2228760"/>
          </a:xfrm>
        </p:spPr>
        <p:txBody>
          <a:bodyPr anchor="b">
            <a:normAutofit/>
          </a:bodyPr>
          <a:lstStyle/>
          <a:p>
            <a:pPr algn="ctr"/>
            <a:r>
              <a:rPr lang="en-GB" sz="4800" dirty="0">
                <a:latin typeface="Comic Sans MS"/>
              </a:rPr>
              <a:t>Mental Health Video 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2801F7A6-F7B6-53A0-9CF8-54668E45C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C7C0-0097-12EE-5D7F-7D2A4215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4" y="4072044"/>
            <a:ext cx="5801917" cy="20570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>
                <a:ea typeface="+mn-lt"/>
                <a:cs typeface="+mn-lt"/>
                <a:hlinkClick r:id="rId4"/>
              </a:rPr>
              <a:t>https://youtu.be/oz1S66_pYTw</a:t>
            </a:r>
            <a:endParaRPr lang="en-GB" sz="2000">
              <a:ea typeface="+mn-lt"/>
              <a:cs typeface="+mn-lt"/>
            </a:endParaRPr>
          </a:p>
          <a:p>
            <a:endParaRPr lang="en-GB" sz="2000"/>
          </a:p>
        </p:txBody>
      </p:sp>
      <p:pic>
        <p:nvPicPr>
          <p:cNvPr id="12" name="Graphic 11" descr="Brain">
            <a:extLst>
              <a:ext uri="{FF2B5EF4-FFF2-40B4-BE49-F238E27FC236}">
                <a16:creationId xmlns:a16="http://schemas.microsoft.com/office/drawing/2014/main" id="{86D28924-170F-48AF-9890-6C969002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1C7DE-5830-01F8-3F46-EA69E092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4BD06-5EBB-8A7A-83B6-20B7740C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80551-861A-FCB9-2B28-2076EB3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6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4ACB-D248-1DF9-66BF-F1AB1749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pic>
        <p:nvPicPr>
          <p:cNvPr id="7" name="Content Placeholder 6" descr="A cartoon of a mushroom&#10;&#10;Description automatically generated">
            <a:extLst>
              <a:ext uri="{FF2B5EF4-FFF2-40B4-BE49-F238E27FC236}">
                <a16:creationId xmlns:a16="http://schemas.microsoft.com/office/drawing/2014/main" id="{BBCF4266-187A-9EB7-8E7D-4955724E0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30" b="18584"/>
          <a:stretch/>
        </p:blipFill>
        <p:spPr>
          <a:xfrm>
            <a:off x="811816" y="457200"/>
            <a:ext cx="10568368" cy="5943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62F63-7E30-DF18-2BDB-C1D96B07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1600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F996519-E62D-4F8C-AE1E-36928EC7D15C}" type="datetime1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2/4/2024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9096-9577-E5F8-D4AE-0F992699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9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8D64-E735-2C11-65F5-BDAAA09C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Feelings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8B3D-C9EC-DEE7-4D11-6E1E3B008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Small feelings can feel very strong at times, but these are feelings that don’t become a problem to us, like big feelings do.  Can you think of any other small feelings that come and go?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E15CC-67B2-7162-63F5-0EAF4750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C3EAF-86D0-E6E4-5CF3-C3ADA04E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A4067-E6CE-E293-1A93-96995C4F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4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EC5B71-8471-43D5-4A01-844012037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519" y="457200"/>
            <a:ext cx="77189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6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CC6AB-D87F-D90B-D086-1CDEC56B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125" y="-505574"/>
            <a:ext cx="5801917" cy="2228760"/>
          </a:xfrm>
        </p:spPr>
        <p:txBody>
          <a:bodyPr anchor="b">
            <a:normAutofit/>
          </a:bodyPr>
          <a:lstStyle/>
          <a:p>
            <a:r>
              <a:rPr lang="en-GB" sz="4000">
                <a:latin typeface="Comic Sans MS"/>
              </a:rPr>
              <a:t>Big Feelings 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C3B028BB-381E-B341-C9C2-668A9B01D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4B00-4927-A202-1BAD-74757575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4" y="2245664"/>
            <a:ext cx="5801917" cy="3883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mic Sans MS"/>
                <a:ea typeface="+mn-lt"/>
                <a:cs typeface="+mn-lt"/>
              </a:rPr>
              <a:t>Big feelings can change how we behave, how we see the world and how we get on with other people. </a:t>
            </a:r>
          </a:p>
          <a:p>
            <a:pPr marL="0" indent="0">
              <a:buNone/>
            </a:pPr>
            <a:r>
              <a:rPr lang="en-GB" sz="2000" dirty="0">
                <a:latin typeface="Comic Sans MS"/>
                <a:ea typeface="+mn-lt"/>
                <a:cs typeface="+mn-lt"/>
              </a:rPr>
              <a:t>They can affect our mental health. </a:t>
            </a:r>
          </a:p>
          <a:p>
            <a:pPr marL="0" indent="0">
              <a:buNone/>
            </a:pPr>
            <a:r>
              <a:rPr lang="en-GB" sz="2000" dirty="0">
                <a:latin typeface="Comic Sans MS"/>
                <a:ea typeface="+mn-lt"/>
                <a:cs typeface="+mn-lt"/>
              </a:rPr>
              <a:t>Some of us might never experience these big feelings but for other people these big feelings can be really serious. </a:t>
            </a:r>
            <a:endParaRPr lang="en-GB" sz="2000" dirty="0">
              <a:latin typeface="Comic Sans MS"/>
            </a:endParaRPr>
          </a:p>
          <a:p>
            <a:pPr marL="0" indent="0">
              <a:buNone/>
            </a:pPr>
            <a:r>
              <a:rPr lang="en-GB" sz="2000" dirty="0">
                <a:latin typeface="Comic Sans MS"/>
                <a:ea typeface="+mn-lt"/>
                <a:cs typeface="+mn-lt"/>
              </a:rPr>
              <a:t>It can be difficult to understand how we are feeling and to tell the difference between our big and small feelings. Who could help us?</a:t>
            </a:r>
            <a:endParaRPr lang="en-GB" sz="2000" dirty="0">
              <a:latin typeface="Comic Sans MS"/>
            </a:endParaRPr>
          </a:p>
        </p:txBody>
      </p:sp>
      <p:pic>
        <p:nvPicPr>
          <p:cNvPr id="11" name="Graphic 10" descr="Brain in head">
            <a:extLst>
              <a:ext uri="{FF2B5EF4-FFF2-40B4-BE49-F238E27FC236}">
                <a16:creationId xmlns:a16="http://schemas.microsoft.com/office/drawing/2014/main" id="{11924507-9656-4793-918D-71391D6FF4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fingerprint with blue hair and legs&#10;&#10;Description automatically generated">
            <a:extLst>
              <a:ext uri="{FF2B5EF4-FFF2-40B4-BE49-F238E27FC236}">
                <a16:creationId xmlns:a16="http://schemas.microsoft.com/office/drawing/2014/main" id="{9A49F276-D846-7BEE-E99B-11ABDDDFE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947" y="457200"/>
            <a:ext cx="774410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24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345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Comic Sans MS</vt:lpstr>
      <vt:lpstr>Segoe UI</vt:lpstr>
      <vt:lpstr>Office Theme</vt:lpstr>
      <vt:lpstr>PowerPoint Presentation</vt:lpstr>
      <vt:lpstr>SHANARRI</vt:lpstr>
      <vt:lpstr>PowerPoint Presentation</vt:lpstr>
      <vt:lpstr>Mental Health Video  </vt:lpstr>
      <vt:lpstr>PowerPoint Presentation</vt:lpstr>
      <vt:lpstr>Small Feelings </vt:lpstr>
      <vt:lpstr>PowerPoint Presentation</vt:lpstr>
      <vt:lpstr>Big Feelings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shakes our branches? </vt:lpstr>
      <vt:lpstr>Tree Trunk </vt:lpstr>
      <vt:lpstr>What shakes our branches?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McGougan, Diane</dc:creator>
  <cp:lastModifiedBy>Miss McGougan</cp:lastModifiedBy>
  <cp:revision>211</cp:revision>
  <dcterms:created xsi:type="dcterms:W3CDTF">2024-01-31T10:05:23Z</dcterms:created>
  <dcterms:modified xsi:type="dcterms:W3CDTF">2024-02-04T08:01:13Z</dcterms:modified>
</cp:coreProperties>
</file>