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4"/>
  </p:sldMasterIdLst>
  <p:notesMasterIdLst>
    <p:notesMasterId r:id="rId10"/>
  </p:notesMasterIdLst>
  <p:handoutMasterIdLst>
    <p:handoutMasterId r:id="rId11"/>
  </p:handoutMasterIdLst>
  <p:sldIdLst>
    <p:sldId id="256" r:id="rId5"/>
    <p:sldId id="257" r:id="rId6"/>
    <p:sldId id="258" r:id="rId7"/>
    <p:sldId id="259" r:id="rId8"/>
    <p:sldId id="260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A76F12D-2985-47C3-A07C-9F03DD159D5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F83A19-1DC2-46DB-B3A1-ECF7C417E9E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9919E1-43AC-4CED-9500-DF4C100BDBF7}" type="datetimeFigureOut">
              <a:rPr lang="en-US" smtClean="0"/>
              <a:t>5/28/2025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3D6289-F1C3-4041-A186-E428808BD1C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17ECA2-D3CC-4290-9914-977FED6D365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D98A85-43CB-4CDC-8FF1-647F52B29F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0913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9B7A66-B7EB-42C9-B5DD-873741A09959}" type="datetimeFigureOut">
              <a:rPr lang="en-US" smtClean="0"/>
              <a:t>5/28/2025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3B4569-3B6E-468D-B981-DA515F47B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208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3B4569-3B6E-468D-B981-DA515F47BCE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569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C7A07-96C3-42AF-943D-953C86C3DA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90472" y="1463557"/>
            <a:ext cx="9144000" cy="2387600"/>
          </a:xfrm>
        </p:spPr>
        <p:txBody>
          <a:bodyPr anchor="b">
            <a:normAutofit/>
          </a:bodyPr>
          <a:lstStyle>
            <a:lvl1pPr algn="ctr">
              <a:lnSpc>
                <a:spcPct val="90000"/>
              </a:lnSpc>
              <a:defRPr sz="5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EE38DF-F503-4E79-B1B0-16489708A1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90472" y="3943232"/>
            <a:ext cx="9144000" cy="1655762"/>
          </a:xfr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46538D75-00C2-DE73-4C65-FE94AC658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50B8E-A176-49F2-A3C1-FEDA0200170B}" type="datetime2">
              <a:rPr lang="en-US" smtClean="0"/>
              <a:t>Wednesday, May 28, 2025</a:t>
            </a:fld>
            <a:endParaRPr lang="en-US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6B601B81-68C1-B63A-105C-EC637DF56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E9F3E495-0415-392A-9A07-34555BBC7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69E03-4804-4553-A1EC-F089884EF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537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D930A-6467-4C46-BA13-A0F5EC12F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41977A-7872-4BE8-8C5C-D2099BEDBB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268C47-2910-B99C-EC67-F6649ADC2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2A49D-4A7C-4944-9802-8EE0B5A6CEDD}" type="datetime2">
              <a:rPr lang="en-US" smtClean="0"/>
              <a:t>Wednesday, May 28, 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019515-4A04-FBE0-E89C-86ECBB7E9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3D9C272-2490-C827-9BE5-9CEE41850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69E03-4804-4553-A1EC-F089884EF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515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D76A9FC-D582-4FC8-B641-9F77B4DD15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32613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3A1683-12F6-4BA6-AD1A-F98C609514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3943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BFF68BE-C313-C839-B719-0339AC344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89DDD-3B11-4150-8B39-3662C10D8BF9}" type="datetime2">
              <a:rPr lang="en-US" smtClean="0"/>
              <a:t>Wednesday, May 28, 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14F4E5F-FFF4-F934-3DD9-134F8D242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FE0F82-88EB-FAE2-FC02-99D5EE301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69E03-4804-4553-A1EC-F089884EF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837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14413-82C1-4EBC-8C6B-BC5F842D1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lnSpc>
                <a:spcPct val="90000"/>
              </a:lnSpc>
              <a:defRPr sz="5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8F029A-192E-4A44-ACC7-6C5212C777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624" y="1825625"/>
            <a:ext cx="10515600" cy="420638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A25CBB87-BE9B-82CE-8A24-F21EEA036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97BA6-BEF8-495F-ACCD-8D19769E4FC6}" type="datetime2">
              <a:rPr lang="en-US" smtClean="0"/>
              <a:t>Wednesday, May 28, 2025</a:t>
            </a:fld>
            <a:endParaRPr lang="en-US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B2131628-C033-9728-C4CF-90CDBCB89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B67216CA-9A26-BBE7-68A3-9237D22CD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69E03-4804-4553-A1EC-F089884EF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708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AF4BC-D1E9-40F0-A26B-9EA9B6B69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1081941"/>
            <a:ext cx="10515600" cy="2852737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7974A6-FAB9-47DA-8F1A-701DFC8DF3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0624" y="3961666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6B034DD9-4A61-318F-88CF-79721B55A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7292D-4609-4E55-92E3-C12C6A1234E8}" type="datetime2">
              <a:rPr lang="en-US" smtClean="0"/>
              <a:t>Wednesday, May 28, 2025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496DA99-E916-9F7C-9E88-AA06046AE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21CC86B5-B6B3-4633-0D90-AACB44D0D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69E03-4804-4553-A1EC-F089884EF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003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78F7F10-35F6-E392-D41B-3CD300D5CCF8}"/>
              </a:ext>
            </a:extLst>
          </p:cNvPr>
          <p:cNvSpPr/>
          <p:nvPr/>
        </p:nvSpPr>
        <p:spPr>
          <a:xfrm>
            <a:off x="0" y="685800"/>
            <a:ext cx="11494008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264F76-994F-4AB5-B17B-46C0C2FA5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A69B3B-A540-4556-98C8-1F49704A79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0624" y="1825625"/>
            <a:ext cx="5181600" cy="4206382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 dirty="0"/>
            </a:lvl5pPr>
          </a:lstStyle>
          <a:p>
            <a:pPr lvl="0">
              <a:buChar char="¬"/>
            </a:pPr>
            <a:r>
              <a:rPr lang="en-US"/>
              <a:t>Click to edit Master text styles</a:t>
            </a:r>
          </a:p>
          <a:p>
            <a:pPr lvl="1">
              <a:buChar char="¬"/>
            </a:pPr>
            <a:r>
              <a:rPr lang="en-US"/>
              <a:t>Second level</a:t>
            </a:r>
          </a:p>
          <a:p>
            <a:pPr lvl="2">
              <a:buChar char="¬"/>
            </a:pPr>
            <a:r>
              <a:rPr lang="en-US"/>
              <a:t>Third level</a:t>
            </a:r>
          </a:p>
          <a:p>
            <a:pPr lvl="3">
              <a:buChar char="¬"/>
            </a:pPr>
            <a:r>
              <a:rPr lang="en-US"/>
              <a:t>Fourth level</a:t>
            </a:r>
          </a:p>
          <a:p>
            <a:pPr lvl="4">
              <a:buChar char="¬"/>
            </a:pPr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C72438-7C63-48F2-9D6F-2461BFD6D5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56178" y="1825625"/>
            <a:ext cx="5180046" cy="4206382"/>
          </a:xfrm>
        </p:spPr>
        <p:txBody>
          <a:bodyPr/>
          <a:lstStyle>
            <a:lvl1pPr marL="228600" indent="-228600">
              <a:buFont typeface="Wingdings 2" panose="05020102010507070707" pitchFamily="18" charset="2"/>
              <a:buChar char="¬"/>
              <a:defRPr/>
            </a:lvl1pPr>
            <a:lvl2pPr marL="685800" indent="-228600">
              <a:buFont typeface="Wingdings 2" panose="05020102010507070707" pitchFamily="18" charset="2"/>
              <a:buChar char="¬"/>
              <a:defRPr/>
            </a:lvl2pPr>
            <a:lvl3pPr marL="1143000" indent="-228600">
              <a:buFont typeface="Wingdings 2" panose="05020102010507070707" pitchFamily="18" charset="2"/>
              <a:buChar char="¬"/>
              <a:defRPr/>
            </a:lvl3pPr>
            <a:lvl4pPr marL="1600200" indent="-228600">
              <a:buFont typeface="Wingdings 2" panose="05020102010507070707" pitchFamily="18" charset="2"/>
              <a:buChar char="¬"/>
              <a:defRPr/>
            </a:lvl4pPr>
            <a:lvl5pPr marL="2057400" indent="-228600">
              <a:buFont typeface="Wingdings 2" panose="05020102010507070707" pitchFamily="18" charset="2"/>
              <a:buChar char="¬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35274CEC-210E-BC97-9B79-A7D801E4B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E0E29-2C79-4A2A-B61C-A21B8362A50A}" type="datetime2">
              <a:rPr lang="en-US" smtClean="0"/>
              <a:t>Wednesday, May 28, 2025</a:t>
            </a:fld>
            <a:endParaRPr lang="en-US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486B3D53-F805-C08E-2359-498218FC6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61C4695B-D7BD-45F7-EB23-6FDAF2410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69E03-4804-4553-A1EC-F089884EF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981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A1F52B7-5271-53AA-8260-0CF50FF8DA3C}"/>
              </a:ext>
            </a:extLst>
          </p:cNvPr>
          <p:cNvSpPr/>
          <p:nvPr/>
        </p:nvSpPr>
        <p:spPr>
          <a:xfrm>
            <a:off x="0" y="685800"/>
            <a:ext cx="11494008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2F9955-0460-4A20-8FC6-300595560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178" y="365125"/>
            <a:ext cx="10515600" cy="1325563"/>
          </a:xfrm>
        </p:spPr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95DDA7-4AAD-4EBE-880C-200E5F10A6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217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717496-E470-4CF6-884C-F07390A468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2178" y="2505075"/>
            <a:ext cx="5157787" cy="3526932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C438EA-D381-4F22-A911-ECDD6D04FB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5459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F255FA-A04D-49F2-8DB4-3CC082D0DB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54590" y="2505075"/>
            <a:ext cx="5183188" cy="3526932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7198C3F1-4E77-7888-CDB8-CF9406E4A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A0177-5432-41AC-9593-8EC96BFF4F82}" type="datetime2">
              <a:rPr lang="en-US" smtClean="0"/>
              <a:t>Wednesday, May 28, 2025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493561D3-90F6-AD82-BCFE-90F9427D8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932F9B33-3FA7-526F-7B45-342EB64A1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69E03-4804-4553-A1EC-F089884EF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062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1F235-FBFF-453E-B90A-5758ED47C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938306"/>
            <a:ext cx="10515600" cy="1325563"/>
          </a:xfrm>
        </p:spPr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A9328E63-E075-39E2-BAA7-30CCAE2E7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29A7B-B2F1-41A3-B969-4E25F618B967}" type="datetime2">
              <a:rPr lang="en-US" smtClean="0"/>
              <a:t>Wednesday, May 28, 2025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2A5894A5-0E01-F43E-C68A-2EFAB2EB8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250128C-CE40-2B40-1B89-7E9AAAAC4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69E03-4804-4553-A1EC-F089884EF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4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E281B99-C6A0-F92A-BDD3-BB362196501C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EB8367C-67E1-A50A-1584-F859A6FED9C9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BB8861-51D7-741E-6B2C-25412D40E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98B79-F222-4FD1-8713-07459E1B5004}" type="datetime2">
              <a:rPr lang="en-US" smtClean="0"/>
              <a:t>Wednesday, May 28, 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D69A2F-0657-B33B-8334-C458A9538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B4FC84-48ED-0480-2497-FCD84C127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69E03-4804-4553-A1EC-F089884EF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779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12261-8522-4437-B612-7C7100D18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457200"/>
            <a:ext cx="10512425" cy="1600200"/>
          </a:xfrm>
        </p:spPr>
        <p:txBody>
          <a:bodyPr anchor="b">
            <a:normAutofit/>
          </a:bodyPr>
          <a:lstStyle>
            <a:lvl1pPr>
              <a:defRPr sz="5200">
                <a:latin typeface="Dante (Headings)2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BAA0AF-3F50-42BD-84B4-E70C3D004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2830" y="2199340"/>
            <a:ext cx="6172200" cy="366171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9C702B-2C4D-4590-8BEE-31940145C7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0624" y="2199340"/>
            <a:ext cx="3932237" cy="3669647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23F37370-7C05-0AAE-A0C3-9EE620A84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630FD-0818-4065-B5FE-410552D9B1BC}" type="datetime2">
              <a:rPr lang="en-US" smtClean="0"/>
              <a:t>Wednesday, May 28, 2025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0900B8E3-39E6-A88A-BBFB-717596EB3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48E340D-1840-D987-3EEA-963BDDE31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69E03-4804-4553-A1EC-F089884EF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998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5334B-3019-4CA1-B658-779001922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457200"/>
            <a:ext cx="3932237" cy="16002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D3CC12-FD6B-41A3-BF67-D600CC4383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781276" y="987425"/>
            <a:ext cx="6172200" cy="487362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DB2BD5-DC18-460B-BFCC-5B2447D2B0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0624" y="2199340"/>
            <a:ext cx="3932237" cy="3669647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90F28E44-58BB-553B-BBD0-F292C66CC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2D289-0EBF-40C7-B6E8-60285281F180}" type="datetime2">
              <a:rPr lang="en-US" smtClean="0"/>
              <a:t>Wednesday, May 28, 2025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8F22D156-E5FE-F118-0553-B401F1965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88AEE0A6-6120-9BA2-5751-E0E2D8CF0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69E03-4804-4553-A1EC-F089884EF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8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4B53B4F-080C-8523-03AD-871CC3B8D168}"/>
              </a:ext>
            </a:extLst>
          </p:cNvPr>
          <p:cNvSpPr/>
          <p:nvPr/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53B790B-70BD-FD52-2540-F1DA4882170E}"/>
              </a:ext>
            </a:extLst>
          </p:cNvPr>
          <p:cNvSpPr/>
          <p:nvPr/>
        </p:nvSpPr>
        <p:spPr>
          <a:xfrm>
            <a:off x="1446276" y="685800"/>
            <a:ext cx="107442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 descr="Tag=AccentColor&#10;Flavor=Light&#10;Target=Line">
            <a:extLst>
              <a:ext uri="{FF2B5EF4-FFF2-40B4-BE49-F238E27FC236}">
                <a16:creationId xmlns:a16="http://schemas.microsoft.com/office/drawing/2014/main" id="{7D4FC5F0-CBD6-AEEB-4902-28D624068890}"/>
              </a:ext>
            </a:extLst>
          </p:cNvPr>
          <p:cNvCxnSpPr>
            <a:cxnSpLocks/>
          </p:cNvCxnSpPr>
          <p:nvPr/>
        </p:nvCxnSpPr>
        <p:spPr>
          <a:xfrm flipV="1">
            <a:off x="11496184" y="561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 descr="Tag=AccentColor&#10;Flavor=Light&#10;Target=Line">
            <a:extLst>
              <a:ext uri="{FF2B5EF4-FFF2-40B4-BE49-F238E27FC236}">
                <a16:creationId xmlns:a16="http://schemas.microsoft.com/office/drawing/2014/main" id="{FA9EB4DB-DDA5-1A45-7D87-B2BF67D2D1C3}"/>
              </a:ext>
            </a:extLst>
          </p:cNvPr>
          <p:cNvCxnSpPr>
            <a:cxnSpLocks/>
          </p:cNvCxnSpPr>
          <p:nvPr/>
        </p:nvCxnSpPr>
        <p:spPr>
          <a:xfrm>
            <a:off x="1524" y="6172200"/>
            <a:ext cx="12192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2AF870-601F-4570-A8A9-1003F8939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CCCECD-B6E7-4C40-8A84-65FD5A3F0A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0624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3EFA4D-0E39-4E26-B43C-5D1084B3BA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0624" y="6217920"/>
            <a:ext cx="2743200" cy="6400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94CDC665-7415-4DAF-AE09-B9BBC1907393}" type="datetime2">
              <a:rPr lang="en-US" smtClean="0"/>
              <a:t>Wednesday, May 28,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8851EA-2F2C-4012-8B96-51179BDD11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67328" y="6217920"/>
            <a:ext cx="7196328" cy="6400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BB8ACB-7A60-4D76-A149-0C57A30E01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3152" y="-18288"/>
            <a:ext cx="685800" cy="685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7BE69E03-4804-4553-A1EC-F089884EF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565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Wingdings 2" panose="05020102010507070707" pitchFamily="18" charset="2"/>
        <a:buChar char="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Wingdings 2" panose="05020102010507070707" pitchFamily="18" charset="2"/>
        <a:buChar char="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Wingdings 2" panose="05020102010507070707" pitchFamily="18" charset="2"/>
        <a:buChar char="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Wingdings 2" panose="05020102010507070707" pitchFamily="18" charset="2"/>
        <a:buChar char="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Wingdings 2" panose="05020102010507070707" pitchFamily="18" charset="2"/>
        <a:buChar char=""/>
        <a:defRPr sz="11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foto.wuestenigel.com/top-view-of-hardware-box-with-screws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File:Metal_movable_type.jpg" TargetMode="Externa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7" name="Rectangle 96">
            <a:extLst>
              <a:ext uri="{FF2B5EF4-FFF2-40B4-BE49-F238E27FC236}">
                <a16:creationId xmlns:a16="http://schemas.microsoft.com/office/drawing/2014/main" id="{73C994B4-9721-4148-9EEC-6793CECDE8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3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F9D95E49-763A-4886-B038-82F7347405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B28EC6A1-D299-4AFF-AD16-9ADC9A31F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8324" y="699899"/>
            <a:ext cx="10713676" cy="5433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752FD7-76EF-4EBF-8807-5A08A9C8EA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2900" y="576263"/>
            <a:ext cx="3932532" cy="3513945"/>
          </a:xfrm>
        </p:spPr>
        <p:txBody>
          <a:bodyPr anchor="b">
            <a:normAutofit/>
          </a:bodyPr>
          <a:lstStyle/>
          <a:p>
            <a:pPr algn="l"/>
            <a:r>
              <a:rPr lang="en-US" sz="4100" dirty="0">
                <a:latin typeface="Broadway"/>
                <a:ea typeface="Calibri"/>
                <a:cs typeface="Calibri Light"/>
              </a:rPr>
              <a:t>Desert</a:t>
            </a:r>
            <a:br>
              <a:rPr lang="en-US" sz="4100" dirty="0">
                <a:latin typeface="Broadway"/>
                <a:ea typeface="Calibri"/>
                <a:cs typeface="Calibri Light"/>
              </a:rPr>
            </a:br>
            <a:r>
              <a:rPr lang="en-US" sz="4100" dirty="0">
                <a:latin typeface="Broadway"/>
                <a:ea typeface="Calibri"/>
                <a:cs typeface="Calibri Light"/>
              </a:rPr>
              <a:t>Survival</a:t>
            </a:r>
            <a:br>
              <a:rPr lang="en-US" sz="4100" dirty="0">
                <a:latin typeface="Broadway"/>
                <a:ea typeface="Calibri"/>
                <a:cs typeface="Calibri Light"/>
              </a:rPr>
            </a:br>
            <a:r>
              <a:rPr lang="en-US" sz="2400" dirty="0">
                <a:latin typeface="Broadway"/>
                <a:ea typeface="Calibri"/>
                <a:cs typeface="Calibri Light"/>
              </a:rPr>
              <a:t>Product Design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C8D8C1-1062-49B2-BB56-D9F8E5DA6E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2900" y="3764975"/>
            <a:ext cx="3932532" cy="2192683"/>
          </a:xfrm>
        </p:spPr>
        <p:txBody>
          <a:bodyPr vert="horz" lIns="91440" tIns="0" rIns="91440" bIns="45720" rtlCol="0" anchor="t">
            <a:normAutofit/>
          </a:bodyPr>
          <a:lstStyle/>
          <a:p>
            <a:pPr algn="l"/>
            <a:endParaRPr lang="en-US" dirty="0"/>
          </a:p>
          <a:p>
            <a:pPr algn="l"/>
            <a:endParaRPr lang="en-US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285EE6CD-C61E-4F22-9787-1ADF1D3EB2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1493126" y="699894"/>
            <a:ext cx="698873" cy="5466696"/>
          </a:xfrm>
          <a:prstGeom prst="rect">
            <a:avLst/>
          </a:prstGeom>
          <a:solidFill>
            <a:schemeClr val="accent1">
              <a:alpha val="2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chemeClr val="accent5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D060C424-AE6E-4E63-BB6C-303952196E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496184" y="5610"/>
            <a:ext cx="0" cy="6858000"/>
          </a:xfrm>
          <a:prstGeom prst="line">
            <a:avLst/>
          </a:prstGeom>
          <a:ln w="9525" cap="rnd">
            <a:solidFill>
              <a:srgbClr val="C29D6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A3A5461B-0FE0-4F7B-B087-D898AA1536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" y="6172200"/>
            <a:ext cx="12192000" cy="0"/>
          </a:xfrm>
          <a:prstGeom prst="line">
            <a:avLst/>
          </a:prstGeom>
          <a:ln w="9525" cap="rnd">
            <a:solidFill>
              <a:srgbClr val="C29D6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2868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5EF4A068-C95D-486B-AB65-28A5F70AF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30473F7-A24A-427B-B9CE-C1A94B6F26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9B60357-232D-4489-8786-BF4E4F74BA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3"/>
            <a:ext cx="1446277" cy="3599018"/>
          </a:xfrm>
          <a:prstGeom prst="rect">
            <a:avLst/>
          </a:prstGeom>
          <a:solidFill>
            <a:srgbClr val="7AB3F4">
              <a:alpha val="25000"/>
            </a:srgb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068A50E-2E17-40A4-8E3C-25CC6DF99F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6276" y="685800"/>
            <a:ext cx="107442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80C85C-E432-7CFB-A5E9-0FD219F34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144" y="3873157"/>
            <a:ext cx="5294293" cy="2165331"/>
          </a:xfrm>
        </p:spPr>
        <p:txBody>
          <a:bodyPr anchor="t">
            <a:normAutofit/>
          </a:bodyPr>
          <a:lstStyle/>
          <a:p>
            <a:r>
              <a:rPr lang="en-US" sz="4800" dirty="0">
                <a:solidFill>
                  <a:schemeClr val="tx1"/>
                </a:solidFill>
                <a:latin typeface="Lucida Bright"/>
                <a:ea typeface="Microsoft Sans Serif"/>
                <a:cs typeface="Calibri"/>
              </a:rPr>
              <a:t>Why did we </a:t>
            </a:r>
            <a:br>
              <a:rPr lang="en-US" sz="4800" dirty="0">
                <a:solidFill>
                  <a:schemeClr val="tx1"/>
                </a:solidFill>
                <a:latin typeface="Lucida Bright"/>
                <a:ea typeface="Microsoft Sans Serif"/>
                <a:cs typeface="Calibri"/>
              </a:rPr>
            </a:br>
            <a:r>
              <a:rPr lang="en-US" sz="4800" dirty="0">
                <a:solidFill>
                  <a:schemeClr val="tx1"/>
                </a:solidFill>
                <a:latin typeface="Lucida Bright"/>
                <a:ea typeface="Microsoft Sans Serif"/>
                <a:cs typeface="Calibri"/>
              </a:rPr>
              <a:t>make this product?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69508A-B45D-CF06-7C80-B9AAE0A2E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4676" y="-14198"/>
            <a:ext cx="685800" cy="6858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BE69E03-4804-4553-A1EC-F089884EF50F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  <p:pic>
        <p:nvPicPr>
          <p:cNvPr id="27" name="Picture 26" descr="Plant in the desert">
            <a:extLst>
              <a:ext uri="{FF2B5EF4-FFF2-40B4-BE49-F238E27FC236}">
                <a16:creationId xmlns:a16="http://schemas.microsoft.com/office/drawing/2014/main" id="{C2A37CC8-8F0B-A565-F529-61E73E0E250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6408" r="4" b="4"/>
          <a:stretch/>
        </p:blipFill>
        <p:spPr>
          <a:xfrm>
            <a:off x="1443228" y="10"/>
            <a:ext cx="10061448" cy="3599011"/>
          </a:xfrm>
          <a:prstGeom prst="rect">
            <a:avLst/>
          </a:prstGeom>
        </p:spPr>
      </p:pic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98CD598E-4D29-96F6-A43C-3B2E7ACA44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3984" y="3853131"/>
            <a:ext cx="4956417" cy="2185357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</a:rPr>
              <a:t>. To help people survive in the desert for climate and weather for the future 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</a:rPr>
              <a:t>. For people to store products of use in the desert such as: water and food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</a:rPr>
              <a:t>.For our prediction of the world becoming 70% (or more) to be covered in the desert biome</a:t>
            </a:r>
          </a:p>
          <a:p>
            <a:pPr marL="0" indent="0">
              <a:buNone/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FA823C-D397-D198-2E0E-C85A9E34A2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2899" y="6217920"/>
            <a:ext cx="2743200" cy="64008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7997BA6-BEF8-495F-ACCD-8D19769E4FC6}" type="datetime2">
              <a:rPr lang="en-US" smtClean="0"/>
              <a:pPr>
                <a:spcAft>
                  <a:spcPts val="600"/>
                </a:spcAft>
              </a:pPr>
              <a:t>Wednesday, May 28,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266F60-AE20-31C7-1D5C-55A53AF3F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62376" y="6217920"/>
            <a:ext cx="7195367" cy="64008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Sample Footer Text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8E181E9-8FE4-417B-A80B-0A099C6BE7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496184" y="5610"/>
            <a:ext cx="0" cy="6858000"/>
          </a:xfrm>
          <a:prstGeom prst="line">
            <a:avLst/>
          </a:prstGeom>
          <a:ln w="9525" cap="rnd">
            <a:solidFill>
              <a:srgbClr val="7AB3F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4EB5B0D-CAAF-4A5A-8339-8CCEA2AEE2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" y="6172200"/>
            <a:ext cx="12192000" cy="0"/>
          </a:xfrm>
          <a:prstGeom prst="line">
            <a:avLst/>
          </a:prstGeom>
          <a:ln w="9525" cap="rnd">
            <a:solidFill>
              <a:srgbClr val="7AB3F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8413927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482F11BC-0096-4F9C-BAA6-E7D36C1E54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FA1E615-6866-4975-BEB0-8A6DCCEFB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F49980E-1F13-46BA-BFC3-59DA3D861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6276" y="685800"/>
            <a:ext cx="107442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CD5E69-F108-7904-BDE6-781AB57E7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897" y="539496"/>
            <a:ext cx="5228393" cy="269719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>
                <a:latin typeface="Seaford"/>
                <a:ea typeface="Microsoft Sans Serif"/>
                <a:cs typeface="Courier New"/>
              </a:rPr>
              <a:t>What does it do?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2A07BF-D829-8F86-8E8A-F50CEDF5B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4676" y="-14198"/>
            <a:ext cx="685800" cy="685800"/>
          </a:xfr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spcAft>
                <a:spcPts val="600"/>
              </a:spcAft>
              <a:defRPr/>
            </a:pPr>
            <a:fld id="{7BE69E03-4804-4553-A1EC-F089884EF50F}" type="slidenum">
              <a:rPr lang="en-US">
                <a:latin typeface="Calibri" panose="020F0502020204030204"/>
              </a:rPr>
              <a:pPr defTabSz="914400">
                <a:spcAft>
                  <a:spcPts val="600"/>
                </a:spcAft>
                <a:defRPr/>
              </a:pPr>
              <a:t>3</a:t>
            </a:fld>
            <a:endParaRPr lang="en-US"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4D803C-FD96-45D6-03D2-AD245BF3EE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897" y="3354749"/>
            <a:ext cx="5228392" cy="258247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1800" dirty="0"/>
              <a:t>It is a fridge which is around 6ft tall so a human can fit in at night for a safe sleep and so they don’t die to hyperthermia in there sleep.</a:t>
            </a:r>
            <a:endParaRPr lang="en-US" dirty="0"/>
          </a:p>
          <a:p>
            <a:pPr marL="0" indent="0">
              <a:lnSpc>
                <a:spcPct val="90000"/>
              </a:lnSpc>
              <a:buNone/>
            </a:pPr>
            <a:r>
              <a:rPr lang="en-US" sz="1800" dirty="0"/>
              <a:t> there is a small heater at the side that has a button to be turned off and on.</a:t>
            </a:r>
            <a:endParaRPr lang="en-US" dirty="0"/>
          </a:p>
          <a:p>
            <a:pPr marL="0" indent="0">
              <a:lnSpc>
                <a:spcPct val="90000"/>
              </a:lnSpc>
              <a:buNone/>
            </a:pPr>
            <a:r>
              <a:rPr lang="en-US" sz="1800" dirty="0"/>
              <a:t>It also utilizes the sun, instead of a wire for power, it uses solar panels which are located at the top of it.</a:t>
            </a:r>
          </a:p>
          <a:p>
            <a:pPr marL="0" indent="0">
              <a:lnSpc>
                <a:spcPct val="90000"/>
              </a:lnSpc>
              <a:buNone/>
            </a:pPr>
            <a:endParaRPr lang="en-US" sz="180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E2E7D1F-2146-4351-B555-F7AD66F917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6095999" y="695340"/>
            <a:ext cx="5391683" cy="5476855"/>
          </a:xfrm>
          <a:prstGeom prst="rect">
            <a:avLst/>
          </a:prstGeom>
          <a:solidFill>
            <a:srgbClr val="DBCD09">
              <a:alpha val="25000"/>
            </a:srgb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8" name="Picture 7" descr="Packages on conveyor belt">
            <a:extLst>
              <a:ext uri="{FF2B5EF4-FFF2-40B4-BE49-F238E27FC236}">
                <a16:creationId xmlns:a16="http://schemas.microsoft.com/office/drawing/2014/main" id="{83BE9B8C-9969-A8A7-20C8-87AEF504CE3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52" r="31898"/>
          <a:stretch/>
        </p:blipFill>
        <p:spPr>
          <a:xfrm>
            <a:off x="6620386" y="1246946"/>
            <a:ext cx="4364109" cy="4364109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975DC5-402B-55CF-99E5-36C9432BB9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2899" y="6217920"/>
            <a:ext cx="2743200" cy="640080"/>
          </a:xfrm>
        </p:spPr>
        <p:txBody>
          <a:bodyPr vert="horz" lIns="91440" tIns="45720" rIns="91440" bIns="45720" rtlCol="0" anchorCtr="0">
            <a:normAutofit/>
          </a:bodyPr>
          <a:lstStyle/>
          <a:p>
            <a:pPr defTabSz="914400">
              <a:spcAft>
                <a:spcPts val="600"/>
              </a:spcAft>
              <a:defRPr/>
            </a:pPr>
            <a:fld id="{57997BA6-BEF8-495F-ACCD-8D19769E4FC6}" type="datetime2">
              <a:rPr lang="en-US">
                <a:latin typeface="Calibri" panose="020F0502020204030204"/>
              </a:rPr>
              <a:pPr defTabSz="914400">
                <a:spcAft>
                  <a:spcPts val="600"/>
                </a:spcAft>
                <a:defRPr/>
              </a:pPr>
              <a:t>Wednesday, May 28, 2025</a:t>
            </a:fld>
            <a:endParaRPr lang="en-US">
              <a:latin typeface="Calibri" panose="020F0502020204030204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32B57F-39C5-9715-BBAF-782A1B267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62376" y="6217920"/>
            <a:ext cx="7195367" cy="640080"/>
          </a:xfrm>
        </p:spPr>
        <p:txBody>
          <a:bodyPr vert="horz" lIns="91440" tIns="45720" rIns="91440" bIns="45720" rtlCol="0" anchorCtr="0">
            <a:normAutofit/>
          </a:bodyPr>
          <a:lstStyle/>
          <a:p>
            <a:pPr defTabSz="914400">
              <a:spcAft>
                <a:spcPts val="600"/>
              </a:spcAft>
              <a:defRPr/>
            </a:pPr>
            <a:r>
              <a:rPr lang="en-US" kern="1200">
                <a:latin typeface="Calibri" panose="020F0502020204030204"/>
                <a:ea typeface="+mn-ea"/>
                <a:cs typeface="+mn-cs"/>
              </a:rPr>
              <a:t>Sample Footer Text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D8C7CAC-1828-45F3-9C70-DE1294FA2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496184" y="5610"/>
            <a:ext cx="0" cy="6858000"/>
          </a:xfrm>
          <a:prstGeom prst="line">
            <a:avLst/>
          </a:prstGeom>
          <a:ln w="9525" cap="rnd">
            <a:solidFill>
              <a:srgbClr val="DBCD0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AC52D459-9D8C-45C6-9998-FE91890626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" y="6172200"/>
            <a:ext cx="12192000" cy="0"/>
          </a:xfrm>
          <a:prstGeom prst="line">
            <a:avLst/>
          </a:prstGeom>
          <a:ln w="9525" cap="rnd">
            <a:solidFill>
              <a:srgbClr val="DBCD0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8138665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" name="Rectangle 102">
            <a:extLst>
              <a:ext uri="{FF2B5EF4-FFF2-40B4-BE49-F238E27FC236}">
                <a16:creationId xmlns:a16="http://schemas.microsoft.com/office/drawing/2014/main" id="{482F11BC-0096-4F9C-BAA6-E7D36C1E54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2FA1E615-6866-4975-BEB0-8A6DCCEFB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9F49980E-1F13-46BA-BFC3-59DA3D861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6276" y="685800"/>
            <a:ext cx="107442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94D020-8BAD-541F-D554-057AAFA94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897" y="539496"/>
            <a:ext cx="5228393" cy="269719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About the product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782256-83C3-7FB6-74D7-3CE3AF706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4676" y="-14198"/>
            <a:ext cx="685800" cy="685800"/>
          </a:xfr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spcAft>
                <a:spcPts val="600"/>
              </a:spcAft>
              <a:defRPr/>
            </a:pPr>
            <a:fld id="{7BE69E03-4804-4553-A1EC-F089884EF50F}" type="slidenum">
              <a:rPr lang="en-US">
                <a:latin typeface="Calibri" panose="020F0502020204030204"/>
              </a:rPr>
              <a:pPr defTabSz="914400">
                <a:spcAft>
                  <a:spcPts val="600"/>
                </a:spcAft>
                <a:defRPr/>
              </a:pPr>
              <a:t>4</a:t>
            </a:fld>
            <a:endParaRPr lang="en-US"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E953E1-A80C-06FC-CC7C-6A941ABBE5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897" y="3354749"/>
            <a:ext cx="5228392" cy="258247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1800"/>
              <a:t>I think to build this product is to not use a sun absorbent material like metal.It should be a hard plastic that’s very hard to break,also a bit of rope to drag it around</a:t>
            </a:r>
          </a:p>
          <a:p>
            <a:pPr marL="0" indent="0">
              <a:buNone/>
            </a:pPr>
            <a:r>
              <a:rPr lang="en-US" sz="1800"/>
              <a:t>Also, glass or silicon for the solar panles above the fridge</a:t>
            </a:r>
          </a:p>
          <a:p>
            <a:pPr marL="0" indent="0">
              <a:buNone/>
            </a:pPr>
            <a:r>
              <a:rPr lang="en-US" sz="1800"/>
              <a:t>I would think this would range in prices from £1500-£3500.</a:t>
            </a:r>
          </a:p>
          <a:p>
            <a:pPr marL="0" indent="0">
              <a:buNone/>
            </a:pPr>
            <a:endParaRPr lang="en-US" sz="1800"/>
          </a:p>
          <a:p>
            <a:pPr marL="0" indent="0">
              <a:buNone/>
            </a:pPr>
            <a:endParaRPr lang="en-US" sz="1800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0E2E7D1F-2146-4351-B555-F7AD66F917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6095999" y="695340"/>
            <a:ext cx="5391683" cy="5476855"/>
          </a:xfrm>
          <a:prstGeom prst="rect">
            <a:avLst/>
          </a:prstGeom>
          <a:solidFill>
            <a:schemeClr val="accent1">
              <a:alpha val="2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11" name="Picture 10" descr="A group of screws on a white surface&#10;&#10;Description automatically generated">
            <a:extLst>
              <a:ext uri="{FF2B5EF4-FFF2-40B4-BE49-F238E27FC236}">
                <a16:creationId xmlns:a16="http://schemas.microsoft.com/office/drawing/2014/main" id="{F4A8B6E0-4B1C-6CEC-B74E-9683D71B43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0887" r="22363"/>
          <a:stretch/>
        </p:blipFill>
        <p:spPr>
          <a:xfrm>
            <a:off x="6620386" y="1246946"/>
            <a:ext cx="4364109" cy="4364109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5AA71F-312B-0E16-B412-B881BCD0A2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2899" y="6217920"/>
            <a:ext cx="2743200" cy="640080"/>
          </a:xfrm>
        </p:spPr>
        <p:txBody>
          <a:bodyPr vert="horz" lIns="91440" tIns="45720" rIns="91440" bIns="45720" rtlCol="0" anchorCtr="0">
            <a:normAutofit/>
          </a:bodyPr>
          <a:lstStyle/>
          <a:p>
            <a:pPr defTabSz="914400">
              <a:spcAft>
                <a:spcPts val="600"/>
              </a:spcAft>
              <a:defRPr/>
            </a:pPr>
            <a:fld id="{57997BA6-BEF8-495F-ACCD-8D19769E4FC6}" type="datetime2">
              <a:rPr lang="en-US">
                <a:latin typeface="Calibri" panose="020F0502020204030204"/>
              </a:rPr>
              <a:pPr defTabSz="914400">
                <a:spcAft>
                  <a:spcPts val="600"/>
                </a:spcAft>
                <a:defRPr/>
              </a:pPr>
              <a:t>Wednesday, May 28, 2025</a:t>
            </a:fld>
            <a:endParaRPr lang="en-US">
              <a:latin typeface="Calibri" panose="020F0502020204030204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D7228F-6CF6-F62A-3633-880E65ADA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62376" y="6217920"/>
            <a:ext cx="7195367" cy="640080"/>
          </a:xfrm>
        </p:spPr>
        <p:txBody>
          <a:bodyPr vert="horz" lIns="91440" tIns="45720" rIns="91440" bIns="45720" rtlCol="0" anchorCtr="0">
            <a:normAutofit/>
          </a:bodyPr>
          <a:lstStyle/>
          <a:p>
            <a:pPr defTabSz="914400">
              <a:spcAft>
                <a:spcPts val="600"/>
              </a:spcAft>
              <a:defRPr/>
            </a:pPr>
            <a:r>
              <a:rPr lang="en-US" kern="1200">
                <a:latin typeface="Calibri" panose="020F0502020204030204"/>
                <a:ea typeface="+mn-ea"/>
                <a:cs typeface="+mn-cs"/>
              </a:rPr>
              <a:t>Sample Footer Text</a:t>
            </a:r>
          </a:p>
        </p:txBody>
      </p: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CD8C7CAC-1828-45F3-9C70-DE1294FA2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496184" y="561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AC52D459-9D8C-45C6-9998-FE91890626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" y="6172200"/>
            <a:ext cx="12192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Steel Materials Warehouse · Free photo on Pixabay">
            <a:extLst>
              <a:ext uri="{FF2B5EF4-FFF2-40B4-BE49-F238E27FC236}">
                <a16:creationId xmlns:a16="http://schemas.microsoft.com/office/drawing/2014/main" id="{4096EECC-988A-E0EC-7A14-9CA8627AB6A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3300" r="23299" b="-1"/>
          <a:stretch/>
        </p:blipFill>
        <p:spPr>
          <a:xfrm flipH="1">
            <a:off x="-1751888" y="9043367"/>
            <a:ext cx="1371605" cy="1150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1E3F6F2-2851-BC86-0D2E-E897779F8F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6634602" y="-485363"/>
            <a:ext cx="3220529" cy="607468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26B9593-016D-829A-AA03-BC06E245889D}"/>
              </a:ext>
            </a:extLst>
          </p:cNvPr>
          <p:cNvSpPr txBox="1"/>
          <p:nvPr/>
        </p:nvSpPr>
        <p:spPr>
          <a:xfrm>
            <a:off x="16217659" y="5890793"/>
            <a:ext cx="3220529" cy="3175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900"/>
              <a:t>ThePhoto by PhotoAuthor is licensed under CCYYSA.</a:t>
            </a:r>
          </a:p>
        </p:txBody>
      </p:sp>
    </p:spTree>
    <p:extLst>
      <p:ext uri="{BB962C8B-B14F-4D97-AF65-F5344CB8AC3E}">
        <p14:creationId xmlns:p14="http://schemas.microsoft.com/office/powerpoint/2010/main" val="79758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551C3B6-A0D6-43F6-9F68-13666CDA5C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8322" y="709375"/>
            <a:ext cx="10713675" cy="5419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BB3B2C43-5E36-4768-8319-6752D24B4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044326E-7BB3-4929-BE33-05CA64DBB2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31CF4E0-AA2D-43CA-A528-C52FB15824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6276" y="685800"/>
            <a:ext cx="107442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D00A6E-B8D9-9DE2-EFA0-AAD965974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3129" y="432489"/>
            <a:ext cx="4867292" cy="128545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Our Prototype:</a:t>
            </a:r>
          </a:p>
        </p:txBody>
      </p:sp>
      <p:pic>
        <p:nvPicPr>
          <p:cNvPr id="7" name="Content Placeholder 6" descr="A child holding a box in a classroom&#10;&#10;Description automatically generated">
            <a:extLst>
              <a:ext uri="{FF2B5EF4-FFF2-40B4-BE49-F238E27FC236}">
                <a16:creationId xmlns:a16="http://schemas.microsoft.com/office/drawing/2014/main" id="{A7A476A1-7C20-9999-CD2A-6A38ADBBD7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r="6250"/>
          <a:stretch/>
        </p:blipFill>
        <p:spPr>
          <a:xfrm rot="5400000">
            <a:off x="-692271" y="685799"/>
            <a:ext cx="6857992" cy="5486394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A0DE76-54D7-8F52-629B-B48764F383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2899" y="6217920"/>
            <a:ext cx="2743200" cy="640080"/>
          </a:xfrm>
        </p:spPr>
        <p:txBody>
          <a:bodyPr vert="horz" lIns="91440" tIns="45720" rIns="91440" bIns="45720" rtlCol="0" anchor="ctr" anchorCtr="0">
            <a:normAutofit/>
          </a:bodyPr>
          <a:lstStyle/>
          <a:p>
            <a:pPr defTabSz="914400">
              <a:spcAft>
                <a:spcPts val="600"/>
              </a:spcAft>
              <a:defRPr/>
            </a:pPr>
            <a:fld id="{57997BA6-BEF8-495F-ACCD-8D19769E4FC6}" type="datetime2">
              <a:rPr lang="en-US" sz="1200">
                <a:solidFill>
                  <a:schemeClr val="bg1"/>
                </a:solidFill>
                <a:latin typeface="Calibri" panose="020F0502020204030204"/>
              </a:rPr>
              <a:pPr defTabSz="914400">
                <a:spcAft>
                  <a:spcPts val="600"/>
                </a:spcAft>
                <a:defRPr/>
              </a:pPr>
              <a:t>Wednesday, May 28, 2025</a:t>
            </a:fld>
            <a:endParaRPr lang="en-US" sz="1200">
              <a:solidFill>
                <a:schemeClr val="bg1"/>
              </a:solidFill>
              <a:latin typeface="Calibri" panose="020F0502020204030204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B083774-A903-4B1B-BC6A-94C1F048E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479921" y="0"/>
            <a:ext cx="287517" cy="6857992"/>
          </a:xfrm>
          <a:prstGeom prst="rect">
            <a:avLst/>
          </a:prstGeom>
          <a:solidFill>
            <a:srgbClr val="FF7DE5">
              <a:alpha val="25000"/>
            </a:srgb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CCA1C8-4F12-34E3-64CC-F30EF7983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4676" y="-14198"/>
            <a:ext cx="685800" cy="6858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  <a:defRPr/>
            </a:pPr>
            <a:fld id="{7BE69E03-4804-4553-A1EC-F089884EF50F}" type="slidenum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914400">
                <a:spcAft>
                  <a:spcPts val="600"/>
                </a:spcAft>
                <a:defRPr/>
              </a:pPr>
              <a:t>5</a:t>
            </a:fld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DC0967-5A97-1668-9870-0C748AC87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62376" y="6217920"/>
            <a:ext cx="7195367" cy="640080"/>
          </a:xfrm>
        </p:spPr>
        <p:txBody>
          <a:bodyPr vert="horz" lIns="91440" tIns="45720" rIns="91440" bIns="45720" rtlCol="0" anchor="ctr" anchorCtr="0">
            <a:normAutofit/>
          </a:bodyPr>
          <a:lstStyle/>
          <a:p>
            <a:pPr defTabSz="914400">
              <a:spcAft>
                <a:spcPts val="600"/>
              </a:spcAft>
              <a:defRPr/>
            </a:pPr>
            <a:r>
              <a:rPr lang="en-US" sz="1200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Sample Footer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D5FB189-1F48-4A47-B036-6AF7E11A8E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504676" y="-14198"/>
            <a:ext cx="0" cy="6858000"/>
          </a:xfrm>
          <a:prstGeom prst="line">
            <a:avLst/>
          </a:prstGeom>
          <a:ln w="9525" cap="rnd">
            <a:solidFill>
              <a:srgbClr val="FF7DE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5B335DD-3163-4EC5-8B6B-2AB53E64D1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" y="6172200"/>
            <a:ext cx="12192000" cy="0"/>
          </a:xfrm>
          <a:prstGeom prst="line">
            <a:avLst/>
          </a:prstGeom>
          <a:ln w="9525" cap="rnd">
            <a:solidFill>
              <a:srgbClr val="FF7DE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drawing of a tall rectangular object with arms and legs&#10;&#10;Description automatically generated">
            <a:extLst>
              <a:ext uri="{FF2B5EF4-FFF2-40B4-BE49-F238E27FC236}">
                <a16:creationId xmlns:a16="http://schemas.microsoft.com/office/drawing/2014/main" id="{7836F658-239E-410A-665A-B656D3E294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1450" y="1989826"/>
            <a:ext cx="6434423" cy="4862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1032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setVTI">
  <a:themeElements>
    <a:clrScheme name="Atlas">
      <a:dk1>
        <a:srgbClr val="000000"/>
      </a:dk1>
      <a:lt1>
        <a:srgbClr val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Dante">
      <a:majorFont>
        <a:latin typeface="Univers Light"/>
        <a:ea typeface=""/>
        <a:cs typeface=""/>
      </a:majorFont>
      <a:minorFont>
        <a:latin typeface="Univer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setVTI" id="{17A3166B-76FF-4669-8F6D-D4251AE158D8}" vid="{4532814A-B5F8-4CFD-BC69-A007D492DA4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E480F86-A978-4060-BF60-56AAB322FDAA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C239BB0-53B8-40A5-8BB9-15D2ED1AEBC9}">
  <ds:schemaRefs>
    <ds:schemaRef ds:uri="http://schemas.microsoft.com/office/2006/metadata/properties"/>
    <ds:schemaRef ds:uri="http://www.w3.org/2000/xmlns/"/>
    <ds:schemaRef ds:uri="http://schemas.microsoft.com/sharepoint/v3"/>
    <ds:schemaRef ds:uri="http://www.w3.org/2001/XMLSchema-instance"/>
    <ds:schemaRef ds:uri="71af3243-3dd4-4a8d-8c0d-dd76da1f02a5"/>
    <ds:schemaRef ds:uri="http://schemas.microsoft.com/office/infopath/2007/PartnerControls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BA7C683C-DA35-4A0E-ADD0-CC297892D8C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Atlas</Template>
  <Application>Microsoft Office PowerPoint</Application>
  <PresentationFormat>Widescreen</PresentationFormat>
  <Slides>5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OffsetVTI</vt:lpstr>
      <vt:lpstr>Desert Survival Product Design</vt:lpstr>
      <vt:lpstr>Why did we  make this product?</vt:lpstr>
      <vt:lpstr>What does it do?</vt:lpstr>
      <vt:lpstr>About the product</vt:lpstr>
      <vt:lpstr>Our Prototype: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Desert Survival Product Design</dc:title>
  <dc:creator/>
  <cp:lastModifiedBy>Mr Ewing</cp:lastModifiedBy>
  <cp:revision>309</cp:revision>
  <dcterms:created xsi:type="dcterms:W3CDTF">2024-10-30T14:35:41Z</dcterms:created>
  <dcterms:modified xsi:type="dcterms:W3CDTF">2025-05-28T21:09:11Z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