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0" r:id="rId8"/>
    <p:sldId id="263" r:id="rId9"/>
    <p:sldId id="264" r:id="rId10"/>
    <p:sldId id="275" r:id="rId11"/>
    <p:sldId id="265" r:id="rId12"/>
    <p:sldId id="266" r:id="rId13"/>
    <p:sldId id="267" r:id="rId14"/>
    <p:sldId id="268" r:id="rId15"/>
    <p:sldId id="269"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A3DEB9B-EC8C-440C-BFB8-553C0A7EC3F6}" type="datetimeFigureOut">
              <a:rPr lang="en-GB" smtClean="0"/>
              <a:t>27/03/2019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BEF09B-E163-461C-8F9F-E224B62BD0E4}" type="slidenum">
              <a:rPr lang="en-GB" smtClean="0"/>
              <a:t>‹#›</a:t>
            </a:fld>
            <a:endParaRPr lang="en-GB"/>
          </a:p>
        </p:txBody>
      </p:sp>
    </p:spTree>
    <p:extLst>
      <p:ext uri="{BB962C8B-B14F-4D97-AF65-F5344CB8AC3E}">
        <p14:creationId xmlns:p14="http://schemas.microsoft.com/office/powerpoint/2010/main" val="34828176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3DEB9B-EC8C-440C-BFB8-553C0A7EC3F6}" type="datetimeFigureOut">
              <a:rPr lang="en-GB" smtClean="0"/>
              <a:t>27/03/2019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BEF09B-E163-461C-8F9F-E224B62BD0E4}" type="slidenum">
              <a:rPr lang="en-GB" smtClean="0"/>
              <a:t>‹#›</a:t>
            </a:fld>
            <a:endParaRPr lang="en-GB"/>
          </a:p>
        </p:txBody>
      </p:sp>
    </p:spTree>
    <p:extLst>
      <p:ext uri="{BB962C8B-B14F-4D97-AF65-F5344CB8AC3E}">
        <p14:creationId xmlns:p14="http://schemas.microsoft.com/office/powerpoint/2010/main" val="3846511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3DEB9B-EC8C-440C-BFB8-553C0A7EC3F6}" type="datetimeFigureOut">
              <a:rPr lang="en-GB" smtClean="0"/>
              <a:t>27/03/2019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BEF09B-E163-461C-8F9F-E224B62BD0E4}" type="slidenum">
              <a:rPr lang="en-GB" smtClean="0"/>
              <a:t>‹#›</a:t>
            </a:fld>
            <a:endParaRPr lang="en-GB"/>
          </a:p>
        </p:txBody>
      </p:sp>
    </p:spTree>
    <p:extLst>
      <p:ext uri="{BB962C8B-B14F-4D97-AF65-F5344CB8AC3E}">
        <p14:creationId xmlns:p14="http://schemas.microsoft.com/office/powerpoint/2010/main" val="1827889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A3DEB9B-EC8C-440C-BFB8-553C0A7EC3F6}" type="datetimeFigureOut">
              <a:rPr lang="en-GB" smtClean="0"/>
              <a:t>27/03/2019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BEF09B-E163-461C-8F9F-E224B62BD0E4}" type="slidenum">
              <a:rPr lang="en-GB" smtClean="0"/>
              <a:t>‹#›</a:t>
            </a:fld>
            <a:endParaRPr lang="en-GB"/>
          </a:p>
        </p:txBody>
      </p:sp>
    </p:spTree>
    <p:extLst>
      <p:ext uri="{BB962C8B-B14F-4D97-AF65-F5344CB8AC3E}">
        <p14:creationId xmlns:p14="http://schemas.microsoft.com/office/powerpoint/2010/main" val="2093874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A3DEB9B-EC8C-440C-BFB8-553C0A7EC3F6}" type="datetimeFigureOut">
              <a:rPr lang="en-GB" smtClean="0"/>
              <a:t>27/03/2019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BEF09B-E163-461C-8F9F-E224B62BD0E4}" type="slidenum">
              <a:rPr lang="en-GB" smtClean="0"/>
              <a:t>‹#›</a:t>
            </a:fld>
            <a:endParaRPr lang="en-GB"/>
          </a:p>
        </p:txBody>
      </p:sp>
    </p:spTree>
    <p:extLst>
      <p:ext uri="{BB962C8B-B14F-4D97-AF65-F5344CB8AC3E}">
        <p14:creationId xmlns:p14="http://schemas.microsoft.com/office/powerpoint/2010/main" val="459115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A3DEB9B-EC8C-440C-BFB8-553C0A7EC3F6}" type="datetimeFigureOut">
              <a:rPr lang="en-GB" smtClean="0"/>
              <a:t>27/03/2019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BEF09B-E163-461C-8F9F-E224B62BD0E4}" type="slidenum">
              <a:rPr lang="en-GB" smtClean="0"/>
              <a:t>‹#›</a:t>
            </a:fld>
            <a:endParaRPr lang="en-GB"/>
          </a:p>
        </p:txBody>
      </p:sp>
    </p:spTree>
    <p:extLst>
      <p:ext uri="{BB962C8B-B14F-4D97-AF65-F5344CB8AC3E}">
        <p14:creationId xmlns:p14="http://schemas.microsoft.com/office/powerpoint/2010/main" val="455007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A3DEB9B-EC8C-440C-BFB8-553C0A7EC3F6}" type="datetimeFigureOut">
              <a:rPr lang="en-GB" smtClean="0"/>
              <a:t>27/03/2019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6BEF09B-E163-461C-8F9F-E224B62BD0E4}" type="slidenum">
              <a:rPr lang="en-GB" smtClean="0"/>
              <a:t>‹#›</a:t>
            </a:fld>
            <a:endParaRPr lang="en-GB"/>
          </a:p>
        </p:txBody>
      </p:sp>
    </p:spTree>
    <p:extLst>
      <p:ext uri="{BB962C8B-B14F-4D97-AF65-F5344CB8AC3E}">
        <p14:creationId xmlns:p14="http://schemas.microsoft.com/office/powerpoint/2010/main" val="1931149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A3DEB9B-EC8C-440C-BFB8-553C0A7EC3F6}" type="datetimeFigureOut">
              <a:rPr lang="en-GB" smtClean="0"/>
              <a:t>27/03/2019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BEF09B-E163-461C-8F9F-E224B62BD0E4}" type="slidenum">
              <a:rPr lang="en-GB" smtClean="0"/>
              <a:t>‹#›</a:t>
            </a:fld>
            <a:endParaRPr lang="en-GB"/>
          </a:p>
        </p:txBody>
      </p:sp>
    </p:spTree>
    <p:extLst>
      <p:ext uri="{BB962C8B-B14F-4D97-AF65-F5344CB8AC3E}">
        <p14:creationId xmlns:p14="http://schemas.microsoft.com/office/powerpoint/2010/main" val="3834122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3DEB9B-EC8C-440C-BFB8-553C0A7EC3F6}" type="datetimeFigureOut">
              <a:rPr lang="en-GB" smtClean="0"/>
              <a:t>27/03/2019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BEF09B-E163-461C-8F9F-E224B62BD0E4}" type="slidenum">
              <a:rPr lang="en-GB" smtClean="0"/>
              <a:t>‹#›</a:t>
            </a:fld>
            <a:endParaRPr lang="en-GB"/>
          </a:p>
        </p:txBody>
      </p:sp>
    </p:spTree>
    <p:extLst>
      <p:ext uri="{BB962C8B-B14F-4D97-AF65-F5344CB8AC3E}">
        <p14:creationId xmlns:p14="http://schemas.microsoft.com/office/powerpoint/2010/main" val="805420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3DEB9B-EC8C-440C-BFB8-553C0A7EC3F6}" type="datetimeFigureOut">
              <a:rPr lang="en-GB" smtClean="0"/>
              <a:t>27/03/2019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BEF09B-E163-461C-8F9F-E224B62BD0E4}" type="slidenum">
              <a:rPr lang="en-GB" smtClean="0"/>
              <a:t>‹#›</a:t>
            </a:fld>
            <a:endParaRPr lang="en-GB"/>
          </a:p>
        </p:txBody>
      </p:sp>
    </p:spTree>
    <p:extLst>
      <p:ext uri="{BB962C8B-B14F-4D97-AF65-F5344CB8AC3E}">
        <p14:creationId xmlns:p14="http://schemas.microsoft.com/office/powerpoint/2010/main" val="21517381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3DEB9B-EC8C-440C-BFB8-553C0A7EC3F6}" type="datetimeFigureOut">
              <a:rPr lang="en-GB" smtClean="0"/>
              <a:t>27/03/2019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BEF09B-E163-461C-8F9F-E224B62BD0E4}" type="slidenum">
              <a:rPr lang="en-GB" smtClean="0"/>
              <a:t>‹#›</a:t>
            </a:fld>
            <a:endParaRPr lang="en-GB"/>
          </a:p>
        </p:txBody>
      </p:sp>
    </p:spTree>
    <p:extLst>
      <p:ext uri="{BB962C8B-B14F-4D97-AF65-F5344CB8AC3E}">
        <p14:creationId xmlns:p14="http://schemas.microsoft.com/office/powerpoint/2010/main" val="3065015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3DEB9B-EC8C-440C-BFB8-553C0A7EC3F6}" type="datetimeFigureOut">
              <a:rPr lang="en-GB" smtClean="0"/>
              <a:t>27/03/2019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BEF09B-E163-461C-8F9F-E224B62BD0E4}" type="slidenum">
              <a:rPr lang="en-GB" smtClean="0"/>
              <a:t>‹#›</a:t>
            </a:fld>
            <a:endParaRPr lang="en-GB"/>
          </a:p>
        </p:txBody>
      </p:sp>
    </p:spTree>
    <p:extLst>
      <p:ext uri="{BB962C8B-B14F-4D97-AF65-F5344CB8AC3E}">
        <p14:creationId xmlns:p14="http://schemas.microsoft.com/office/powerpoint/2010/main" val="10804337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098215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29600" cy="4525963"/>
          </a:xfrm>
        </p:spPr>
        <p:txBody>
          <a:bodyPr>
            <a:noAutofit/>
          </a:bodyPr>
          <a:lstStyle/>
          <a:p>
            <a:pPr marL="0" indent="0">
              <a:buNone/>
            </a:pPr>
            <a:r>
              <a:rPr lang="en-GB" sz="1400" b="1" dirty="0"/>
              <a:t>The Circle</a:t>
            </a:r>
            <a:r>
              <a:rPr lang="en-GB" sz="1400" dirty="0"/>
              <a:t>: the simple observation of Jamie’s failure to draw a circle leads to an exploration of how life is rarely what was planned, that despite our hopes “the target also draws our aim”; we need to accept failure, and see beauty in it</a:t>
            </a:r>
          </a:p>
          <a:p>
            <a:pPr marL="0" indent="0">
              <a:buNone/>
            </a:pPr>
            <a:r>
              <a:rPr lang="en-GB" sz="1400" dirty="0"/>
              <a:t> </a:t>
            </a:r>
          </a:p>
          <a:p>
            <a:pPr marL="0" indent="0">
              <a:buNone/>
            </a:pPr>
            <a:r>
              <a:rPr lang="en-GB" sz="1400" b="1" dirty="0"/>
              <a:t>Rain</a:t>
            </a:r>
            <a:r>
              <a:rPr lang="en-GB" sz="1400" dirty="0"/>
              <a:t>: a simple observation of the potency of films “that start with rain” and how much enjoyment they bring leads to a reflection </a:t>
            </a:r>
            <a:r>
              <a:rPr lang="en-GB" sz="1400" dirty="0" err="1"/>
              <a:t>onthe</a:t>
            </a:r>
            <a:r>
              <a:rPr lang="en-GB" sz="1400" dirty="0"/>
              <a:t> idea of the power of water to cleanse and renew — despite the assertion that “</a:t>
            </a:r>
            <a:r>
              <a:rPr lang="en-GB" sz="1400" i="1" dirty="0"/>
              <a:t>none of this, none of this matters</a:t>
            </a:r>
            <a:r>
              <a:rPr lang="en-GB" sz="1400" dirty="0"/>
              <a:t>”</a:t>
            </a:r>
          </a:p>
          <a:p>
            <a:pPr marL="0" indent="0">
              <a:buNone/>
            </a:pPr>
            <a:r>
              <a:rPr lang="en-GB" sz="1400" dirty="0"/>
              <a:t> </a:t>
            </a:r>
          </a:p>
          <a:p>
            <a:pPr marL="0" indent="0">
              <a:buNone/>
            </a:pPr>
            <a:r>
              <a:rPr lang="en-GB" sz="1400" b="1" dirty="0"/>
              <a:t>Waking With Russell</a:t>
            </a:r>
            <a:r>
              <a:rPr lang="en-GB" sz="1400" dirty="0"/>
              <a:t>: the simple experience of waking in bed beside his new-born son leads to a re-examining of the father’s role in life and a realisation that his baby son has given him a sense of true contentment, a lifelong commitment to his son</a:t>
            </a:r>
          </a:p>
          <a:p>
            <a:pPr marL="0" indent="0">
              <a:buNone/>
            </a:pPr>
            <a:r>
              <a:rPr lang="en-GB" sz="1400" b="1" dirty="0"/>
              <a:t> </a:t>
            </a:r>
            <a:endParaRPr lang="en-GB" sz="1400" dirty="0"/>
          </a:p>
          <a:p>
            <a:pPr marL="0" indent="0">
              <a:buNone/>
            </a:pPr>
            <a:r>
              <a:rPr lang="en-GB" sz="1400" b="1" dirty="0"/>
              <a:t>Nil </a:t>
            </a:r>
            <a:r>
              <a:rPr lang="en-GB" sz="1400" b="1" dirty="0" err="1"/>
              <a:t>Nil</a:t>
            </a:r>
            <a:r>
              <a:rPr lang="en-GB" sz="1400" dirty="0"/>
              <a:t>: from a simple account of the decline of a football club, the poet goes on to explore the concept of “nothingness”, how the efforts</a:t>
            </a:r>
          </a:p>
          <a:p>
            <a:pPr marL="0" indent="0">
              <a:buNone/>
            </a:pPr>
            <a:r>
              <a:rPr lang="en-GB" sz="1400" dirty="0"/>
              <a:t>of the team and of the crashed pilot descend into obscurity; suggesting that everything is, like the “ash-key” fragile and insignificant</a:t>
            </a:r>
          </a:p>
          <a:p>
            <a:pPr marL="0" indent="0">
              <a:buNone/>
            </a:pPr>
            <a:endParaRPr lang="en-GB" sz="1400" b="1" dirty="0"/>
          </a:p>
          <a:p>
            <a:pPr marL="0" indent="0">
              <a:buNone/>
            </a:pPr>
            <a:r>
              <a:rPr lang="en-GB" sz="1400" b="1" dirty="0" smtClean="0"/>
              <a:t>The </a:t>
            </a:r>
            <a:r>
              <a:rPr lang="en-GB" sz="1400" b="1" dirty="0"/>
              <a:t>Ferryman’s Arms</a:t>
            </a:r>
            <a:r>
              <a:rPr lang="en-GB" sz="1400" dirty="0"/>
              <a:t>: the everyday </a:t>
            </a:r>
            <a:r>
              <a:rPr lang="en-GB" sz="1400" dirty="0" smtClean="0"/>
              <a:t>acts of </a:t>
            </a:r>
            <a:r>
              <a:rPr lang="en-GB" sz="1400" dirty="0"/>
              <a:t>stopping in a pub and playing a game </a:t>
            </a:r>
            <a:r>
              <a:rPr lang="en-GB" sz="1400" dirty="0" smtClean="0"/>
              <a:t>of  pool </a:t>
            </a:r>
            <a:r>
              <a:rPr lang="en-GB" sz="1400" dirty="0"/>
              <a:t>become a reflection on death, as </a:t>
            </a:r>
            <a:r>
              <a:rPr lang="en-GB" sz="1400" dirty="0" smtClean="0"/>
              <a:t>the approaching </a:t>
            </a:r>
            <a:r>
              <a:rPr lang="en-GB" sz="1400" dirty="0"/>
              <a:t>ferry takes on the role of </a:t>
            </a:r>
            <a:r>
              <a:rPr lang="en-GB" sz="1400" dirty="0" smtClean="0"/>
              <a:t>the crossing </a:t>
            </a:r>
            <a:r>
              <a:rPr lang="en-GB" sz="1400" dirty="0"/>
              <a:t>of the Styx and the eternal pool </a:t>
            </a:r>
            <a:r>
              <a:rPr lang="en-GB" sz="1400" dirty="0" smtClean="0"/>
              <a:t>game goes </a:t>
            </a:r>
            <a:r>
              <a:rPr lang="en-GB" sz="1400" dirty="0"/>
              <a:t>on designating a loser to be sent to </a:t>
            </a:r>
            <a:r>
              <a:rPr lang="en-GB" sz="1400" dirty="0" smtClean="0"/>
              <a:t>the ferry</a:t>
            </a:r>
            <a:endParaRPr lang="en-GB" sz="1400" dirty="0"/>
          </a:p>
          <a:p>
            <a:pPr marL="0" indent="0">
              <a:buNone/>
            </a:pPr>
            <a:endParaRPr lang="en-GB" sz="1400" b="1" dirty="0" smtClean="0"/>
          </a:p>
          <a:p>
            <a:pPr marL="0" indent="0">
              <a:buNone/>
            </a:pPr>
            <a:r>
              <a:rPr lang="en-GB" sz="1400" b="1" dirty="0" smtClean="0"/>
              <a:t>11.00</a:t>
            </a:r>
            <a:r>
              <a:rPr lang="en-GB" sz="1400" b="1" dirty="0"/>
              <a:t>: </a:t>
            </a:r>
            <a:r>
              <a:rPr lang="en-GB" sz="1400" b="1" dirty="0" err="1"/>
              <a:t>Baldovan</a:t>
            </a:r>
            <a:r>
              <a:rPr lang="en-GB" sz="1400" dirty="0"/>
              <a:t>: a simple childhood </a:t>
            </a:r>
            <a:r>
              <a:rPr lang="en-GB" sz="1400" dirty="0" smtClean="0"/>
              <a:t>excursion by </a:t>
            </a:r>
            <a:r>
              <a:rPr lang="en-GB" sz="1400" dirty="0"/>
              <a:t>bus to enjoy spending some money </a:t>
            </a:r>
            <a:r>
              <a:rPr lang="en-GB" sz="1400" dirty="0" smtClean="0"/>
              <a:t>on comics </a:t>
            </a:r>
            <a:r>
              <a:rPr lang="en-GB" sz="1400" dirty="0"/>
              <a:t>and sweets becomes a mysterious</a:t>
            </a:r>
            <a:r>
              <a:rPr lang="en-GB" sz="1400" dirty="0" smtClean="0"/>
              <a:t>, disorientating </a:t>
            </a:r>
            <a:r>
              <a:rPr lang="en-GB" sz="1400" dirty="0"/>
              <a:t>journey to “another country”, </a:t>
            </a:r>
            <a:r>
              <a:rPr lang="en-GB" sz="1400" dirty="0" smtClean="0"/>
              <a:t>a time-shift </a:t>
            </a:r>
            <a:r>
              <a:rPr lang="en-GB" sz="1400" dirty="0"/>
              <a:t>to where the bus is now a “</a:t>
            </a:r>
            <a:r>
              <a:rPr lang="en-GB" sz="1400" dirty="0" smtClean="0"/>
              <a:t>charred wreck</a:t>
            </a:r>
            <a:r>
              <a:rPr lang="en-GB" sz="1400" dirty="0"/>
              <a:t>” and “all the houses are gone”; in </a:t>
            </a:r>
            <a:r>
              <a:rPr lang="en-GB" sz="1400" dirty="0" smtClean="0"/>
              <a:t>the process </a:t>
            </a:r>
            <a:r>
              <a:rPr lang="en-GB" sz="1400" dirty="0"/>
              <a:t>the poem explores the effects of</a:t>
            </a:r>
          </a:p>
          <a:p>
            <a:pPr marL="0" indent="0">
              <a:buNone/>
            </a:pPr>
            <a:r>
              <a:rPr lang="en-GB" sz="1400" dirty="0"/>
              <a:t>growing up, the loss of innocence, and </a:t>
            </a:r>
            <a:r>
              <a:rPr lang="en-GB" sz="1400" dirty="0" smtClean="0"/>
              <a:t>the destructive </a:t>
            </a:r>
            <a:r>
              <a:rPr lang="en-GB" sz="1400" dirty="0"/>
              <a:t>passage of time</a:t>
            </a:r>
          </a:p>
          <a:p>
            <a:pPr marL="0" indent="0">
              <a:buNone/>
            </a:pPr>
            <a:endParaRPr lang="en-GB" sz="1400" dirty="0"/>
          </a:p>
        </p:txBody>
      </p:sp>
    </p:spTree>
    <p:extLst>
      <p:ext uri="{BB962C8B-B14F-4D97-AF65-F5344CB8AC3E}">
        <p14:creationId xmlns:p14="http://schemas.microsoft.com/office/powerpoint/2010/main" val="3966164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78098"/>
          </a:xfrm>
        </p:spPr>
        <p:txBody>
          <a:bodyPr/>
          <a:lstStyle/>
          <a:p>
            <a:r>
              <a:rPr lang="en-GB" dirty="0" smtClean="0"/>
              <a:t>10 marker</a:t>
            </a:r>
            <a:endParaRPr lang="en-GB" dirty="0"/>
          </a:p>
        </p:txBody>
      </p:sp>
      <p:sp>
        <p:nvSpPr>
          <p:cNvPr id="3" name="Content Placeholder 2"/>
          <p:cNvSpPr>
            <a:spLocks noGrp="1"/>
          </p:cNvSpPr>
          <p:nvPr>
            <p:ph idx="1"/>
          </p:nvPr>
        </p:nvSpPr>
        <p:spPr>
          <a:xfrm>
            <a:off x="179512" y="1052736"/>
            <a:ext cx="8712968" cy="5472608"/>
          </a:xfrm>
        </p:spPr>
        <p:txBody>
          <a:bodyPr>
            <a:normAutofit lnSpcReduction="10000"/>
          </a:bodyPr>
          <a:lstStyle/>
          <a:p>
            <a:r>
              <a:rPr lang="en-GB" sz="2400" dirty="0" smtClean="0"/>
              <a:t>Identify the question through the poem in front of you. (1 mark)</a:t>
            </a:r>
          </a:p>
          <a:p>
            <a:r>
              <a:rPr lang="en-GB" sz="2400" dirty="0" smtClean="0"/>
              <a:t>Quote and analyse from the poem in front of you thoroughly!! (2 marks)</a:t>
            </a:r>
          </a:p>
          <a:p>
            <a:pPr marL="0" indent="0">
              <a:buNone/>
            </a:pPr>
            <a:r>
              <a:rPr lang="en-GB" sz="2400" dirty="0" smtClean="0"/>
              <a:t>-</a:t>
            </a:r>
            <a:endParaRPr lang="en-GB" sz="2400" dirty="0"/>
          </a:p>
          <a:p>
            <a:r>
              <a:rPr lang="en-GB" sz="2400" dirty="0" smtClean="0"/>
              <a:t>Identify the question through another poem (1 mark)</a:t>
            </a:r>
          </a:p>
          <a:p>
            <a:r>
              <a:rPr lang="en-GB" sz="2400" dirty="0" smtClean="0"/>
              <a:t>Quote and analyse (1 mark) THOROUGHLY (2 marks)</a:t>
            </a:r>
          </a:p>
          <a:p>
            <a:r>
              <a:rPr lang="en-GB" sz="2400" dirty="0"/>
              <a:t>Quote and analyse (1 mark) THOROUGHLY (2 marks)</a:t>
            </a:r>
          </a:p>
          <a:p>
            <a:r>
              <a:rPr lang="en-GB" sz="2400" dirty="0"/>
              <a:t>Quote and analyse (1 mark) THOROUGHLY (2 marks</a:t>
            </a:r>
            <a:r>
              <a:rPr lang="en-GB" sz="2400" dirty="0" smtClean="0"/>
              <a:t>)</a:t>
            </a:r>
          </a:p>
          <a:p>
            <a:pPr marL="0" indent="0">
              <a:buNone/>
            </a:pPr>
            <a:r>
              <a:rPr lang="en-GB" sz="2400" dirty="0" smtClean="0"/>
              <a:t>-</a:t>
            </a:r>
            <a:endParaRPr lang="en-GB" sz="2400" dirty="0"/>
          </a:p>
          <a:p>
            <a:r>
              <a:rPr lang="en-GB" sz="2400" dirty="0"/>
              <a:t>Identify the question through </a:t>
            </a:r>
            <a:r>
              <a:rPr lang="en-GB" sz="2400" dirty="0" smtClean="0"/>
              <a:t>a second </a:t>
            </a:r>
            <a:r>
              <a:rPr lang="en-GB" sz="2400" dirty="0"/>
              <a:t>poem (1 mark)</a:t>
            </a:r>
          </a:p>
          <a:p>
            <a:r>
              <a:rPr lang="en-GB" sz="2400" dirty="0"/>
              <a:t>Quote and analyse (1 mark) THOROUGHLY (2 marks)</a:t>
            </a:r>
          </a:p>
          <a:p>
            <a:r>
              <a:rPr lang="en-GB" sz="2400" dirty="0"/>
              <a:t>Quote and analyse (1 mark) THOROUGHLY (2 marks)</a:t>
            </a:r>
          </a:p>
          <a:p>
            <a:r>
              <a:rPr lang="en-GB" sz="2400" dirty="0"/>
              <a:t>Quote and analyse (1 mark) THOROUGHLY (2 marks)</a:t>
            </a:r>
          </a:p>
          <a:p>
            <a:endParaRPr lang="en-GB" sz="2400" dirty="0"/>
          </a:p>
          <a:p>
            <a:endParaRPr lang="en-GB" sz="2400" dirty="0"/>
          </a:p>
        </p:txBody>
      </p:sp>
    </p:spTree>
    <p:extLst>
      <p:ext uri="{BB962C8B-B14F-4D97-AF65-F5344CB8AC3E}">
        <p14:creationId xmlns:p14="http://schemas.microsoft.com/office/powerpoint/2010/main" val="31552460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06090"/>
          </a:xfrm>
        </p:spPr>
        <p:txBody>
          <a:bodyPr>
            <a:normAutofit fontScale="90000"/>
          </a:bodyPr>
          <a:lstStyle/>
          <a:p>
            <a:r>
              <a:rPr lang="en-GB" dirty="0" smtClean="0"/>
              <a:t>The Ferryman’s Arms</a:t>
            </a:r>
            <a:endParaRPr lang="en-GB" dirty="0"/>
          </a:p>
        </p:txBody>
      </p:sp>
      <p:sp>
        <p:nvSpPr>
          <p:cNvPr id="3" name="Content Placeholder 2"/>
          <p:cNvSpPr>
            <a:spLocks noGrp="1"/>
          </p:cNvSpPr>
          <p:nvPr>
            <p:ph idx="1"/>
          </p:nvPr>
        </p:nvSpPr>
        <p:spPr>
          <a:xfrm>
            <a:off x="251520" y="836712"/>
            <a:ext cx="8640960" cy="4525963"/>
          </a:xfrm>
        </p:spPr>
        <p:txBody>
          <a:bodyPr>
            <a:normAutofit fontScale="92500" lnSpcReduction="20000"/>
          </a:bodyPr>
          <a:lstStyle/>
          <a:p>
            <a:r>
              <a:rPr lang="en-GB" sz="2800" dirty="0" smtClean="0"/>
              <a:t>“ten minutes to kill” </a:t>
            </a:r>
          </a:p>
          <a:p>
            <a:r>
              <a:rPr lang="en-GB" sz="2800" dirty="0" smtClean="0"/>
              <a:t>pun/play on words/ double meaning as he has time to waste but also he needs to defeat death</a:t>
            </a:r>
          </a:p>
          <a:p>
            <a:r>
              <a:rPr lang="en-GB" sz="2800" dirty="0" smtClean="0"/>
              <a:t>“drawn, like a moth, to the darkened back room”</a:t>
            </a:r>
          </a:p>
          <a:p>
            <a:r>
              <a:rPr lang="en-GB" sz="2800" dirty="0" smtClean="0"/>
              <a:t> simile compares the speaker to a moth because both are pulled towards a light in the darkness. Comparison between the moth and dead people going towards the light at the end of the tunnel too. </a:t>
            </a:r>
          </a:p>
          <a:p>
            <a:r>
              <a:rPr lang="en-GB" sz="2800" dirty="0" smtClean="0"/>
              <a:t>Structure places the ‘jetty’ in the poem. </a:t>
            </a:r>
          </a:p>
          <a:p>
            <a:r>
              <a:rPr lang="en-GB" sz="2800" dirty="0" smtClean="0"/>
              <a:t>“from somewhere unspeakable/ to here” sibilance makes the words sounds hissed. Doubled as Gaelic place name against afterlife</a:t>
            </a:r>
          </a:p>
          <a:p>
            <a:endParaRPr lang="en-GB" sz="2800" dirty="0"/>
          </a:p>
        </p:txBody>
      </p:sp>
    </p:spTree>
    <p:extLst>
      <p:ext uri="{BB962C8B-B14F-4D97-AF65-F5344CB8AC3E}">
        <p14:creationId xmlns:p14="http://schemas.microsoft.com/office/powerpoint/2010/main" val="5166697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fontScale="90000"/>
          </a:bodyPr>
          <a:lstStyle/>
          <a:p>
            <a:r>
              <a:rPr lang="en-GB" dirty="0" smtClean="0"/>
              <a:t>Nil </a:t>
            </a:r>
            <a:r>
              <a:rPr lang="en-GB" dirty="0" err="1" smtClean="0"/>
              <a:t>Nil</a:t>
            </a:r>
            <a:endParaRPr lang="en-GB" dirty="0"/>
          </a:p>
        </p:txBody>
      </p:sp>
      <p:sp>
        <p:nvSpPr>
          <p:cNvPr id="3" name="Content Placeholder 2"/>
          <p:cNvSpPr>
            <a:spLocks noGrp="1"/>
          </p:cNvSpPr>
          <p:nvPr>
            <p:ph idx="1"/>
          </p:nvPr>
        </p:nvSpPr>
        <p:spPr>
          <a:xfrm>
            <a:off x="251520" y="908720"/>
            <a:ext cx="8640960" cy="5184576"/>
          </a:xfrm>
        </p:spPr>
        <p:txBody>
          <a:bodyPr>
            <a:normAutofit fontScale="92500" lnSpcReduction="10000"/>
          </a:bodyPr>
          <a:lstStyle/>
          <a:p>
            <a:r>
              <a:rPr lang="en-GB" sz="2400" dirty="0" smtClean="0"/>
              <a:t>“Jackets on infinite notional fields” </a:t>
            </a:r>
          </a:p>
          <a:p>
            <a:r>
              <a:rPr lang="en-GB" sz="2400" dirty="0" smtClean="0"/>
              <a:t>Word choice – ‘infinite notional’ suggests size and openness of the created football pitch whereas in the past it was a real team. ‘jackets’ instead of goalposts. </a:t>
            </a:r>
          </a:p>
          <a:p>
            <a:r>
              <a:rPr lang="en-GB" sz="2400" dirty="0" smtClean="0"/>
              <a:t>“a plague of grey bonnets”</a:t>
            </a:r>
          </a:p>
          <a:p>
            <a:r>
              <a:rPr lang="en-GB" sz="2400" dirty="0" smtClean="0"/>
              <a:t>Metaphor compares the celebratory hats to a swarm of locusts in the air. The reference to plague suggests the scale of the hats in the air and that there was a huge number telling us the team was well supported. </a:t>
            </a:r>
          </a:p>
          <a:p>
            <a:r>
              <a:rPr lang="en-GB" sz="2400" dirty="0" smtClean="0"/>
              <a:t>‘the plot thinning down to point so refined’ </a:t>
            </a:r>
          </a:p>
          <a:p>
            <a:r>
              <a:rPr lang="en-GB" sz="2400" dirty="0" smtClean="0"/>
              <a:t>Metaphor and plosive word choice. Life comes to an end. The plosive-ness makes the phrase sound sharp and pointed. </a:t>
            </a:r>
          </a:p>
          <a:p>
            <a:r>
              <a:rPr lang="en-GB" sz="2400" dirty="0" smtClean="0"/>
              <a:t>Structure. Told in two stanzas that represent the two stories – the football team and the pilot. There is also an epigraph to make the poem look like it begins with a philosophical quote. </a:t>
            </a:r>
          </a:p>
          <a:p>
            <a:endParaRPr lang="en-GB" sz="2400" dirty="0" smtClean="0"/>
          </a:p>
          <a:p>
            <a:endParaRPr lang="en-GB" sz="2400" dirty="0"/>
          </a:p>
        </p:txBody>
      </p:sp>
    </p:spTree>
    <p:extLst>
      <p:ext uri="{BB962C8B-B14F-4D97-AF65-F5344CB8AC3E}">
        <p14:creationId xmlns:p14="http://schemas.microsoft.com/office/powerpoint/2010/main" val="12851173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1143000"/>
          </a:xfrm>
        </p:spPr>
        <p:txBody>
          <a:bodyPr/>
          <a:lstStyle/>
          <a:p>
            <a:r>
              <a:rPr lang="en-GB" dirty="0" smtClean="0"/>
              <a:t>11.00 </a:t>
            </a:r>
            <a:r>
              <a:rPr lang="en-GB" dirty="0" err="1" smtClean="0"/>
              <a:t>Baldovan</a:t>
            </a:r>
            <a:endParaRPr lang="en-GB" dirty="0"/>
          </a:p>
        </p:txBody>
      </p:sp>
      <p:sp>
        <p:nvSpPr>
          <p:cNvPr id="3" name="Content Placeholder 2"/>
          <p:cNvSpPr>
            <a:spLocks noGrp="1"/>
          </p:cNvSpPr>
          <p:nvPr>
            <p:ph idx="1"/>
          </p:nvPr>
        </p:nvSpPr>
        <p:spPr>
          <a:xfrm>
            <a:off x="467544" y="1196752"/>
            <a:ext cx="8229600" cy="4525963"/>
          </a:xfrm>
        </p:spPr>
        <p:txBody>
          <a:bodyPr>
            <a:normAutofit/>
          </a:bodyPr>
          <a:lstStyle/>
          <a:p>
            <a:r>
              <a:rPr lang="en-GB" sz="2000" dirty="0" smtClean="0"/>
              <a:t>“let us down in another country” </a:t>
            </a:r>
          </a:p>
          <a:p>
            <a:r>
              <a:rPr lang="en-GB" sz="2000" dirty="0" smtClean="0"/>
              <a:t>Word choice ‘another’ shows that they have moved to a new part of town to go out for the day, but also that they grow up and things change. </a:t>
            </a:r>
          </a:p>
          <a:p>
            <a:r>
              <a:rPr lang="en-GB" sz="2000" dirty="0" smtClean="0"/>
              <a:t>“Are ye sure? Are ye sure?”</a:t>
            </a:r>
          </a:p>
          <a:p>
            <a:r>
              <a:rPr lang="en-GB" sz="2000" dirty="0" smtClean="0"/>
              <a:t>Repetition and the rhetorical question show the speaker’s uneasiness both about going into town and about being a grown up. </a:t>
            </a:r>
          </a:p>
          <a:p>
            <a:r>
              <a:rPr lang="en-GB" sz="2000" dirty="0" smtClean="0"/>
              <a:t>Long sentence and repeated use of ‘and’</a:t>
            </a:r>
          </a:p>
          <a:p>
            <a:r>
              <a:rPr lang="en-GB" sz="2000" dirty="0" smtClean="0"/>
              <a:t>Shows panic at what will happen when he grows up. He is overthinking the future and starting to feel anxious about what is going to happen to him on both the trip into town and when he grows up. </a:t>
            </a:r>
          </a:p>
          <a:p>
            <a:r>
              <a:rPr lang="en-GB" sz="2000" dirty="0" smtClean="0"/>
              <a:t>Structure: Poem is in couplets the whole way through. As the speakers panic kicks in these lines use enjambment to run onto the next line to highlight his panicky thoughts. </a:t>
            </a:r>
            <a:endParaRPr lang="en-GB" sz="2000" dirty="0"/>
          </a:p>
        </p:txBody>
      </p:sp>
    </p:spTree>
    <p:extLst>
      <p:ext uri="{BB962C8B-B14F-4D97-AF65-F5344CB8AC3E}">
        <p14:creationId xmlns:p14="http://schemas.microsoft.com/office/powerpoint/2010/main" val="20843176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Rain</a:t>
            </a:r>
            <a:endParaRPr lang="en-GB" dirty="0"/>
          </a:p>
        </p:txBody>
      </p:sp>
      <p:sp>
        <p:nvSpPr>
          <p:cNvPr id="3" name="Content Placeholder 2"/>
          <p:cNvSpPr>
            <a:spLocks noGrp="1"/>
          </p:cNvSpPr>
          <p:nvPr>
            <p:ph idx="1"/>
          </p:nvPr>
        </p:nvSpPr>
        <p:spPr/>
        <p:txBody>
          <a:bodyPr>
            <a:normAutofit/>
          </a:bodyPr>
          <a:lstStyle/>
          <a:p>
            <a:r>
              <a:rPr lang="en-GB" sz="2400" dirty="0" smtClean="0"/>
              <a:t>Structure: 7 quatrains and a line. Final quatrain is in italics to show it is an external voice speaking, perhaps a greater force (God or narrator). </a:t>
            </a:r>
          </a:p>
          <a:p>
            <a:r>
              <a:rPr lang="en-GB" sz="2400" dirty="0" smtClean="0"/>
              <a:t>“the dress lies ruined on the grass/ or the girl walks off the overpass”</a:t>
            </a:r>
          </a:p>
          <a:p>
            <a:r>
              <a:rPr lang="en-GB" sz="2400" dirty="0" smtClean="0"/>
              <a:t>Word choice and rhyme. “ruined” loss of innocence, ‘walks off’ suggests suicide. Morbid depressed tone. </a:t>
            </a:r>
          </a:p>
          <a:p>
            <a:r>
              <a:rPr lang="en-GB" sz="2400" dirty="0" smtClean="0"/>
              <a:t>“</a:t>
            </a:r>
            <a:r>
              <a:rPr lang="en-GB" sz="2400" i="1" dirty="0" smtClean="0"/>
              <a:t>forget the ink, the milk, the blood –”</a:t>
            </a:r>
          </a:p>
          <a:p>
            <a:r>
              <a:rPr lang="en-GB" sz="2400" dirty="0" smtClean="0"/>
              <a:t>Word choice and list – he wants us to focus on what is important. </a:t>
            </a:r>
          </a:p>
          <a:p>
            <a:r>
              <a:rPr lang="en-GB" sz="2400" dirty="0" smtClean="0"/>
              <a:t>“</a:t>
            </a:r>
            <a:r>
              <a:rPr lang="en-GB" sz="2400" i="1" dirty="0" smtClean="0"/>
              <a:t>And none of this, none of this matters”</a:t>
            </a:r>
            <a:endParaRPr lang="en-GB" sz="2400" dirty="0"/>
          </a:p>
        </p:txBody>
      </p:sp>
    </p:spTree>
    <p:extLst>
      <p:ext uri="{BB962C8B-B14F-4D97-AF65-F5344CB8AC3E}">
        <p14:creationId xmlns:p14="http://schemas.microsoft.com/office/powerpoint/2010/main" val="17892038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Waking with Russell</a:t>
            </a:r>
            <a:endParaRPr lang="en-GB" dirty="0"/>
          </a:p>
        </p:txBody>
      </p:sp>
      <p:sp>
        <p:nvSpPr>
          <p:cNvPr id="3" name="Content Placeholder 2"/>
          <p:cNvSpPr>
            <a:spLocks noGrp="1"/>
          </p:cNvSpPr>
          <p:nvPr>
            <p:ph idx="1"/>
          </p:nvPr>
        </p:nvSpPr>
        <p:spPr/>
        <p:txBody>
          <a:bodyPr>
            <a:normAutofit lnSpcReduction="10000"/>
          </a:bodyPr>
          <a:lstStyle/>
          <a:p>
            <a:r>
              <a:rPr lang="en-GB" sz="2400" dirty="0" smtClean="0"/>
              <a:t>Structure: sonnet. It is a love poem to his son. </a:t>
            </a:r>
          </a:p>
          <a:p>
            <a:r>
              <a:rPr lang="en-GB" sz="2400" dirty="0" smtClean="0"/>
              <a:t>“When you cut in front and lit it”</a:t>
            </a:r>
          </a:p>
          <a:p>
            <a:r>
              <a:rPr lang="en-GB" sz="2400" dirty="0" smtClean="0"/>
              <a:t>Metaphor of Russell being a source of light/meaning and purpose to Don to give his life an intent. </a:t>
            </a:r>
          </a:p>
          <a:p>
            <a:r>
              <a:rPr lang="en-GB" sz="2400" dirty="0" smtClean="0"/>
              <a:t>“until the smile poured through us like a river” </a:t>
            </a:r>
          </a:p>
          <a:p>
            <a:r>
              <a:rPr lang="en-GB" sz="2400" dirty="0" smtClean="0"/>
              <a:t>Word choice ‘poured’ suggests force of their happiness. Simile of ‘like a river’ also highlights force of happiness and the weight it hits them with. They are super happy. </a:t>
            </a:r>
          </a:p>
          <a:p>
            <a:r>
              <a:rPr lang="en-GB" sz="2400" dirty="0" smtClean="0"/>
              <a:t>“I kissed your mouth and pledged myself forever” </a:t>
            </a:r>
          </a:p>
          <a:p>
            <a:r>
              <a:rPr lang="en-GB" sz="2400" dirty="0" smtClean="0"/>
              <a:t>Word choice ‘pledged’ suggests the seriousness of his promise to care for and love Russell. </a:t>
            </a:r>
            <a:endParaRPr lang="en-GB" sz="2400" dirty="0"/>
          </a:p>
        </p:txBody>
      </p:sp>
    </p:spTree>
    <p:extLst>
      <p:ext uri="{BB962C8B-B14F-4D97-AF65-F5344CB8AC3E}">
        <p14:creationId xmlns:p14="http://schemas.microsoft.com/office/powerpoint/2010/main" val="15678758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The Circle</a:t>
            </a:r>
            <a:endParaRPr lang="en-GB" dirty="0"/>
          </a:p>
        </p:txBody>
      </p:sp>
      <p:sp>
        <p:nvSpPr>
          <p:cNvPr id="3" name="Content Placeholder 2"/>
          <p:cNvSpPr>
            <a:spLocks noGrp="1"/>
          </p:cNvSpPr>
          <p:nvPr>
            <p:ph idx="1"/>
          </p:nvPr>
        </p:nvSpPr>
        <p:spPr/>
        <p:txBody>
          <a:bodyPr>
            <a:normAutofit lnSpcReduction="10000"/>
          </a:bodyPr>
          <a:lstStyle/>
          <a:p>
            <a:r>
              <a:rPr lang="en-GB" sz="2400" dirty="0" smtClean="0"/>
              <a:t>Structure: 9 quatrains. (does each one represent a planet in the solar system)</a:t>
            </a:r>
          </a:p>
          <a:p>
            <a:r>
              <a:rPr lang="en-GB" sz="2400" dirty="0" smtClean="0"/>
              <a:t>“one great heavenly design” </a:t>
            </a:r>
          </a:p>
          <a:p>
            <a:r>
              <a:rPr lang="en-GB" sz="2400" dirty="0" smtClean="0"/>
              <a:t>Word choice of ‘great’ suggests his work is impressive, ‘heavenly’ suggests there is something divine about his task. Jamie is a mini god. </a:t>
            </a:r>
          </a:p>
          <a:p>
            <a:r>
              <a:rPr lang="en-GB" sz="2400" dirty="0" smtClean="0"/>
              <a:t>“the flutter in his signature” </a:t>
            </a:r>
          </a:p>
          <a:p>
            <a:r>
              <a:rPr lang="en-GB" sz="2400" dirty="0" smtClean="0"/>
              <a:t>Word choice “flutter’ suggests Jamie’s disability. ‘signature’ suggests his identity. </a:t>
            </a:r>
          </a:p>
          <a:p>
            <a:r>
              <a:rPr lang="en-GB" sz="2400" dirty="0" smtClean="0"/>
              <a:t>“living word”</a:t>
            </a:r>
          </a:p>
          <a:p>
            <a:r>
              <a:rPr lang="en-GB" sz="2400" dirty="0" smtClean="0"/>
              <a:t>Metaphor. Although there are some things we are expected to do in life, we have elements </a:t>
            </a:r>
            <a:r>
              <a:rPr lang="en-GB" sz="2400" smtClean="0"/>
              <a:t>of control over what we do. </a:t>
            </a:r>
            <a:endParaRPr lang="en-GB" sz="2400" dirty="0" smtClean="0"/>
          </a:p>
          <a:p>
            <a:endParaRPr lang="en-GB" sz="2400" dirty="0"/>
          </a:p>
        </p:txBody>
      </p:sp>
    </p:spTree>
    <p:extLst>
      <p:ext uri="{BB962C8B-B14F-4D97-AF65-F5344CB8AC3E}">
        <p14:creationId xmlns:p14="http://schemas.microsoft.com/office/powerpoint/2010/main" val="34872854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10 Marker</a:t>
            </a:r>
            <a:endParaRPr lang="en-GB" dirty="0"/>
          </a:p>
        </p:txBody>
      </p:sp>
      <p:sp>
        <p:nvSpPr>
          <p:cNvPr id="3" name="Content Placeholder 2"/>
          <p:cNvSpPr>
            <a:spLocks noGrp="1"/>
          </p:cNvSpPr>
          <p:nvPr>
            <p:ph idx="1"/>
          </p:nvPr>
        </p:nvSpPr>
        <p:spPr/>
        <p:txBody>
          <a:bodyPr/>
          <a:lstStyle/>
          <a:p>
            <a:pPr marL="0" indent="0">
              <a:buNone/>
            </a:pPr>
            <a:r>
              <a:rPr lang="en-GB" dirty="0" smtClean="0"/>
              <a:t>Don Paterson explores the theme of duality in this poem. Discuss how he explores this theme in … and then discuss how he explores it in at least one more of his poems. (10)</a:t>
            </a:r>
            <a:endParaRPr lang="en-GB" dirty="0"/>
          </a:p>
        </p:txBody>
      </p:sp>
    </p:spTree>
    <p:extLst>
      <p:ext uri="{BB962C8B-B14F-4D97-AF65-F5344CB8AC3E}">
        <p14:creationId xmlns:p14="http://schemas.microsoft.com/office/powerpoint/2010/main" val="4800933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Nil </a:t>
            </a:r>
            <a:r>
              <a:rPr lang="en-GB" smtClean="0"/>
              <a:t>Nil</a:t>
            </a:r>
            <a:endParaRPr lang="en-GB"/>
          </a:p>
        </p:txBody>
      </p:sp>
      <p:sp>
        <p:nvSpPr>
          <p:cNvPr id="3" name="Content Placeholder 2"/>
          <p:cNvSpPr>
            <a:spLocks noGrp="1"/>
          </p:cNvSpPr>
          <p:nvPr>
            <p:ph idx="1"/>
          </p:nvPr>
        </p:nvSpPr>
        <p:spPr/>
        <p:txBody>
          <a:bodyPr>
            <a:normAutofit fontScale="92500" lnSpcReduction="20000"/>
          </a:bodyPr>
          <a:lstStyle/>
          <a:p>
            <a:pPr lvl="0"/>
            <a:r>
              <a:rPr lang="en-GB" dirty="0"/>
              <a:t>How effective do you find the title in conveying the main ideas of the poem? (2)</a:t>
            </a:r>
          </a:p>
          <a:p>
            <a:pPr lvl="0"/>
            <a:r>
              <a:rPr lang="en-GB" dirty="0"/>
              <a:t>By referring closely to lines 1-7, analyse the use of poetic technique in portraying the early era of the football club (4)</a:t>
            </a:r>
          </a:p>
          <a:p>
            <a:pPr lvl="0"/>
            <a:r>
              <a:rPr lang="en-GB" dirty="0"/>
              <a:t>Analyse the effectiveness of the poet’s description of the declining club in lines 10-23 through sentence structure </a:t>
            </a:r>
            <a:r>
              <a:rPr lang="en-GB" b="1" dirty="0"/>
              <a:t>and </a:t>
            </a:r>
            <a:r>
              <a:rPr lang="en-GB" dirty="0"/>
              <a:t>word choice. (4)</a:t>
            </a:r>
          </a:p>
          <a:p>
            <a:pPr lvl="0"/>
            <a:r>
              <a:rPr lang="en-GB" dirty="0"/>
              <a:t>By referring to this poem and at least one other by Don Paterson, discuss the poet’s use of structure to develop a theme in his work. (10)</a:t>
            </a:r>
          </a:p>
          <a:p>
            <a:pPr marL="0" indent="0">
              <a:buNone/>
            </a:pPr>
            <a:endParaRPr lang="en-GB" dirty="0"/>
          </a:p>
        </p:txBody>
      </p:sp>
    </p:spTree>
    <p:extLst>
      <p:ext uri="{BB962C8B-B14F-4D97-AF65-F5344CB8AC3E}">
        <p14:creationId xmlns:p14="http://schemas.microsoft.com/office/powerpoint/2010/main" val="1525409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576064"/>
          </a:xfrm>
        </p:spPr>
        <p:txBody>
          <a:bodyPr>
            <a:normAutofit fontScale="90000"/>
          </a:bodyPr>
          <a:lstStyle/>
          <a:p>
            <a:r>
              <a:rPr lang="en-GB" dirty="0" smtClean="0"/>
              <a:t>Great Expectations Plot</a:t>
            </a:r>
            <a:endParaRPr lang="en-GB" dirty="0"/>
          </a:p>
        </p:txBody>
      </p:sp>
      <p:sp>
        <p:nvSpPr>
          <p:cNvPr id="3" name="Content Placeholder 2"/>
          <p:cNvSpPr>
            <a:spLocks noGrp="1"/>
          </p:cNvSpPr>
          <p:nvPr>
            <p:ph idx="1"/>
          </p:nvPr>
        </p:nvSpPr>
        <p:spPr>
          <a:xfrm>
            <a:off x="251520" y="908720"/>
            <a:ext cx="8640960" cy="5760640"/>
          </a:xfrm>
        </p:spPr>
        <p:txBody>
          <a:bodyPr>
            <a:normAutofit lnSpcReduction="10000"/>
          </a:bodyPr>
          <a:lstStyle/>
          <a:p>
            <a:r>
              <a:rPr lang="en-GB" sz="2000" dirty="0" smtClean="0"/>
              <a:t>Pip helps the convict by getting him a file and food. The convict is caught by the militia and sent back to the prison boat. </a:t>
            </a:r>
          </a:p>
          <a:p>
            <a:r>
              <a:rPr lang="en-GB" sz="2000" dirty="0" smtClean="0"/>
              <a:t>Pip is paid to play at Miss Havisham’s house. He meets Estella and falls in love with her and the extravagant lifestyle he sees there. Pip is actually being used as a tool to train Estella to be cruel to men. </a:t>
            </a:r>
          </a:p>
          <a:p>
            <a:r>
              <a:rPr lang="en-GB" sz="2000" dirty="0" smtClean="0"/>
              <a:t>Pip stops attending </a:t>
            </a:r>
            <a:r>
              <a:rPr lang="en-GB" sz="2000" dirty="0" err="1" smtClean="0"/>
              <a:t>Satis</a:t>
            </a:r>
            <a:r>
              <a:rPr lang="en-GB" sz="2000" dirty="0" smtClean="0"/>
              <a:t> House and trains to be a blacksmith with Joe. When he is 18-ish, a mysterious benefactor gives Pip a huge sum of money to become a gentleman (the money is controlled by Mr </a:t>
            </a:r>
            <a:r>
              <a:rPr lang="en-GB" sz="2000" dirty="0" err="1" smtClean="0"/>
              <a:t>Jaggers</a:t>
            </a:r>
            <a:r>
              <a:rPr lang="en-GB" sz="2000" dirty="0" smtClean="0"/>
              <a:t>). Pip assumes the money is from Miss Havisham so that he can eventually marry Estella.</a:t>
            </a:r>
          </a:p>
          <a:p>
            <a:r>
              <a:rPr lang="en-GB" sz="2000" dirty="0" smtClean="0"/>
              <a:t>Pip moves to London where he becomes a snob, spending his money to keep up with ‘the Finches’. He is looked after by Herbert (Miss Havisham’s relative)</a:t>
            </a:r>
          </a:p>
          <a:p>
            <a:r>
              <a:rPr lang="en-GB" sz="2000" dirty="0" smtClean="0"/>
              <a:t>Pip’s snobby behaviour causes him to fall out with Joe as he is embarrassed by Joe.</a:t>
            </a:r>
          </a:p>
          <a:p>
            <a:r>
              <a:rPr lang="en-GB" sz="2000" dirty="0" smtClean="0"/>
              <a:t>Estella is brought out into society and encourages men to fall in love with her (apart from Pip!). Pip falls madly in love with her and attempts to pursue her. </a:t>
            </a:r>
          </a:p>
          <a:p>
            <a:r>
              <a:rPr lang="en-GB" sz="2000" dirty="0" err="1" smtClean="0"/>
              <a:t>Drummle</a:t>
            </a:r>
            <a:r>
              <a:rPr lang="en-GB" sz="2000" dirty="0" smtClean="0"/>
              <a:t> (Pip’s tormentor) becomes engaged to Estella. </a:t>
            </a:r>
          </a:p>
          <a:p>
            <a:r>
              <a:rPr lang="en-GB" sz="2000" dirty="0" smtClean="0"/>
              <a:t>Pip discovers Magwitch in his rooms. Magwitch, the convict, was Pip’s secret benefactor and not Miss Havisham. </a:t>
            </a:r>
            <a:endParaRPr lang="en-GB" sz="2000" dirty="0"/>
          </a:p>
        </p:txBody>
      </p:sp>
    </p:spTree>
    <p:extLst>
      <p:ext uri="{BB962C8B-B14F-4D97-AF65-F5344CB8AC3E}">
        <p14:creationId xmlns:p14="http://schemas.microsoft.com/office/powerpoint/2010/main" val="10781269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609600" y="4270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GB" smtClean="0"/>
              <a:t>PICK A POEM</a:t>
            </a:r>
            <a:endParaRPr lang="en-GB" dirty="0"/>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mtClean="0"/>
              <a:t>Look at lines …. By referring to </a:t>
            </a:r>
            <a:r>
              <a:rPr lang="en-GB" b="1" smtClean="0"/>
              <a:t>at least two </a:t>
            </a:r>
            <a:r>
              <a:rPr lang="en-GB" smtClean="0"/>
              <a:t>examples, analyse how the poet’s use of language conveys an atmosphere. (4)</a:t>
            </a:r>
          </a:p>
          <a:p>
            <a:r>
              <a:rPr lang="en-GB" smtClean="0"/>
              <a:t>Look at lines …. Analyse how the poet’s use of language conveys the speaker’s attitude at this point. (2)</a:t>
            </a:r>
          </a:p>
          <a:p>
            <a:r>
              <a:rPr lang="en-GB" smtClean="0"/>
              <a:t>Look at lines …. By referring to </a:t>
            </a:r>
            <a:r>
              <a:rPr lang="en-GB" b="1" smtClean="0"/>
              <a:t>at least two </a:t>
            </a:r>
            <a:r>
              <a:rPr lang="en-GB" smtClean="0"/>
              <a:t>examples, analyse how the poet uses imagery to convey the central concern(s). (4)</a:t>
            </a:r>
          </a:p>
          <a:p>
            <a:r>
              <a:rPr lang="en-GB" smtClean="0"/>
              <a:t>By referring to this poem and to at least one other poem, discuss how Paterson explores the challenges of human experience. (10)</a:t>
            </a:r>
          </a:p>
          <a:p>
            <a:pPr marL="0" indent="0">
              <a:buFont typeface="Arial" panose="020B0604020202020204" pitchFamily="34" charset="0"/>
              <a:buNone/>
            </a:pPr>
            <a:endParaRPr lang="en-GB" dirty="0"/>
          </a:p>
        </p:txBody>
      </p:sp>
    </p:spTree>
    <p:extLst>
      <p:ext uri="{BB962C8B-B14F-4D97-AF65-F5344CB8AC3E}">
        <p14:creationId xmlns:p14="http://schemas.microsoft.com/office/powerpoint/2010/main" val="2910920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6672"/>
            <a:ext cx="8229600" cy="5649491"/>
          </a:xfrm>
        </p:spPr>
        <p:txBody>
          <a:bodyPr>
            <a:normAutofit lnSpcReduction="10000"/>
          </a:bodyPr>
          <a:lstStyle/>
          <a:p>
            <a:r>
              <a:rPr lang="en-GB" sz="2400" dirty="0" smtClean="0"/>
              <a:t>Magwitch is caught by the police and Pip helps him in prison where Magwitch dies. Pip loses the money Magwitch gave him and realises he has been a snob. </a:t>
            </a:r>
          </a:p>
          <a:p>
            <a:r>
              <a:rPr lang="en-GB" sz="2400" dirty="0" smtClean="0"/>
              <a:t>Pip becomes ill and Joe uses his savings to pay off Pip’s debts. </a:t>
            </a:r>
          </a:p>
          <a:p>
            <a:r>
              <a:rPr lang="en-GB" sz="2400" dirty="0" smtClean="0"/>
              <a:t>Pip goes to see Miss Havisham and calls her out for letting him believe she was his benefactor and that he was destined to marry Estella. He asks for money to be gifted to Herbert so he can marry Clara and live happily. </a:t>
            </a:r>
          </a:p>
          <a:p>
            <a:r>
              <a:rPr lang="en-GB" sz="2400" dirty="0" smtClean="0"/>
              <a:t>Miss Havisham dies from setting herself on fire. </a:t>
            </a:r>
          </a:p>
          <a:p>
            <a:r>
              <a:rPr lang="en-GB" sz="2400" dirty="0" smtClean="0"/>
              <a:t>Years later Pip tells us that he is happy with life. Joe and Biddy are married with children. Herbert and Clara are married with children. Pip is uncle to these children and has travelled the world for his work at the merchant company. He re-visits </a:t>
            </a:r>
            <a:r>
              <a:rPr lang="en-GB" sz="2400" dirty="0" err="1" smtClean="0"/>
              <a:t>Satis</a:t>
            </a:r>
            <a:r>
              <a:rPr lang="en-GB" sz="2400" dirty="0" smtClean="0"/>
              <a:t> House as it is to be sold and meets a widowed Estella. Apparently they leave together. </a:t>
            </a:r>
            <a:endParaRPr lang="en-GB" sz="2400" dirty="0"/>
          </a:p>
        </p:txBody>
      </p:sp>
    </p:spTree>
    <p:extLst>
      <p:ext uri="{BB962C8B-B14F-4D97-AF65-F5344CB8AC3E}">
        <p14:creationId xmlns:p14="http://schemas.microsoft.com/office/powerpoint/2010/main" val="37776917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Quotes</a:t>
            </a:r>
            <a:endParaRPr lang="en-GB" dirty="0"/>
          </a:p>
        </p:txBody>
      </p:sp>
      <p:sp>
        <p:nvSpPr>
          <p:cNvPr id="3" name="Content Placeholder 2"/>
          <p:cNvSpPr>
            <a:spLocks noGrp="1"/>
          </p:cNvSpPr>
          <p:nvPr>
            <p:ph idx="1"/>
          </p:nvPr>
        </p:nvSpPr>
        <p:spPr/>
        <p:txBody>
          <a:bodyPr/>
          <a:lstStyle/>
          <a:p>
            <a:r>
              <a:rPr lang="en-GB" dirty="0" smtClean="0"/>
              <a:t>A file and “some bread, cheese, a half a jar of mincemeat… brandy, a </a:t>
            </a:r>
            <a:r>
              <a:rPr lang="en-GB" dirty="0" err="1" smtClean="0"/>
              <a:t>meatbone</a:t>
            </a:r>
            <a:r>
              <a:rPr lang="en-GB" dirty="0"/>
              <a:t> </a:t>
            </a:r>
            <a:r>
              <a:rPr lang="en-GB" dirty="0" smtClean="0"/>
              <a:t>and a beautiful round compact pork pie.”</a:t>
            </a:r>
          </a:p>
          <a:p>
            <a:r>
              <a:rPr lang="en-GB" dirty="0" smtClean="0"/>
              <a:t>List shows the amount of items he brings</a:t>
            </a:r>
          </a:p>
          <a:p>
            <a:r>
              <a:rPr lang="en-GB" dirty="0" smtClean="0"/>
              <a:t>Word choice reveals high quality of the items</a:t>
            </a:r>
          </a:p>
          <a:p>
            <a:r>
              <a:rPr lang="en-GB" dirty="0" smtClean="0"/>
              <a:t>Word choice of ‘beautiful, round compact pork pie’ suggests item is precious.</a:t>
            </a:r>
            <a:endParaRPr lang="en-GB" dirty="0"/>
          </a:p>
        </p:txBody>
      </p:sp>
    </p:spTree>
    <p:extLst>
      <p:ext uri="{BB962C8B-B14F-4D97-AF65-F5344CB8AC3E}">
        <p14:creationId xmlns:p14="http://schemas.microsoft.com/office/powerpoint/2010/main" val="26150365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“we don’t know what you’ve done but we wouldn’t have you starved to death for it, poor miserable fellow creature, would us Pip?</a:t>
            </a:r>
          </a:p>
          <a:p>
            <a:r>
              <a:rPr lang="en-GB" dirty="0" smtClean="0"/>
              <a:t>Rhetorical question shows that Joe is expressing his moral standpoint over helping a fellow human. </a:t>
            </a:r>
          </a:p>
          <a:p>
            <a:r>
              <a:rPr lang="en-GB" dirty="0" smtClean="0"/>
              <a:t>Word choice of ‘poor miserable fellow creature’ shows he thinks the convict is in an awful state. </a:t>
            </a:r>
          </a:p>
          <a:p>
            <a:endParaRPr lang="en-GB" dirty="0"/>
          </a:p>
        </p:txBody>
      </p:sp>
    </p:spTree>
    <p:extLst>
      <p:ext uri="{BB962C8B-B14F-4D97-AF65-F5344CB8AC3E}">
        <p14:creationId xmlns:p14="http://schemas.microsoft.com/office/powerpoint/2010/main" val="37613010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r>
              <a:rPr lang="en-GB" dirty="0" smtClean="0"/>
              <a:t>“I was so hurt, spurned, humiliated, angry, offended… Sorry - I cannot hit upon the right name for the smart”</a:t>
            </a:r>
          </a:p>
          <a:p>
            <a:r>
              <a:rPr lang="en-GB" dirty="0" smtClean="0"/>
              <a:t>List of feelings shows he is struggling to identify what he felt. </a:t>
            </a:r>
          </a:p>
          <a:p>
            <a:r>
              <a:rPr lang="en-GB" dirty="0" smtClean="0"/>
              <a:t>Word choice of ‘smart’ shows that the insult hurt him both emotionally and physically. </a:t>
            </a:r>
          </a:p>
          <a:p>
            <a:r>
              <a:rPr lang="en-GB" dirty="0" smtClean="0"/>
              <a:t>Pip cannot understand the emotions he is feeling at this point. Even as an adult re-telling the story he struggles to identify what he felt. </a:t>
            </a:r>
          </a:p>
          <a:p>
            <a:endParaRPr lang="en-GB" dirty="0"/>
          </a:p>
        </p:txBody>
      </p:sp>
    </p:spTree>
    <p:extLst>
      <p:ext uri="{BB962C8B-B14F-4D97-AF65-F5344CB8AC3E}">
        <p14:creationId xmlns:p14="http://schemas.microsoft.com/office/powerpoint/2010/main" val="17201307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226" y="-30088"/>
            <a:ext cx="9127774" cy="6480720"/>
          </a:xfrm>
        </p:spPr>
        <p:txBody>
          <a:bodyPr>
            <a:normAutofit lnSpcReduction="10000"/>
          </a:bodyPr>
          <a:lstStyle/>
          <a:p>
            <a:r>
              <a:rPr lang="en-GB" sz="2400" dirty="0" smtClean="0"/>
              <a:t>Pip is ‘impatient’ and ‘out of temper’ with Joe</a:t>
            </a:r>
          </a:p>
          <a:p>
            <a:r>
              <a:rPr lang="en-GB" sz="2400" dirty="0" smtClean="0"/>
              <a:t>Word choice shows how out of character Pip is behaving. He is becoming aggressive and frustrated.</a:t>
            </a:r>
          </a:p>
          <a:p>
            <a:r>
              <a:rPr lang="en-GB" sz="2400" dirty="0" smtClean="0"/>
              <a:t>“You won’t find half so much fault in me if… you come put your head in at the forge window”</a:t>
            </a:r>
          </a:p>
          <a:p>
            <a:r>
              <a:rPr lang="en-GB" sz="2400" dirty="0" smtClean="0"/>
              <a:t>Word choice ‘fault’ suggests Pip finds something humiliating in Joe’s behaviour. </a:t>
            </a:r>
          </a:p>
          <a:p>
            <a:r>
              <a:rPr lang="en-GB" sz="2400" dirty="0" smtClean="0"/>
              <a:t>Word choice ‘forge’ reminds Pip of his roots, that he comes from a trade/working background and that he is ‘honest’.</a:t>
            </a:r>
          </a:p>
          <a:p>
            <a:endParaRPr lang="en-GB" sz="2400" dirty="0"/>
          </a:p>
          <a:p>
            <a:r>
              <a:rPr lang="en-GB" sz="2400" dirty="0" smtClean="0"/>
              <a:t>‘took my place by Magwitch’s side’ acknowledging the ‘affection, gratitude and generosity’ of Magwitch. </a:t>
            </a:r>
          </a:p>
          <a:p>
            <a:r>
              <a:rPr lang="en-GB" sz="2400" dirty="0" smtClean="0"/>
              <a:t>Word choice of ‘my place’ shows Pip owning his relationship with Magwitch. Takes responsibility for Magwitch. </a:t>
            </a:r>
          </a:p>
          <a:p>
            <a:r>
              <a:rPr lang="en-GB" sz="2400" dirty="0" smtClean="0"/>
              <a:t>List shows how kind Magwitch has been to Pip and Pip is now reciprocating. </a:t>
            </a:r>
            <a:endParaRPr lang="en-GB" sz="2400" dirty="0"/>
          </a:p>
        </p:txBody>
      </p:sp>
    </p:spTree>
    <p:extLst>
      <p:ext uri="{BB962C8B-B14F-4D97-AF65-F5344CB8AC3E}">
        <p14:creationId xmlns:p14="http://schemas.microsoft.com/office/powerpoint/2010/main" val="6692815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748464" cy="4525963"/>
          </a:xfrm>
        </p:spPr>
        <p:txBody>
          <a:bodyPr/>
          <a:lstStyle/>
          <a:p>
            <a:r>
              <a:rPr lang="en-GB" dirty="0" smtClean="0"/>
              <a:t>“I work pretty hard for a sufficient living and therefore, yes, I do well”</a:t>
            </a:r>
          </a:p>
          <a:p>
            <a:r>
              <a:rPr lang="en-GB" dirty="0" smtClean="0"/>
              <a:t>Word choice sufficient shows he is comfortable in his life. </a:t>
            </a:r>
          </a:p>
          <a:p>
            <a:r>
              <a:rPr lang="en-GB" dirty="0" smtClean="0"/>
              <a:t>Word choice of ‘pretty hard’ shows that he has learned the value of honest work and effort. </a:t>
            </a:r>
          </a:p>
          <a:p>
            <a:r>
              <a:rPr lang="en-GB" dirty="0" smtClean="0"/>
              <a:t>“saw no shadow of another parting from her”</a:t>
            </a:r>
          </a:p>
          <a:p>
            <a:r>
              <a:rPr lang="en-GB" dirty="0" smtClean="0"/>
              <a:t>They will not part again.  </a:t>
            </a:r>
            <a:endParaRPr lang="en-GB" dirty="0"/>
          </a:p>
        </p:txBody>
      </p:sp>
    </p:spTree>
    <p:extLst>
      <p:ext uri="{BB962C8B-B14F-4D97-AF65-F5344CB8AC3E}">
        <p14:creationId xmlns:p14="http://schemas.microsoft.com/office/powerpoint/2010/main" val="3804124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POEMS!</a:t>
            </a:r>
            <a:endParaRPr lang="en-GB" dirty="0"/>
          </a:p>
        </p:txBody>
      </p:sp>
      <p:sp>
        <p:nvSpPr>
          <p:cNvPr id="3" name="Content Placeholder 2"/>
          <p:cNvSpPr>
            <a:spLocks noGrp="1"/>
          </p:cNvSpPr>
          <p:nvPr>
            <p:ph idx="1"/>
          </p:nvPr>
        </p:nvSpPr>
        <p:spPr>
          <a:xfrm>
            <a:off x="179512" y="1600200"/>
            <a:ext cx="8784976" cy="4525963"/>
          </a:xfrm>
        </p:spPr>
        <p:txBody>
          <a:bodyPr>
            <a:normAutofit fontScale="92500" lnSpcReduction="10000"/>
          </a:bodyPr>
          <a:lstStyle/>
          <a:p>
            <a:r>
              <a:rPr lang="en-GB" sz="2400" dirty="0" smtClean="0"/>
              <a:t> The Ferryman’s Arms is about waiting for the ferry to go home and waiting for death to take you to the afterlife.</a:t>
            </a:r>
          </a:p>
          <a:p>
            <a:r>
              <a:rPr lang="en-GB" sz="2400" dirty="0" smtClean="0"/>
              <a:t>Nil </a:t>
            </a:r>
            <a:r>
              <a:rPr lang="en-GB" sz="2400" dirty="0" err="1" smtClean="0"/>
              <a:t>Nil</a:t>
            </a:r>
            <a:r>
              <a:rPr lang="en-GB" sz="2400" dirty="0" smtClean="0"/>
              <a:t> is about the decline of a football team and the death of a pilot and also about the inevitability of all our declines/deaths.</a:t>
            </a:r>
          </a:p>
          <a:p>
            <a:r>
              <a:rPr lang="en-GB" sz="2400" dirty="0" smtClean="0"/>
              <a:t>11.00 </a:t>
            </a:r>
            <a:r>
              <a:rPr lang="en-GB" sz="2400" dirty="0" err="1" smtClean="0"/>
              <a:t>Baldovan</a:t>
            </a:r>
            <a:r>
              <a:rPr lang="en-GB" sz="2400" dirty="0" smtClean="0"/>
              <a:t> is about 2 boys getting a bus into town and also about how they will grow up and things will change. </a:t>
            </a:r>
          </a:p>
          <a:p>
            <a:r>
              <a:rPr lang="en-GB" sz="2400" dirty="0" smtClean="0"/>
              <a:t>Rain is about rain in the movies being played alongside sad moments and about the sad existence of life.  </a:t>
            </a:r>
          </a:p>
          <a:p>
            <a:r>
              <a:rPr lang="en-GB" sz="2400" dirty="0" smtClean="0"/>
              <a:t>Waking with Russell is about Paterson waking up next to his child and is about Paterson realising he has a purpose in life now. </a:t>
            </a:r>
          </a:p>
          <a:p>
            <a:r>
              <a:rPr lang="en-GB" sz="2400" dirty="0" smtClean="0"/>
              <a:t>The Circle is about  Jamie painting and making mistakes as he does so and it is about the fact that we can’t control all elements of our life but we do have levels of input. </a:t>
            </a:r>
          </a:p>
          <a:p>
            <a:endParaRPr lang="en-GB" sz="2400" dirty="0"/>
          </a:p>
        </p:txBody>
      </p:sp>
    </p:spTree>
    <p:extLst>
      <p:ext uri="{BB962C8B-B14F-4D97-AF65-F5344CB8AC3E}">
        <p14:creationId xmlns:p14="http://schemas.microsoft.com/office/powerpoint/2010/main" val="6841512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447</TotalTime>
  <Words>2176</Words>
  <Application>Microsoft Office PowerPoint</Application>
  <PresentationFormat>On-screen Show (4:3)</PresentationFormat>
  <Paragraphs>131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PowerPoint Presentation</vt:lpstr>
      <vt:lpstr>Great Expectations Plot</vt:lpstr>
      <vt:lpstr>PowerPoint Presentation</vt:lpstr>
      <vt:lpstr>Quotes</vt:lpstr>
      <vt:lpstr>PowerPoint Presentation</vt:lpstr>
      <vt:lpstr>PowerPoint Presentation</vt:lpstr>
      <vt:lpstr>PowerPoint Presentation</vt:lpstr>
      <vt:lpstr>PowerPoint Presentation</vt:lpstr>
      <vt:lpstr>THE POEMS!</vt:lpstr>
      <vt:lpstr>PowerPoint Presentation</vt:lpstr>
      <vt:lpstr>10 marker</vt:lpstr>
      <vt:lpstr>The Ferryman’s Arms</vt:lpstr>
      <vt:lpstr>Nil Nil</vt:lpstr>
      <vt:lpstr>11.00 Baldovan</vt:lpstr>
      <vt:lpstr>Rain</vt:lpstr>
      <vt:lpstr>Waking with Russell</vt:lpstr>
      <vt:lpstr>The Circle</vt:lpstr>
      <vt:lpstr>10 Marker</vt:lpstr>
      <vt:lpstr>Nil Nil</vt:lpstr>
      <vt:lpstr>PowerPoint Presentation</vt:lpstr>
    </vt:vector>
  </TitlesOfParts>
  <Company>East Ayrshire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DoonAcDavidsonN</dc:creator>
  <cp:lastModifiedBy>DoonAcDavidsonN</cp:lastModifiedBy>
  <cp:revision>26</cp:revision>
  <dcterms:created xsi:type="dcterms:W3CDTF">2019-02-19T09:54:40Z</dcterms:created>
  <dcterms:modified xsi:type="dcterms:W3CDTF">2019-03-27T09:11:14Z</dcterms:modified>
</cp:coreProperties>
</file>