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9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7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91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3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1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1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5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0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2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1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4E99-7FD4-44B8-B539-2EBF3522A526}" type="datetimeFigureOut">
              <a:rPr lang="en-GB" smtClean="0"/>
              <a:t>08/01/2018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15AB-A86D-4553-8AAF-19967AD87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7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Originally (specimen)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40</a:t>
            </a:r>
            <a:r>
              <a:rPr lang="en-GB" b="1" dirty="0"/>
              <a:t>. </a:t>
            </a:r>
            <a:r>
              <a:rPr lang="en-GB" dirty="0"/>
              <a:t>By referring closely to </a:t>
            </a:r>
            <a:r>
              <a:rPr lang="en-GB" b="1" dirty="0"/>
              <a:t>stanza 1 </a:t>
            </a:r>
            <a:r>
              <a:rPr lang="en-GB" dirty="0"/>
              <a:t>analyse the use of poetic technique to </a:t>
            </a:r>
            <a:r>
              <a:rPr lang="en-GB" dirty="0" smtClean="0"/>
              <a:t>emphasise the </a:t>
            </a:r>
            <a:r>
              <a:rPr lang="en-GB" dirty="0"/>
              <a:t>dramatic impact moving to another country had on the family</a:t>
            </a:r>
            <a:r>
              <a:rPr lang="en-GB" dirty="0" smtClean="0"/>
              <a:t>. (2)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41. </a:t>
            </a:r>
            <a:r>
              <a:rPr lang="en-GB" dirty="0" smtClean="0"/>
              <a:t>Look </a:t>
            </a:r>
            <a:r>
              <a:rPr lang="en-GB" dirty="0"/>
              <a:t>at </a:t>
            </a:r>
            <a:r>
              <a:rPr lang="en-GB" b="1" dirty="0"/>
              <a:t>stanza 2</a:t>
            </a:r>
            <a:r>
              <a:rPr lang="en-GB" dirty="0" smtClean="0"/>
              <a:t>. “</a:t>
            </a:r>
            <a:r>
              <a:rPr lang="en-GB" dirty="0"/>
              <a:t>All childhood is an emigration</a:t>
            </a:r>
            <a:r>
              <a:rPr lang="en-GB" dirty="0" smtClean="0"/>
              <a:t>” Explain </a:t>
            </a:r>
            <a:r>
              <a:rPr lang="en-GB" dirty="0"/>
              <a:t>fully what the poet means by this</a:t>
            </a:r>
            <a:r>
              <a:rPr lang="en-GB" dirty="0" smtClean="0"/>
              <a:t>. (2)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42. </a:t>
            </a:r>
            <a:r>
              <a:rPr lang="en-GB" dirty="0"/>
              <a:t>In lines 12—16 analyse the use of poetic technique to convey the distress of </a:t>
            </a:r>
            <a:r>
              <a:rPr lang="en-GB" dirty="0" smtClean="0"/>
              <a:t>the family </a:t>
            </a:r>
            <a:r>
              <a:rPr lang="en-GB" dirty="0"/>
              <a:t>members caused by their “sudden” emigration to a new environment</a:t>
            </a:r>
            <a:r>
              <a:rPr lang="en-GB" dirty="0" smtClean="0"/>
              <a:t>. (3)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43. </a:t>
            </a:r>
            <a:r>
              <a:rPr lang="en-GB" dirty="0"/>
              <a:t>Evaluate the effectiveness of </a:t>
            </a:r>
            <a:r>
              <a:rPr lang="en-GB" b="1" dirty="0"/>
              <a:t>stanza 3 </a:t>
            </a:r>
            <a:r>
              <a:rPr lang="en-GB" dirty="0"/>
              <a:t>as a conclusion to the poem. Your </a:t>
            </a:r>
            <a:r>
              <a:rPr lang="en-GB" dirty="0" smtClean="0"/>
              <a:t>answer should </a:t>
            </a:r>
            <a:r>
              <a:rPr lang="en-GB" dirty="0"/>
              <a:t>deal with ideas and/or language</a:t>
            </a:r>
            <a:r>
              <a:rPr lang="en-GB" dirty="0" smtClean="0"/>
              <a:t>. (3)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44. </a:t>
            </a:r>
            <a:r>
              <a:rPr lang="en-GB" dirty="0"/>
              <a:t>Discuss how Carol Ann Duffy uses contrast in this poem and at least one other </a:t>
            </a:r>
            <a:r>
              <a:rPr lang="en-GB" dirty="0" smtClean="0"/>
              <a:t>to highlight </a:t>
            </a:r>
            <a:r>
              <a:rPr lang="en-GB" dirty="0"/>
              <a:t>the poems’ main concerns</a:t>
            </a:r>
            <a:r>
              <a:rPr lang="en-GB" dirty="0" smtClean="0"/>
              <a:t>. (10)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6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Photographer (2015)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37. </a:t>
            </a:r>
            <a:r>
              <a:rPr lang="en-GB" sz="1600" dirty="0" smtClean="0"/>
              <a:t>Look </a:t>
            </a:r>
            <a:r>
              <a:rPr lang="en-GB" sz="1600" dirty="0"/>
              <a:t>at lines </a:t>
            </a:r>
            <a:r>
              <a:rPr lang="en-GB" sz="1600" dirty="0" smtClean="0"/>
              <a:t>1—6. Analyse </a:t>
            </a:r>
            <a:r>
              <a:rPr lang="en-GB" sz="1600" dirty="0"/>
              <a:t>how imagery is used to create a serious atmosphere</a:t>
            </a:r>
            <a:r>
              <a:rPr lang="en-GB" sz="1600" dirty="0" smtClean="0"/>
              <a:t>. (2)</a:t>
            </a:r>
            <a:endParaRPr lang="en-GB" sz="1600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dirty="0"/>
              <a:t>There is a massive simile in these lines when it says ‘as though this were a church and he/ a priest”. Here the war photographer is being compared to a priest and his dark room is a church. This suggests that the work he is doing there is very hard work and involves a lot of thinking. The work is slow and takes patience, much like a priest who must spend his time meditating about Christ. </a:t>
            </a:r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38</a:t>
            </a:r>
            <a:r>
              <a:rPr lang="en-GB" sz="1600" b="1" dirty="0"/>
              <a:t>. </a:t>
            </a:r>
            <a:r>
              <a:rPr lang="en-GB" sz="1600" dirty="0" smtClean="0"/>
              <a:t>Look </a:t>
            </a:r>
            <a:r>
              <a:rPr lang="en-GB" sz="1600" dirty="0"/>
              <a:t>at lines </a:t>
            </a:r>
            <a:r>
              <a:rPr lang="en-GB" sz="1600" dirty="0" smtClean="0"/>
              <a:t>7—12. Analyse </a:t>
            </a:r>
            <a:r>
              <a:rPr lang="en-GB" sz="1600" dirty="0"/>
              <a:t>how Duffy conveys the photographer’s perception of the difference </a:t>
            </a:r>
            <a:r>
              <a:rPr lang="en-GB" sz="1600" dirty="0" smtClean="0"/>
              <a:t>between life </a:t>
            </a:r>
            <a:r>
              <a:rPr lang="en-GB" sz="1600" dirty="0"/>
              <a:t>in Britain and life in the war zones abroad</a:t>
            </a:r>
            <a:r>
              <a:rPr lang="en-GB" sz="1600" dirty="0" smtClean="0"/>
              <a:t>. (4)</a:t>
            </a:r>
            <a:endParaRPr lang="en-GB" sz="1600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39. </a:t>
            </a:r>
            <a:r>
              <a:rPr lang="en-GB" sz="1600" dirty="0" smtClean="0"/>
              <a:t>Look </a:t>
            </a:r>
            <a:r>
              <a:rPr lang="en-GB" sz="1600" dirty="0"/>
              <a:t>at lines </a:t>
            </a:r>
            <a:r>
              <a:rPr lang="en-GB" sz="1600" dirty="0" smtClean="0"/>
              <a:t>13—18. Analyse </a:t>
            </a:r>
            <a:r>
              <a:rPr lang="en-GB" sz="1600" dirty="0"/>
              <a:t>the use of poetic technique to convey the distressing nature of </a:t>
            </a:r>
            <a:r>
              <a:rPr lang="en-GB" sz="1600" dirty="0" smtClean="0"/>
              <a:t>the photographer’s </a:t>
            </a:r>
            <a:r>
              <a:rPr lang="en-GB" sz="1600" dirty="0"/>
              <a:t>memories</a:t>
            </a:r>
            <a:r>
              <a:rPr lang="en-GB" sz="1600" dirty="0" smtClean="0"/>
              <a:t>. (2)</a:t>
            </a:r>
            <a:endParaRPr lang="en-GB" sz="1600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40</a:t>
            </a:r>
            <a:r>
              <a:rPr lang="en-GB" sz="1600" b="1" dirty="0"/>
              <a:t>. </a:t>
            </a:r>
            <a:r>
              <a:rPr lang="en-GB" sz="1600" dirty="0" smtClean="0"/>
              <a:t>Look </a:t>
            </a:r>
            <a:r>
              <a:rPr lang="en-GB" sz="1600" dirty="0"/>
              <a:t>at lines 19—24</a:t>
            </a:r>
            <a:r>
              <a:rPr lang="en-GB" sz="1600" dirty="0" smtClean="0"/>
              <a:t>. Analyse </a:t>
            </a:r>
            <a:r>
              <a:rPr lang="en-GB" sz="1600" dirty="0"/>
              <a:t>how the use of poetic technique highlights the British public’s </a:t>
            </a:r>
            <a:r>
              <a:rPr lang="en-GB" sz="1600" dirty="0" smtClean="0"/>
              <a:t>indifference to </a:t>
            </a:r>
            <a:r>
              <a:rPr lang="en-GB" sz="1600" dirty="0"/>
              <a:t>the suffering shown in the newspapers they read</a:t>
            </a:r>
            <a:r>
              <a:rPr lang="en-GB" sz="1600" dirty="0" smtClean="0"/>
              <a:t>. (2)</a:t>
            </a:r>
            <a:endParaRPr lang="en-GB" sz="1600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b="1" dirty="0" smtClean="0"/>
              <a:t>41</a:t>
            </a:r>
            <a:r>
              <a:rPr lang="en-GB" sz="1600" b="1" dirty="0"/>
              <a:t>. </a:t>
            </a:r>
            <a:r>
              <a:rPr lang="en-GB" sz="1600" dirty="0"/>
              <a:t>Referring closely to this poem and to at least one other poem by Duffy, discuss </a:t>
            </a:r>
            <a:r>
              <a:rPr lang="en-GB" sz="1600" dirty="0" smtClean="0"/>
              <a:t>how she </a:t>
            </a:r>
            <a:r>
              <a:rPr lang="en-GB" sz="1600" dirty="0"/>
              <a:t>explores the link between the past and the present</a:t>
            </a:r>
            <a:r>
              <a:rPr lang="en-GB" sz="1600" dirty="0" smtClean="0"/>
              <a:t>. (10)</a:t>
            </a:r>
          </a:p>
        </p:txBody>
      </p:sp>
    </p:spTree>
    <p:extLst>
      <p:ext uri="{BB962C8B-B14F-4D97-AF65-F5344CB8AC3E}">
        <p14:creationId xmlns:p14="http://schemas.microsoft.com/office/powerpoint/2010/main" val="41643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Originally (prelim 2016)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39. </a:t>
            </a:r>
            <a:r>
              <a:rPr lang="en-GB" dirty="0"/>
              <a:t>Look at lines </a:t>
            </a:r>
            <a:r>
              <a:rPr lang="en-GB" dirty="0" smtClean="0"/>
              <a:t>1—8. By </a:t>
            </a:r>
            <a:r>
              <a:rPr lang="en-GB" dirty="0"/>
              <a:t>referring to at least two examples, analyse how the poet describes the journey </a:t>
            </a:r>
            <a:r>
              <a:rPr lang="en-GB" dirty="0" smtClean="0"/>
              <a:t>as being </a:t>
            </a:r>
            <a:r>
              <a:rPr lang="en-GB" dirty="0"/>
              <a:t>slightly surreal</a:t>
            </a:r>
            <a:r>
              <a:rPr lang="en-GB" dirty="0" smtClean="0"/>
              <a:t>. (4)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40. </a:t>
            </a:r>
            <a:r>
              <a:rPr lang="en-GB" dirty="0"/>
              <a:t>Look at lines </a:t>
            </a:r>
            <a:r>
              <a:rPr lang="en-GB" dirty="0" smtClean="0"/>
              <a:t>9—16. Analyse </a:t>
            </a:r>
            <a:r>
              <a:rPr lang="en-GB" dirty="0"/>
              <a:t>how the poet makes effective use in these lines of sentence structure </a:t>
            </a:r>
            <a:r>
              <a:rPr lang="en-GB" b="1" dirty="0"/>
              <a:t>or </a:t>
            </a:r>
            <a:r>
              <a:rPr lang="en-GB" dirty="0"/>
              <a:t>sound</a:t>
            </a:r>
            <a:r>
              <a:rPr lang="en-GB" dirty="0" smtClean="0"/>
              <a:t>. (2)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41. </a:t>
            </a:r>
            <a:r>
              <a:rPr lang="en-GB" dirty="0"/>
              <a:t>Look at lines </a:t>
            </a:r>
            <a:r>
              <a:rPr lang="en-GB" dirty="0" smtClean="0"/>
              <a:t>17—24. By </a:t>
            </a:r>
            <a:r>
              <a:rPr lang="en-GB" dirty="0"/>
              <a:t>referring to at least two examples, analyse how the poet’s use of language </a:t>
            </a:r>
            <a:r>
              <a:rPr lang="en-GB" dirty="0" smtClean="0"/>
              <a:t>conveys the </a:t>
            </a:r>
            <a:r>
              <a:rPr lang="en-GB" dirty="0"/>
              <a:t>uncertainty in the speaker’s mind</a:t>
            </a:r>
            <a:r>
              <a:rPr lang="en-GB" dirty="0" smtClean="0"/>
              <a:t>. (4)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42. </a:t>
            </a:r>
            <a:r>
              <a:rPr lang="en-GB" dirty="0"/>
              <a:t>By referring to this poem and to at least one other by Carol Ann Duffy, discuss </a:t>
            </a:r>
            <a:r>
              <a:rPr lang="en-GB" dirty="0" smtClean="0"/>
              <a:t>her presentation </a:t>
            </a:r>
            <a:r>
              <a:rPr lang="en-GB" dirty="0"/>
              <a:t>of characters who feel isolated and/or apart from normal society</a:t>
            </a:r>
            <a:r>
              <a:rPr lang="en-GB" dirty="0" smtClean="0"/>
              <a:t>. (10)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1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Mrs Midas (2016)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37. </a:t>
            </a:r>
            <a:r>
              <a:rPr lang="en-GB" dirty="0" smtClean="0"/>
              <a:t>Look </a:t>
            </a:r>
            <a:r>
              <a:rPr lang="en-GB" dirty="0"/>
              <a:t>at lines </a:t>
            </a:r>
            <a:r>
              <a:rPr lang="en-GB" dirty="0" smtClean="0"/>
              <a:t>1–12. By </a:t>
            </a:r>
            <a:r>
              <a:rPr lang="en-GB" dirty="0"/>
              <a:t>referring to at least </a:t>
            </a:r>
            <a:r>
              <a:rPr lang="en-GB" b="1" dirty="0"/>
              <a:t>two </a:t>
            </a:r>
            <a:r>
              <a:rPr lang="en-GB" dirty="0"/>
              <a:t>examples, analyse how the poet’s language conveys </a:t>
            </a:r>
            <a:r>
              <a:rPr lang="en-GB" dirty="0" smtClean="0"/>
              <a:t>the contrast </a:t>
            </a:r>
            <a:r>
              <a:rPr lang="en-GB" dirty="0"/>
              <a:t>in atmosphere between stanza 1 and stanza 2</a:t>
            </a:r>
            <a:r>
              <a:rPr lang="en-GB" dirty="0" smtClean="0"/>
              <a:t>. (4)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38</a:t>
            </a:r>
            <a:r>
              <a:rPr lang="en-GB" b="1" dirty="0"/>
              <a:t>. </a:t>
            </a:r>
            <a:r>
              <a:rPr lang="en-GB" dirty="0" smtClean="0"/>
              <a:t>Look </a:t>
            </a:r>
            <a:r>
              <a:rPr lang="en-GB" dirty="0"/>
              <a:t>at lines 13–24</a:t>
            </a:r>
            <a:r>
              <a:rPr lang="en-GB" dirty="0" smtClean="0"/>
              <a:t>. Analyse </a:t>
            </a:r>
            <a:r>
              <a:rPr lang="en-GB" dirty="0"/>
              <a:t>how the poet’s language in these lines creates an unsettling </a:t>
            </a:r>
            <a:r>
              <a:rPr lang="en-GB" dirty="0" smtClean="0"/>
              <a:t>mood. (2)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39</a:t>
            </a:r>
            <a:r>
              <a:rPr lang="en-GB" b="1" dirty="0"/>
              <a:t>. </a:t>
            </a:r>
            <a:r>
              <a:rPr lang="en-GB" dirty="0" smtClean="0"/>
              <a:t>Look </a:t>
            </a:r>
            <a:r>
              <a:rPr lang="en-GB" dirty="0"/>
              <a:t>at lines </a:t>
            </a:r>
            <a:r>
              <a:rPr lang="en-GB" dirty="0" smtClean="0"/>
              <a:t>25–36. By </a:t>
            </a:r>
            <a:r>
              <a:rPr lang="en-GB" dirty="0"/>
              <a:t>referring to at least </a:t>
            </a:r>
            <a:r>
              <a:rPr lang="en-GB" b="1" dirty="0"/>
              <a:t>two </a:t>
            </a:r>
            <a:r>
              <a:rPr lang="en-GB" dirty="0"/>
              <a:t>examples, analyse how the poet’s language presents </a:t>
            </a:r>
            <a:r>
              <a:rPr lang="en-GB" dirty="0" smtClean="0"/>
              <a:t>the character </a:t>
            </a:r>
            <a:r>
              <a:rPr lang="en-GB" dirty="0"/>
              <a:t>of Mrs Midas</a:t>
            </a:r>
            <a:r>
              <a:rPr lang="en-GB" dirty="0" smtClean="0"/>
              <a:t>. (4)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40. </a:t>
            </a:r>
            <a:r>
              <a:rPr lang="en-GB" dirty="0"/>
              <a:t>By referring closely to this poem, and to at least one other poem by Duffy, </a:t>
            </a:r>
            <a:r>
              <a:rPr lang="en-GB" dirty="0" smtClean="0"/>
              <a:t>discuss how </a:t>
            </a:r>
            <a:r>
              <a:rPr lang="en-GB" dirty="0"/>
              <a:t>the poet explores the attempts of characters to cope with </a:t>
            </a:r>
            <a:r>
              <a:rPr lang="en-GB" dirty="0" smtClean="0"/>
              <a:t>life-changing situations. (10)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5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Valentine (2017)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37. </a:t>
            </a:r>
            <a:r>
              <a:rPr lang="en-GB" dirty="0"/>
              <a:t>Look at lines </a:t>
            </a:r>
            <a:r>
              <a:rPr lang="en-GB" dirty="0" smtClean="0"/>
              <a:t>1–5. By </a:t>
            </a:r>
            <a:r>
              <a:rPr lang="en-GB" dirty="0"/>
              <a:t>referring to </a:t>
            </a:r>
            <a:r>
              <a:rPr lang="en-GB" b="1" dirty="0"/>
              <a:t>at least two </a:t>
            </a:r>
            <a:r>
              <a:rPr lang="en-GB" dirty="0"/>
              <a:t>examples, analyse how the poet uses language </a:t>
            </a:r>
            <a:r>
              <a:rPr lang="en-GB" dirty="0" smtClean="0"/>
              <a:t>to challenge </a:t>
            </a:r>
            <a:r>
              <a:rPr lang="en-GB" b="1" dirty="0"/>
              <a:t>and/or </a:t>
            </a:r>
            <a:r>
              <a:rPr lang="en-GB" dirty="0"/>
              <a:t>reinforce traditional stereotypes associated with romantic love</a:t>
            </a:r>
            <a:r>
              <a:rPr lang="en-GB" dirty="0" smtClean="0"/>
              <a:t>. (4)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38</a:t>
            </a:r>
            <a:r>
              <a:rPr lang="en-GB" b="1" dirty="0"/>
              <a:t>. </a:t>
            </a:r>
            <a:r>
              <a:rPr lang="en-GB" dirty="0"/>
              <a:t>Look at lines </a:t>
            </a:r>
            <a:r>
              <a:rPr lang="en-GB" dirty="0" smtClean="0"/>
              <a:t>6–17. By </a:t>
            </a:r>
            <a:r>
              <a:rPr lang="en-GB" dirty="0"/>
              <a:t>referring to </a:t>
            </a:r>
            <a:r>
              <a:rPr lang="en-GB" b="1" dirty="0"/>
              <a:t>at least two </a:t>
            </a:r>
            <a:r>
              <a:rPr lang="en-GB" dirty="0"/>
              <a:t>examples, analyse how the poet uses language to </a:t>
            </a:r>
            <a:r>
              <a:rPr lang="en-GB" dirty="0" smtClean="0"/>
              <a:t>suggest a </a:t>
            </a:r>
            <a:r>
              <a:rPr lang="en-GB" dirty="0"/>
              <a:t>“truthful” view of love</a:t>
            </a:r>
            <a:r>
              <a:rPr lang="en-GB" dirty="0" smtClean="0"/>
              <a:t>. (4)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39. </a:t>
            </a:r>
            <a:r>
              <a:rPr lang="en-GB" dirty="0"/>
              <a:t>Look at lines </a:t>
            </a:r>
            <a:r>
              <a:rPr lang="en-GB" dirty="0" smtClean="0"/>
              <a:t>18–23. By </a:t>
            </a:r>
            <a:r>
              <a:rPr lang="en-GB" dirty="0"/>
              <a:t>referring to the poet’s use of language, evaluate the effectiveness of these lines </a:t>
            </a:r>
            <a:r>
              <a:rPr lang="en-GB" dirty="0" smtClean="0"/>
              <a:t>as a </a:t>
            </a:r>
            <a:r>
              <a:rPr lang="en-GB" dirty="0"/>
              <a:t>conclusion to the poem</a:t>
            </a:r>
            <a:r>
              <a:rPr lang="en-GB" dirty="0" smtClean="0"/>
              <a:t>. (2)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40</a:t>
            </a:r>
            <a:r>
              <a:rPr lang="en-GB" b="1" dirty="0"/>
              <a:t>. </a:t>
            </a:r>
            <a:r>
              <a:rPr lang="en-GB" dirty="0"/>
              <a:t>By referring to this poem and to at least one other poem by Duffy, discuss how the</a:t>
            </a:r>
          </a:p>
          <a:p>
            <a:pPr marL="0" indent="0">
              <a:buNone/>
            </a:pPr>
            <a:r>
              <a:rPr lang="en-GB" dirty="0" smtClean="0"/>
              <a:t> poet </a:t>
            </a:r>
            <a:r>
              <a:rPr lang="en-GB" dirty="0"/>
              <a:t>explores emotional conflict within an </a:t>
            </a:r>
            <a:r>
              <a:rPr lang="en-GB" dirty="0" smtClean="0"/>
              <a:t>individual. (10)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555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778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Originally (specimen)</vt:lpstr>
      <vt:lpstr>War Photographer (2015)</vt:lpstr>
      <vt:lpstr>Originally (prelim 2016)</vt:lpstr>
      <vt:lpstr>Mrs Midas (2016)</vt:lpstr>
      <vt:lpstr>Valentine (2017)</vt:lpstr>
    </vt:vector>
  </TitlesOfParts>
  <Company>East Ayrshire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DoonAcDavidsonN</dc:creator>
  <cp:lastModifiedBy>DoonAcDavidsonN</cp:lastModifiedBy>
  <cp:revision>7</cp:revision>
  <dcterms:created xsi:type="dcterms:W3CDTF">2018-01-08T09:03:03Z</dcterms:created>
  <dcterms:modified xsi:type="dcterms:W3CDTF">2018-01-08T10:38:10Z</dcterms:modified>
</cp:coreProperties>
</file>