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7" r:id="rId18"/>
    <p:sldId id="274" r:id="rId19"/>
    <p:sldId id="275" r:id="rId20"/>
    <p:sldId id="276" r:id="rId21"/>
    <p:sldId id="273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6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6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5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7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9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6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98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F4F93-908E-48BA-99B8-0801A8D6E847}" type="datetimeFigureOut">
              <a:rPr lang="en-GB" smtClean="0"/>
              <a:t>28/09/2017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2B602-863F-4736-B6E9-219537A03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iby-Ok1YXUAhWJvRQKHSzaC64QjRwIBw&amp;url=https://essaywritingserviceuk.co.uk/advice-and-guidance/how-to-write-a-media-studies-essay/&amp;psig=AFQjCNHgo3NaSaa0kQhUG5JLixluWW3o9g&amp;ust=149561690354495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2FRPA3Gf8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HWDA_6e3M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NG6dvzn9c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RkGvhXc8w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edia studie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899">
            <a:off x="1907704" y="980728"/>
            <a:ext cx="5731510" cy="288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04919"/>
            <a:ext cx="4229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5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19712"/>
          <a:stretch/>
        </p:blipFill>
        <p:spPr bwMode="auto">
          <a:xfrm>
            <a:off x="0" y="1"/>
            <a:ext cx="914400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8316"/>
            <a:ext cx="8784976" cy="67340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u="sng" dirty="0" smtClean="0"/>
              <a:t>EDITING</a:t>
            </a:r>
          </a:p>
          <a:p>
            <a:pPr lvl="0"/>
            <a:r>
              <a:rPr lang="en-GB" sz="1400" b="1" dirty="0" smtClean="0"/>
              <a:t>Cut: </a:t>
            </a:r>
            <a:r>
              <a:rPr lang="en-GB" sz="1400" dirty="0" smtClean="0"/>
              <a:t>A </a:t>
            </a:r>
            <a:r>
              <a:rPr lang="en-GB" sz="1400" dirty="0"/>
              <a:t>visual transition created in editing in which one shot is instantaneously replaced on screen by another. </a:t>
            </a:r>
          </a:p>
          <a:p>
            <a:pPr lvl="0"/>
            <a:r>
              <a:rPr lang="en-GB" sz="1400" b="1" dirty="0"/>
              <a:t>continuity </a:t>
            </a:r>
            <a:r>
              <a:rPr lang="en-GB" sz="1400" b="1" dirty="0" smtClean="0"/>
              <a:t>editing</a:t>
            </a:r>
            <a:r>
              <a:rPr lang="en-GB" sz="1400" dirty="0" smtClean="0"/>
              <a:t>: Editing </a:t>
            </a:r>
            <a:r>
              <a:rPr lang="en-GB" sz="1400" dirty="0"/>
              <a:t>that creates action that flows smoothly across shots and scenes without jarring visual inconsistencies. Establishes a sense of story for the viewer. </a:t>
            </a:r>
          </a:p>
          <a:p>
            <a:pPr lvl="0"/>
            <a:r>
              <a:rPr lang="en-GB" sz="1400" b="1" dirty="0"/>
              <a:t>cross </a:t>
            </a:r>
            <a:r>
              <a:rPr lang="en-GB" sz="1400" b="1" dirty="0" smtClean="0"/>
              <a:t>cutting</a:t>
            </a:r>
            <a:r>
              <a:rPr lang="en-GB" sz="1400" dirty="0" smtClean="0"/>
              <a:t>: Cutting </a:t>
            </a:r>
            <a:r>
              <a:rPr lang="en-GB" sz="1400" dirty="0"/>
              <a:t>back and forth quickly between two or more lines of action, indicating they are happening simultaneously. </a:t>
            </a:r>
          </a:p>
          <a:p>
            <a:pPr lvl="0"/>
            <a:r>
              <a:rPr lang="en-GB" sz="1400" b="1" dirty="0" smtClean="0"/>
              <a:t>Dissolve:</a:t>
            </a:r>
            <a:r>
              <a:rPr lang="en-GB" sz="1400" dirty="0" smtClean="0"/>
              <a:t> A </a:t>
            </a:r>
            <a:r>
              <a:rPr lang="en-GB" sz="1400" dirty="0"/>
              <a:t>gradual scene transition. The editor overlaps the end of one shot with the beginning of the next one. </a:t>
            </a:r>
          </a:p>
          <a:p>
            <a:pPr lvl="0"/>
            <a:r>
              <a:rPr lang="en-GB" sz="1400" b="1" dirty="0"/>
              <a:t>errors of </a:t>
            </a:r>
            <a:r>
              <a:rPr lang="en-GB" sz="1400" b="1" dirty="0" smtClean="0"/>
              <a:t>continuity</a:t>
            </a:r>
            <a:r>
              <a:rPr lang="en-GB" sz="1400" dirty="0" smtClean="0"/>
              <a:t>: Disruptions </a:t>
            </a:r>
            <a:r>
              <a:rPr lang="en-GB" sz="1400" dirty="0"/>
              <a:t>in the flow of a scene, such as a failure to match action or the placement of props across shots. </a:t>
            </a:r>
          </a:p>
          <a:p>
            <a:pPr lvl="0"/>
            <a:r>
              <a:rPr lang="en-GB" sz="1400" b="1" dirty="0"/>
              <a:t>establishing </a:t>
            </a:r>
            <a:r>
              <a:rPr lang="en-GB" sz="1400" b="1" dirty="0" smtClean="0"/>
              <a:t>shot: </a:t>
            </a:r>
            <a:r>
              <a:rPr lang="en-GB" sz="1400" dirty="0" smtClean="0"/>
              <a:t>A </a:t>
            </a:r>
            <a:r>
              <a:rPr lang="en-GB" sz="1400" dirty="0"/>
              <a:t>shot, normally taken from a great distance or from a "bird's eye view," that establishes where the action is about to occur. </a:t>
            </a:r>
          </a:p>
          <a:p>
            <a:pPr lvl="0"/>
            <a:r>
              <a:rPr lang="en-GB" sz="1400" b="1" dirty="0" err="1"/>
              <a:t>eyeline</a:t>
            </a:r>
            <a:r>
              <a:rPr lang="en-GB" sz="1400" b="1" dirty="0"/>
              <a:t> </a:t>
            </a:r>
            <a:r>
              <a:rPr lang="en-GB" sz="1400" b="1" dirty="0" smtClean="0"/>
              <a:t>match</a:t>
            </a:r>
            <a:r>
              <a:rPr lang="en-GB" sz="1400" dirty="0" smtClean="0"/>
              <a:t>: The </a:t>
            </a:r>
            <a:r>
              <a:rPr lang="en-GB" sz="1400" dirty="0"/>
              <a:t>matching of </a:t>
            </a:r>
            <a:r>
              <a:rPr lang="en-GB" sz="1400" dirty="0" err="1"/>
              <a:t>eyelines</a:t>
            </a:r>
            <a:r>
              <a:rPr lang="en-GB" sz="1400" dirty="0"/>
              <a:t> between two or more characters. For example, if Sam looks to the right in shot A, Jean will look to the left in shot B. This establishes a relationship of proximity and continuity. </a:t>
            </a:r>
          </a:p>
          <a:p>
            <a:pPr lvl="0"/>
            <a:r>
              <a:rPr lang="en-GB" sz="1400" b="1" dirty="0" smtClean="0"/>
              <a:t>Fade</a:t>
            </a:r>
            <a:r>
              <a:rPr lang="en-GB" sz="1400" dirty="0" smtClean="0"/>
              <a:t>: A </a:t>
            </a:r>
            <a:r>
              <a:rPr lang="en-GB" sz="1400" dirty="0"/>
              <a:t>visual transition between shots or scenes that appears on screen as a brief interval with no picture. The editor fades one shot to black and then fades in the next. Often used to indicate a change in time and place. </a:t>
            </a:r>
          </a:p>
          <a:p>
            <a:pPr lvl="0"/>
            <a:r>
              <a:rPr lang="en-GB" sz="1400" b="1" dirty="0"/>
              <a:t>final </a:t>
            </a:r>
            <a:r>
              <a:rPr lang="en-GB" sz="1400" b="1" dirty="0" smtClean="0"/>
              <a:t>cut</a:t>
            </a:r>
            <a:r>
              <a:rPr lang="en-GB" sz="1400" dirty="0" smtClean="0"/>
              <a:t>: The </a:t>
            </a:r>
            <a:r>
              <a:rPr lang="en-GB" sz="1400" dirty="0"/>
              <a:t>finished edit of a film, approved by the director and the producer. This is what the audience sees. </a:t>
            </a:r>
          </a:p>
          <a:p>
            <a:pPr lvl="0"/>
            <a:r>
              <a:rPr lang="en-GB" sz="1400" b="1" dirty="0" smtClean="0"/>
              <a:t>Iris</a:t>
            </a:r>
            <a:r>
              <a:rPr lang="en-GB" sz="1400" dirty="0" smtClean="0"/>
              <a:t>: Visible </a:t>
            </a:r>
            <a:r>
              <a:rPr lang="en-GB" sz="1400" dirty="0"/>
              <a:t>on screen as a circle closing down over or opening up on a shot. Seldom used in contemporary film, but common during the silent era of Hollywood films. </a:t>
            </a:r>
          </a:p>
          <a:p>
            <a:pPr lvl="0"/>
            <a:r>
              <a:rPr lang="en-GB" sz="1400" b="1" dirty="0"/>
              <a:t>jump </a:t>
            </a:r>
            <a:r>
              <a:rPr lang="en-GB" sz="1400" b="1" dirty="0" smtClean="0"/>
              <a:t>cut</a:t>
            </a:r>
            <a:r>
              <a:rPr lang="en-GB" sz="1400" dirty="0" smtClean="0"/>
              <a:t>: A </a:t>
            </a:r>
            <a:r>
              <a:rPr lang="en-GB" sz="1400" dirty="0"/>
              <a:t>cut that creates a lack of continuity by leaving out parts of the action. </a:t>
            </a:r>
          </a:p>
          <a:p>
            <a:pPr lvl="0"/>
            <a:r>
              <a:rPr lang="en-GB" sz="1400" b="1" dirty="0"/>
              <a:t>matched </a:t>
            </a:r>
            <a:r>
              <a:rPr lang="en-GB" sz="1400" b="1" dirty="0" smtClean="0"/>
              <a:t>cut</a:t>
            </a:r>
            <a:r>
              <a:rPr lang="en-GB" sz="1400" dirty="0" smtClean="0"/>
              <a:t>: A </a:t>
            </a:r>
            <a:r>
              <a:rPr lang="en-GB" sz="1400" dirty="0"/>
              <a:t>cut joining two shots whose compositional elements match, helping to establish strong continuity of action. </a:t>
            </a:r>
          </a:p>
          <a:p>
            <a:pPr lvl="0"/>
            <a:r>
              <a:rPr lang="en-GB" sz="1400" b="1" dirty="0" smtClean="0"/>
              <a:t>Montage</a:t>
            </a:r>
            <a:r>
              <a:rPr lang="en-GB" sz="1400" dirty="0" smtClean="0"/>
              <a:t>: Scenes </a:t>
            </a:r>
            <a:r>
              <a:rPr lang="en-GB" sz="1400" dirty="0"/>
              <a:t>whose emotional impact and visual design are achieved through the editing together of many brief shots. The shower scene from Psycho is an example of montage editing. </a:t>
            </a:r>
          </a:p>
          <a:p>
            <a:pPr lvl="0"/>
            <a:r>
              <a:rPr lang="en-GB" sz="1400" b="1" dirty="0"/>
              <a:t>rough </a:t>
            </a:r>
            <a:r>
              <a:rPr lang="en-GB" sz="1400" b="1" dirty="0" smtClean="0"/>
              <a:t>cut</a:t>
            </a:r>
            <a:r>
              <a:rPr lang="en-GB" sz="1400" dirty="0" smtClean="0"/>
              <a:t>: The </a:t>
            </a:r>
            <a:r>
              <a:rPr lang="en-GB" sz="1400" dirty="0"/>
              <a:t>editor's first pass at assembling the shots into a film, before tightening and polishing occurs. </a:t>
            </a:r>
          </a:p>
          <a:p>
            <a:pPr lvl="0"/>
            <a:r>
              <a:rPr lang="en-GB" sz="1400" b="1" dirty="0"/>
              <a:t>sequence </a:t>
            </a:r>
            <a:r>
              <a:rPr lang="en-GB" sz="1400" b="1" dirty="0" smtClean="0"/>
              <a:t>shot</a:t>
            </a:r>
            <a:r>
              <a:rPr lang="en-GB" sz="1400" dirty="0" smtClean="0"/>
              <a:t>: A </a:t>
            </a:r>
            <a:r>
              <a:rPr lang="en-GB" sz="1400" dirty="0"/>
              <a:t>long take that extends for an entire scene or sequence. It is composed of only one shot with no editing. </a:t>
            </a:r>
          </a:p>
          <a:p>
            <a:pPr lvl="0"/>
            <a:r>
              <a:rPr lang="en-GB" sz="1400" b="1" dirty="0" smtClean="0"/>
              <a:t>reverse </a:t>
            </a:r>
            <a:r>
              <a:rPr lang="en-GB" sz="1400" b="1" dirty="0"/>
              <a:t>shot </a:t>
            </a:r>
            <a:r>
              <a:rPr lang="en-GB" sz="1400" b="1" dirty="0" smtClean="0"/>
              <a:t>cutting</a:t>
            </a:r>
            <a:r>
              <a:rPr lang="en-GB" sz="1400" dirty="0" smtClean="0"/>
              <a:t>: Usually </a:t>
            </a:r>
            <a:r>
              <a:rPr lang="en-GB" sz="1400" dirty="0"/>
              <a:t>used for conversation scenes, this technique alternates between over-the-shoulder shots showing each character speaking. </a:t>
            </a:r>
          </a:p>
          <a:p>
            <a:pPr marL="0" indent="0">
              <a:buNone/>
            </a:pPr>
            <a:endParaRPr lang="en-GB" sz="1400" u="sng" dirty="0"/>
          </a:p>
          <a:p>
            <a:pPr marL="0" indent="0">
              <a:buNone/>
            </a:pPr>
            <a:endParaRPr lang="en-GB" sz="1400" u="sng" dirty="0"/>
          </a:p>
        </p:txBody>
      </p:sp>
    </p:spTree>
    <p:extLst>
      <p:ext uri="{BB962C8B-B14F-4D97-AF65-F5344CB8AC3E}">
        <p14:creationId xmlns:p14="http://schemas.microsoft.com/office/powerpoint/2010/main" val="41947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19712"/>
          <a:stretch/>
        </p:blipFill>
        <p:spPr bwMode="auto">
          <a:xfrm>
            <a:off x="0" y="1"/>
            <a:ext cx="914400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84" y="548953"/>
            <a:ext cx="8229600" cy="13678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Think about the technical codes you have just gone over and then watch these two Miley Cyrus videos. Think about what they are trying to show through the technical codes. </a:t>
            </a:r>
            <a:endParaRPr lang="en-GB" sz="2400" dirty="0"/>
          </a:p>
        </p:txBody>
      </p:sp>
      <p:pic>
        <p:nvPicPr>
          <p:cNvPr id="4" name="My2FRPA3Gf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9782" y="2132856"/>
            <a:ext cx="3904186" cy="2196105"/>
          </a:xfrm>
          <a:prstGeom prst="rect">
            <a:avLst/>
          </a:prstGeom>
        </p:spPr>
      </p:pic>
      <p:pic>
        <p:nvPicPr>
          <p:cNvPr id="5" name="My2FRPA3Gf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2132856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brave disney mordu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692696"/>
            <a:ext cx="72008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Narrative Theories</a:t>
            </a:r>
          </a:p>
          <a:p>
            <a:endParaRPr lang="en-GB" sz="2800" dirty="0" smtClean="0"/>
          </a:p>
          <a:p>
            <a:r>
              <a:rPr lang="en-GB" sz="2800" dirty="0" smtClean="0"/>
              <a:t>Make notes on the following and then link them into the film: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/>
              <a:t>Propps</a:t>
            </a:r>
            <a:r>
              <a:rPr lang="en-GB" sz="2800" dirty="0" smtClean="0"/>
              <a:t> Theory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/>
              <a:t>Todorov’s</a:t>
            </a:r>
            <a:r>
              <a:rPr lang="en-GB" sz="2800" dirty="0" smtClean="0"/>
              <a:t> Theory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Levi-Strauss Theory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691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1166843"/>
            <a:ext cx="770485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PROPP’S THEORY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The </a:t>
            </a:r>
            <a:r>
              <a:rPr lang="en-GB" dirty="0"/>
              <a:t>villain — an evil character that creates struggles for the hero.</a:t>
            </a:r>
          </a:p>
          <a:p>
            <a:pPr lvl="0"/>
            <a:r>
              <a:rPr lang="en-GB" dirty="0"/>
              <a:t>The dispatcher — the person who sends the hero on his quest.</a:t>
            </a:r>
          </a:p>
          <a:p>
            <a:pPr lvl="0"/>
            <a:r>
              <a:rPr lang="en-GB" dirty="0"/>
              <a:t>The helper — a typically magical entity that comes to help the hero in their quest.</a:t>
            </a:r>
          </a:p>
          <a:p>
            <a:pPr lvl="0"/>
            <a:r>
              <a:rPr lang="en-GB" dirty="0"/>
              <a:t>The princess or prize — the hero deserves her but is unable to marry her </a:t>
            </a:r>
          </a:p>
          <a:p>
            <a:pPr lvl="0"/>
            <a:r>
              <a:rPr lang="en-GB" dirty="0"/>
              <a:t>The donor — a character that prepares the hero or gives the hero some magical object, often after a test.</a:t>
            </a:r>
          </a:p>
          <a:p>
            <a:pPr lvl="0"/>
            <a:r>
              <a:rPr lang="en-GB" dirty="0"/>
              <a:t>The hero — he (or she) thwarts the villain, resolves any lacking or </a:t>
            </a:r>
            <a:r>
              <a:rPr lang="en-GB" dirty="0" err="1"/>
              <a:t>wronghoods</a:t>
            </a:r>
            <a:r>
              <a:rPr lang="en-GB" dirty="0"/>
              <a:t> and weds the princess.</a:t>
            </a:r>
          </a:p>
          <a:p>
            <a:pPr lvl="0"/>
            <a:r>
              <a:rPr lang="en-GB" dirty="0"/>
              <a:t>The false hero — takes credit for the hero's actions or tries to marry the princess</a:t>
            </a:r>
          </a:p>
        </p:txBody>
      </p:sp>
    </p:spTree>
    <p:extLst>
      <p:ext uri="{BB962C8B-B14F-4D97-AF65-F5344CB8AC3E}">
        <p14:creationId xmlns:p14="http://schemas.microsoft.com/office/powerpoint/2010/main" val="335075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1166843"/>
            <a:ext cx="770485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TODOROV’S THEORY</a:t>
            </a:r>
          </a:p>
          <a:p>
            <a:pPr lvl="0"/>
            <a:endParaRPr lang="en-GB" dirty="0"/>
          </a:p>
          <a:p>
            <a:pPr lvl="0"/>
            <a:r>
              <a:rPr lang="en-GB" b="1" dirty="0" err="1"/>
              <a:t>Todorov</a:t>
            </a:r>
            <a:r>
              <a:rPr lang="en-GB" dirty="0" err="1"/>
              <a:t>'s</a:t>
            </a:r>
            <a:r>
              <a:rPr lang="en-GB" dirty="0"/>
              <a:t> </a:t>
            </a:r>
            <a:r>
              <a:rPr lang="en-GB" b="1" dirty="0"/>
              <a:t>narrative</a:t>
            </a:r>
            <a:r>
              <a:rPr lang="en-GB" dirty="0"/>
              <a:t> </a:t>
            </a:r>
            <a:r>
              <a:rPr lang="en-GB" b="1" dirty="0"/>
              <a:t>theory</a:t>
            </a:r>
            <a:r>
              <a:rPr lang="en-GB" dirty="0"/>
              <a:t> suggests that all </a:t>
            </a:r>
            <a:r>
              <a:rPr lang="en-GB" b="1" dirty="0"/>
              <a:t>narratives</a:t>
            </a:r>
            <a:r>
              <a:rPr lang="en-GB" dirty="0"/>
              <a:t> follow a three part structure where they begin with equilibrium, where everything is balanced, progress as something comes along to disrupt that equilibrium, and finally reach a resolution, when equilibrium is restored.</a:t>
            </a:r>
          </a:p>
        </p:txBody>
      </p:sp>
    </p:spTree>
    <p:extLst>
      <p:ext uri="{BB962C8B-B14F-4D97-AF65-F5344CB8AC3E}">
        <p14:creationId xmlns:p14="http://schemas.microsoft.com/office/powerpoint/2010/main" val="70405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3568" y="1166843"/>
            <a:ext cx="770485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LEVI-STRAUSS’S THEORY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Everything is in binary opposition. Therefore you cannot have good without bad. Hence Harry Potter has Lord Voldemort, Star Wars has both Jedi and </a:t>
            </a:r>
            <a:r>
              <a:rPr lang="en-GB" dirty="0" err="1"/>
              <a:t>Sith</a:t>
            </a:r>
            <a:r>
              <a:rPr lang="en-GB" dirty="0"/>
              <a:t>, Lord of the Rings has Gandalf and </a:t>
            </a:r>
            <a:r>
              <a:rPr lang="en-GB" dirty="0" err="1"/>
              <a:t>Nasgul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7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829285"/>
              </p:ext>
            </p:extLst>
          </p:nvPr>
        </p:nvGraphicFramePr>
        <p:xfrm>
          <a:off x="179512" y="1638360"/>
          <a:ext cx="8784976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918"/>
                <a:gridCol w="7346058"/>
              </a:tblGrid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 Classic Hollywood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effectLst/>
                        </a:rPr>
                        <a:t>Events occur in the order they happen (</a:t>
                      </a:r>
                      <a:r>
                        <a:rPr lang="en-GB" sz="1600" dirty="0" smtClean="0">
                          <a:effectLst/>
                        </a:rPr>
                        <a:t>chronological).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Plot </a:t>
                      </a:r>
                      <a:r>
                        <a:rPr lang="en-GB" sz="1600" dirty="0">
                          <a:effectLst/>
                        </a:rPr>
                        <a:t>begins with normality being shown. Normality is then disrupted and the characters need to overcome this disruption. 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A </a:t>
                      </a:r>
                      <a:r>
                        <a:rPr lang="en-GB" sz="1600" dirty="0">
                          <a:effectLst/>
                        </a:rPr>
                        <a:t>happy ending where all problems are resolved.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Flashback/Flashforward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effectLst/>
                        </a:rPr>
                        <a:t>Events are not shown chronologically, but the text jumps back and/or forward in time to show events from the past and/or future.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Investigative Narrative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tabLst>
                          <a:tab pos="228600" algn="l"/>
                          <a:tab pos="1269365" algn="l"/>
                        </a:tabLst>
                      </a:pPr>
                      <a:r>
                        <a:rPr lang="en-GB" sz="1600" dirty="0">
                          <a:effectLst/>
                        </a:rPr>
                        <a:t>Contains interviews and observations, with a summary of findings/opinions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69365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Multiple plotlines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effectLst/>
                        </a:rPr>
                        <a:t>Various different plots are happening at the same time, with the text jumping between these </a:t>
                      </a:r>
                      <a:r>
                        <a:rPr lang="en-GB" sz="1600" dirty="0" smtClean="0">
                          <a:effectLst/>
                        </a:rPr>
                        <a:t>plots.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Often</a:t>
                      </a:r>
                      <a:r>
                        <a:rPr lang="en-GB" sz="1600" dirty="0">
                          <a:effectLst/>
                        </a:rPr>
                        <a:t>, these plots are interwoven – they relate to each other.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Fragmentation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tabLst>
                          <a:tab pos="228600" algn="l"/>
                          <a:tab pos="723265" algn="l"/>
                        </a:tabLst>
                      </a:pPr>
                      <a:r>
                        <a:rPr lang="en-GB" sz="1600" dirty="0">
                          <a:effectLst/>
                        </a:rPr>
                        <a:t>A narrative that is mixed up and not in any sensible order. It requires the reader to construct order/meaning.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Episodic Narrative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None/>
                        <a:tabLst>
                          <a:tab pos="228600" algn="l"/>
                        </a:tabLst>
                      </a:pPr>
                      <a:r>
                        <a:rPr lang="en-GB" sz="1600" dirty="0">
                          <a:effectLst/>
                        </a:rPr>
                        <a:t>Short, self-contained plots within something larger. Situation comedies and soaps have episodic narratives.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9572" y="188640"/>
            <a:ext cx="770485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STORY TYPES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There are a number of other story types as well. Look at the table below and identify what each of the films you have looked at fit into.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37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opcorn flatl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9" b="29901"/>
          <a:stretch/>
        </p:blipFill>
        <p:spPr bwMode="auto">
          <a:xfrm>
            <a:off x="0" y="0"/>
            <a:ext cx="9177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Think about how a character is represented in a film you like. Think about how the character’s:</a:t>
            </a:r>
          </a:p>
          <a:p>
            <a:r>
              <a:rPr lang="en-GB" sz="2000" dirty="0" smtClean="0"/>
              <a:t>Culture, </a:t>
            </a:r>
          </a:p>
          <a:p>
            <a:r>
              <a:rPr lang="en-GB" sz="2000" dirty="0" smtClean="0"/>
              <a:t>class,</a:t>
            </a:r>
          </a:p>
          <a:p>
            <a:r>
              <a:rPr lang="en-GB" sz="2000" dirty="0" smtClean="0"/>
              <a:t>ethnicity,</a:t>
            </a:r>
          </a:p>
          <a:p>
            <a:r>
              <a:rPr lang="en-GB" sz="2000" dirty="0" smtClean="0"/>
              <a:t>gender,</a:t>
            </a:r>
          </a:p>
          <a:p>
            <a:r>
              <a:rPr lang="en-GB" sz="2000" dirty="0" smtClean="0"/>
              <a:t>age, </a:t>
            </a:r>
          </a:p>
          <a:p>
            <a:pPr marL="0" indent="0">
              <a:buNone/>
            </a:pPr>
            <a:r>
              <a:rPr lang="en-GB" sz="2000" dirty="0" smtClean="0"/>
              <a:t>Played into how they were represented.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Try this with another film character.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6994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bra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r="32093"/>
          <a:stretch/>
        </p:blipFill>
        <p:spPr bwMode="auto">
          <a:xfrm>
            <a:off x="-1" y="0"/>
            <a:ext cx="9208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Genre and Audience Targeting with Trailers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34563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genre is this film and how can we tell?</a:t>
            </a:r>
          </a:p>
          <a:p>
            <a:pPr marL="342900" indent="-342900">
              <a:buAutoNum type="arabicPeriod"/>
            </a:pPr>
            <a:r>
              <a:rPr lang="en-GB" dirty="0" smtClean="0"/>
              <a:t>Who is it aimed at? Think about age group, class, gender, identification, ethnicity etc.</a:t>
            </a:r>
            <a:endParaRPr lang="en-GB" dirty="0"/>
          </a:p>
        </p:txBody>
      </p:sp>
      <p:pic>
        <p:nvPicPr>
          <p:cNvPr id="4" name="TEHWDA_6e3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3968" y="21802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4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unset so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r="25000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Genre and Audience Targeting with Trailers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34563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genre is this film and how can we tell?</a:t>
            </a:r>
          </a:p>
          <a:p>
            <a:pPr marL="342900" indent="-342900">
              <a:buAutoNum type="arabicPeriod"/>
            </a:pPr>
            <a:r>
              <a:rPr lang="en-GB" dirty="0" smtClean="0"/>
              <a:t>Who is it aimed at? Think about age group, class, gender, identification, ethnicity etc.</a:t>
            </a:r>
            <a:endParaRPr lang="en-GB" dirty="0"/>
          </a:p>
        </p:txBody>
      </p:sp>
      <p:pic>
        <p:nvPicPr>
          <p:cNvPr id="4" name="TLNG6dvzn9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95936" y="21802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fi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9" r="36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There are 7 sections altogether that you will speak about in the exam and folio. These are:</a:t>
            </a:r>
          </a:p>
          <a:p>
            <a:r>
              <a:rPr lang="en-GB" dirty="0" smtClean="0"/>
              <a:t>Categories</a:t>
            </a:r>
          </a:p>
          <a:p>
            <a:r>
              <a:rPr lang="en-GB" dirty="0" smtClean="0"/>
              <a:t>Language</a:t>
            </a:r>
          </a:p>
          <a:p>
            <a:r>
              <a:rPr lang="en-GB" dirty="0" smtClean="0"/>
              <a:t>Narrative</a:t>
            </a:r>
          </a:p>
          <a:p>
            <a:r>
              <a:rPr lang="en-GB" dirty="0" smtClean="0"/>
              <a:t>Representation</a:t>
            </a:r>
          </a:p>
          <a:p>
            <a:r>
              <a:rPr lang="en-GB" dirty="0" smtClean="0"/>
              <a:t>Audience</a:t>
            </a:r>
          </a:p>
          <a:p>
            <a:r>
              <a:rPr lang="en-GB" dirty="0" smtClean="0"/>
              <a:t>Institutions</a:t>
            </a:r>
          </a:p>
          <a:p>
            <a:r>
              <a:rPr lang="en-GB" dirty="0" smtClean="0"/>
              <a:t>Technologies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8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onty pyth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3" t="3633" r="16159" b="2617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Genre and Audience Targeting with Trailers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34563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genre is this film and how can we tell?</a:t>
            </a:r>
          </a:p>
          <a:p>
            <a:pPr marL="342900" indent="-342900">
              <a:buAutoNum type="arabicPeriod"/>
            </a:pPr>
            <a:r>
              <a:rPr lang="en-GB" dirty="0" smtClean="0"/>
              <a:t>Who is it aimed at? Think about age group, class, gender, identification, ethnicity etc.</a:t>
            </a:r>
            <a:endParaRPr lang="en-GB" dirty="0"/>
          </a:p>
        </p:txBody>
      </p:sp>
      <p:pic>
        <p:nvPicPr>
          <p:cNvPr id="4" name="urRkGvhXc8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39952" y="218029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7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r="4694"/>
          <a:stretch/>
        </p:blipFill>
        <p:spPr bwMode="auto">
          <a:xfrm>
            <a:off x="0" y="0"/>
            <a:ext cx="9144000" cy="68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/>
              <a:t>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2608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/>
              <a:t>Name four films. </a:t>
            </a:r>
          </a:p>
          <a:p>
            <a:r>
              <a:rPr lang="en-GB" dirty="0" smtClean="0"/>
              <a:t>Think about the age rating they received. </a:t>
            </a:r>
          </a:p>
          <a:p>
            <a:r>
              <a:rPr lang="en-GB" dirty="0" smtClean="0"/>
              <a:t>Think about why they received this.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54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ocial media ballo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5" t="20130" r="3428"/>
          <a:stretch/>
        </p:blipFill>
        <p:spPr bwMode="auto">
          <a:xfrm>
            <a:off x="-141514" y="0"/>
            <a:ext cx="9285514" cy="68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/>
              <a:t>We’re going to talk through the production process. 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2493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0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i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/>
          <a:stretch/>
        </p:blipFill>
        <p:spPr bwMode="auto">
          <a:xfrm>
            <a:off x="-11563" y="1"/>
            <a:ext cx="9155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We’re going to start by looking at Categories: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Categories is broken down into:</a:t>
            </a:r>
          </a:p>
          <a:p>
            <a:r>
              <a:rPr lang="en-GB" sz="2800" dirty="0" smtClean="0"/>
              <a:t>Medium - film, social media, radio, </a:t>
            </a:r>
            <a:r>
              <a:rPr lang="en-GB" sz="2800" dirty="0" err="1" smtClean="0"/>
              <a:t>tv</a:t>
            </a:r>
            <a:endParaRPr lang="en-GB" sz="2800" dirty="0" smtClean="0"/>
          </a:p>
          <a:p>
            <a:r>
              <a:rPr lang="en-GB" sz="2800" dirty="0" smtClean="0"/>
              <a:t>Purpose – persuade, inform, entertain, profit, educate</a:t>
            </a:r>
          </a:p>
          <a:p>
            <a:r>
              <a:rPr lang="en-GB" sz="2800" dirty="0" smtClean="0"/>
              <a:t>Form – feature film, series, trilogy, documentary, tutorial</a:t>
            </a:r>
          </a:p>
          <a:p>
            <a:r>
              <a:rPr lang="en-GB" sz="2800" dirty="0" smtClean="0"/>
              <a:t>Genre – comedy, romance, sci-fi, fantasy, horror</a:t>
            </a:r>
          </a:p>
          <a:p>
            <a:r>
              <a:rPr lang="en-GB" sz="2800" dirty="0" smtClean="0"/>
              <a:t>Tone – serious, comic, </a:t>
            </a:r>
          </a:p>
          <a:p>
            <a:r>
              <a:rPr lang="en-GB" sz="2800" dirty="0" smtClean="0"/>
              <a:t>Style – realist, expressionist, traditional, modern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155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i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/>
          <a:stretch/>
        </p:blipFill>
        <p:spPr bwMode="auto">
          <a:xfrm>
            <a:off x="-11563" y="1"/>
            <a:ext cx="9155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06730"/>
              </p:ext>
            </p:extLst>
          </p:nvPr>
        </p:nvGraphicFramePr>
        <p:xfrm>
          <a:off x="179510" y="1600200"/>
          <a:ext cx="850728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135"/>
                <a:gridCol w="1154519"/>
                <a:gridCol w="1215327"/>
                <a:gridCol w="1215327"/>
                <a:gridCol w="1215327"/>
                <a:gridCol w="1215327"/>
                <a:gridCol w="121532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Purpose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Style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Jamie</a:t>
                      </a:r>
                      <a:r>
                        <a:rPr lang="en-GB" baseline="0" dirty="0" smtClean="0"/>
                        <a:t> Genevieve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Hollyoaks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Tomb Raider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Desert Island Discs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Gossip</a:t>
                      </a:r>
                      <a:r>
                        <a:rPr lang="en-GB" baseline="0" dirty="0" smtClean="0"/>
                        <a:t> Girl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19712"/>
          <a:stretch/>
        </p:blipFill>
        <p:spPr bwMode="auto">
          <a:xfrm>
            <a:off x="0" y="1"/>
            <a:ext cx="914400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/>
              <a:t>Language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smtClean="0"/>
              <a:t>Cultural Codes – embedded signs that we share in a culture. i.e. roses, a red stop sign, a box of chocolates, blue and white warning tape, </a:t>
            </a:r>
          </a:p>
          <a:p>
            <a:endParaRPr lang="en-GB" dirty="0" smtClean="0"/>
          </a:p>
          <a:p>
            <a:r>
              <a:rPr lang="en-GB" dirty="0" smtClean="0"/>
              <a:t>Technical Codes – the way a film is edited to show us specific details.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3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19712"/>
          <a:stretch/>
        </p:blipFill>
        <p:spPr bwMode="auto">
          <a:xfrm>
            <a:off x="0" y="1"/>
            <a:ext cx="914400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GB" i="1" u="sng" dirty="0"/>
              <a:t>FRAMING</a:t>
            </a:r>
            <a:endParaRPr lang="en-GB" dirty="0"/>
          </a:p>
          <a:p>
            <a:r>
              <a:rPr lang="en-GB" dirty="0"/>
              <a:t>1. EXTREME LONG SHOT: taken from far away, usually for external shots that set the scene. </a:t>
            </a:r>
          </a:p>
          <a:p>
            <a:r>
              <a:rPr lang="en-GB" dirty="0"/>
              <a:t>2. LONG SHOT: generally shows a full body. </a:t>
            </a:r>
          </a:p>
          <a:p>
            <a:r>
              <a:rPr lang="en-GB" dirty="0"/>
              <a:t>3. MEDIUM SHOT: shows a figure from the waist up.</a:t>
            </a:r>
          </a:p>
          <a:p>
            <a:r>
              <a:rPr lang="en-GB" dirty="0"/>
              <a:t>OVER-THE-SHOULDER-SHOT: showing the back of one speaker and the front of another.</a:t>
            </a:r>
          </a:p>
          <a:p>
            <a:r>
              <a:rPr lang="en-GB" dirty="0"/>
              <a:t>4. CLOSE-UP: concentrates on either a face or a detail of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scene used to reveal important details. </a:t>
            </a:r>
          </a:p>
          <a:p>
            <a:r>
              <a:rPr lang="en-GB" dirty="0"/>
              <a:t>5. EXTREME CLOSE-UP: An extreme version of the close-up, magnifying what we would experience in reality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1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19712"/>
          <a:stretch/>
        </p:blipFill>
        <p:spPr bwMode="auto">
          <a:xfrm>
            <a:off x="0" y="1"/>
            <a:ext cx="914400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GB" i="1" u="sng" dirty="0"/>
              <a:t>ANGLE</a:t>
            </a:r>
            <a:endParaRPr lang="en-GB" dirty="0"/>
          </a:p>
          <a:p>
            <a:r>
              <a:rPr lang="en-GB" dirty="0"/>
              <a:t>1. BIRDS-EYE VIEW: A scene shown from directly overhead.</a:t>
            </a:r>
          </a:p>
          <a:p>
            <a:r>
              <a:rPr lang="en-GB" dirty="0"/>
              <a:t>2. HIGH –ANGLE: The camera is elevated above the action. This can make the objects photographed seem smaller or insignificant. </a:t>
            </a:r>
          </a:p>
          <a:p>
            <a:r>
              <a:rPr lang="en-GB" dirty="0"/>
              <a:t>3. EYE LEVEL: A fairly neutral shot, taken from natural human level of about five to six feet from the ground.</a:t>
            </a:r>
          </a:p>
          <a:p>
            <a:r>
              <a:rPr lang="en-GB" dirty="0"/>
              <a:t>4. LOW ANGLE: These increase height and give a sense of speeded motion. They can also give a sense of powerlessness to the viewer. </a:t>
            </a:r>
          </a:p>
          <a:p>
            <a:r>
              <a:rPr lang="en-GB" dirty="0"/>
              <a:t>5. OBLIQUE/ CANTED ANGLE: Sometimes the camera is tilted to suggest imbalance, transition and instability.</a:t>
            </a:r>
          </a:p>
          <a:p>
            <a:r>
              <a:rPr lang="en-GB" i="1" dirty="0"/>
              <a:t>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4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19712"/>
          <a:stretch/>
        </p:blipFill>
        <p:spPr bwMode="auto">
          <a:xfrm>
            <a:off x="0" y="1"/>
            <a:ext cx="914400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GB" i="1" u="sng" dirty="0"/>
              <a:t>CAMERA MOVEMENT</a:t>
            </a:r>
            <a:endParaRPr lang="en-GB" dirty="0"/>
          </a:p>
          <a:p>
            <a:r>
              <a:rPr lang="en-GB" dirty="0"/>
              <a:t>1. PANS &amp; TILTS: A movement which scans a scene horizontally or vertically	</a:t>
            </a:r>
          </a:p>
          <a:p>
            <a:r>
              <a:rPr lang="en-GB" dirty="0"/>
              <a:t>2. DOLLY SHOTS: Also called TRUCKING or TRACKING shots, the camera is placed on a vehicle and moves alongside the action.</a:t>
            </a:r>
          </a:p>
          <a:p>
            <a:r>
              <a:rPr lang="en-GB" dirty="0"/>
              <a:t>3. HAND-HELD SHOTS: creates a jerky effect as the camera is strapped to a person to follow the action.</a:t>
            </a:r>
          </a:p>
          <a:p>
            <a:r>
              <a:rPr lang="en-GB" dirty="0"/>
              <a:t>4. CRANE SHOTS: A DOLLY shot taken from the air using a crane. </a:t>
            </a:r>
          </a:p>
          <a:p>
            <a:r>
              <a:rPr lang="en-GB" dirty="0"/>
              <a:t>5. ZOOM LENSES: Used to zoom in or out of a shot.</a:t>
            </a:r>
          </a:p>
          <a:p>
            <a:r>
              <a:rPr lang="en-GB" dirty="0"/>
              <a:t>6. THE AERIAL SHOT: Usually taken from a helicopter.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ilm festiv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r="19712"/>
          <a:stretch/>
        </p:blipFill>
        <p:spPr bwMode="auto">
          <a:xfrm>
            <a:off x="0" y="1"/>
            <a:ext cx="9144000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u="sng" dirty="0" smtClean="0"/>
              <a:t>SOUNDTRACK</a:t>
            </a:r>
          </a:p>
          <a:p>
            <a:r>
              <a:rPr lang="en-GB" sz="2400" dirty="0" smtClean="0"/>
              <a:t>Diegetic </a:t>
            </a:r>
            <a:r>
              <a:rPr lang="en-GB" sz="2400" dirty="0"/>
              <a:t>music (in the film – characters can hear)</a:t>
            </a:r>
          </a:p>
          <a:p>
            <a:r>
              <a:rPr lang="en-GB" sz="2400" dirty="0" smtClean="0"/>
              <a:t>Non-diegetic </a:t>
            </a:r>
            <a:r>
              <a:rPr lang="en-GB" sz="2400" dirty="0"/>
              <a:t>music (music that characters cannot hear – not </a:t>
            </a:r>
            <a:r>
              <a:rPr lang="en-GB" sz="2400" dirty="0" smtClean="0"/>
              <a:t>part </a:t>
            </a:r>
            <a:r>
              <a:rPr lang="en-GB" sz="2400" dirty="0"/>
              <a:t>of the film’s ‘reality’)</a:t>
            </a:r>
          </a:p>
          <a:p>
            <a:r>
              <a:rPr lang="en-GB" sz="2400" dirty="0" smtClean="0"/>
              <a:t>Parallel </a:t>
            </a:r>
            <a:r>
              <a:rPr lang="en-GB" sz="2400" dirty="0"/>
              <a:t>sound (when the soundtrack matches the action on screen. i.e. tense music to a horror scene) </a:t>
            </a:r>
          </a:p>
          <a:p>
            <a:r>
              <a:rPr lang="en-GB" sz="2400" dirty="0" smtClean="0"/>
              <a:t>Contrapuntal </a:t>
            </a:r>
            <a:r>
              <a:rPr lang="en-GB" sz="2400" dirty="0"/>
              <a:t>sound (when the soundtrack doesn’t match the action.  i.e. fast music to playing children).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u="sng" dirty="0" smtClean="0"/>
              <a:t>LIGHTING</a:t>
            </a:r>
          </a:p>
          <a:p>
            <a:pPr marL="0" indent="0">
              <a:buNone/>
            </a:pPr>
            <a:r>
              <a:rPr lang="en-GB" sz="2400" dirty="0" smtClean="0"/>
              <a:t>Low, high, natural – all done to affect the mood.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u="sng" dirty="0" smtClean="0"/>
              <a:t>MIS EN SCENE</a:t>
            </a:r>
          </a:p>
          <a:p>
            <a:pPr marL="0" indent="0">
              <a:buNone/>
            </a:pPr>
            <a:r>
              <a:rPr lang="en-GB" sz="2400" dirty="0" smtClean="0"/>
              <a:t>Everything else we can see on screen – props, costume, sets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60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1562</Words>
  <Application>Microsoft Office PowerPoint</Application>
  <PresentationFormat>On-screen Show (4:3)</PresentationFormat>
  <Paragraphs>153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We’re going to start by looking at Categories:</vt:lpstr>
      <vt:lpstr>PowerPoint Presentation</vt:lpstr>
      <vt:lpstr>Language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REPRESENTATION</vt:lpstr>
      <vt:lpstr>Genre and Audience Targeting with Trailers</vt:lpstr>
      <vt:lpstr>Genre and Audience Targeting with Trailers</vt:lpstr>
      <vt:lpstr>Genre and Audience Targeting with Trailers</vt:lpstr>
      <vt:lpstr>INSTITUTIONS</vt:lpstr>
      <vt:lpstr>TECHNOLOGY</vt:lpstr>
    </vt:vector>
  </TitlesOfParts>
  <Company>East Ayrshire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 Re-cap on what you need to know!</dc:title>
  <dc:creator>DoonAcDavidsonN</dc:creator>
  <cp:lastModifiedBy>DoonAcDavidsonN</cp:lastModifiedBy>
  <cp:revision>12</cp:revision>
  <dcterms:created xsi:type="dcterms:W3CDTF">2017-09-22T09:49:12Z</dcterms:created>
  <dcterms:modified xsi:type="dcterms:W3CDTF">2017-09-28T11:40:00Z</dcterms:modified>
</cp:coreProperties>
</file>