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58" r:id="rId3"/>
    <p:sldId id="259" r:id="rId4"/>
    <p:sldId id="261" r:id="rId5"/>
    <p:sldId id="260"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EA192D-A644-46DE-B1D9-8F12199DF2DA}" type="datetimeFigureOut">
              <a:rPr lang="en-GB" smtClean="0"/>
              <a:t>15/05/2018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B29E70-3FED-4295-98E0-2DEA6B471459}" type="slidenum">
              <a:rPr lang="en-GB" smtClean="0"/>
              <a:t>‹#›</a:t>
            </a:fld>
            <a:endParaRPr lang="en-GB" dirty="0"/>
          </a:p>
        </p:txBody>
      </p:sp>
    </p:spTree>
    <p:extLst>
      <p:ext uri="{BB962C8B-B14F-4D97-AF65-F5344CB8AC3E}">
        <p14:creationId xmlns:p14="http://schemas.microsoft.com/office/powerpoint/2010/main" val="1976960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75F359-FA8E-4CA9-A80F-F139E1DA9AEA}"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3010266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2E10E761-697F-494E-ADBF-4002DD2FEB05}" type="datetimeFigureOut">
              <a:rPr lang="en-US">
                <a:solidFill>
                  <a:prstClr val="black"/>
                </a:solidFill>
              </a:rPr>
              <a:pPr defTabSz="457200"/>
              <a:t>5/15/2018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B367AAD2-FC9C-954E-8EED-EB76F25648CE}"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9890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2E10E761-697F-494E-ADBF-4002DD2FEB05}" type="datetimeFigureOut">
              <a:rPr lang="en-US">
                <a:solidFill>
                  <a:prstClr val="black"/>
                </a:solidFill>
              </a:rPr>
              <a:pPr defTabSz="457200"/>
              <a:t>5/15/2018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B367AAD2-FC9C-954E-8EED-EB76F25648CE}"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87398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2E10E761-697F-494E-ADBF-4002DD2FEB05}" type="datetimeFigureOut">
              <a:rPr lang="en-US">
                <a:solidFill>
                  <a:prstClr val="black"/>
                </a:solidFill>
              </a:rPr>
              <a:pPr defTabSz="457200"/>
              <a:t>5/15/2018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B367AAD2-FC9C-954E-8EED-EB76F25648CE}"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80883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2E10E761-697F-494E-ADBF-4002DD2FEB05}" type="datetimeFigureOut">
              <a:rPr lang="en-US">
                <a:solidFill>
                  <a:prstClr val="black"/>
                </a:solidFill>
              </a:rPr>
              <a:pPr defTabSz="457200"/>
              <a:t>5/15/2018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B367AAD2-FC9C-954E-8EED-EB76F25648CE}"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269764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2E10E761-697F-494E-ADBF-4002DD2FEB05}" type="datetimeFigureOut">
              <a:rPr lang="en-US">
                <a:solidFill>
                  <a:prstClr val="black"/>
                </a:solidFill>
              </a:rPr>
              <a:pPr defTabSz="457200"/>
              <a:t>5/15/2018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B367AAD2-FC9C-954E-8EED-EB76F25648CE}"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994416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2E10E761-697F-494E-ADBF-4002DD2FEB05}" type="datetimeFigureOut">
              <a:rPr lang="en-US">
                <a:solidFill>
                  <a:prstClr val="black"/>
                </a:solidFill>
              </a:rPr>
              <a:pPr defTabSz="457200"/>
              <a:t>5/15/2018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B367AAD2-FC9C-954E-8EED-EB76F25648CE}"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37252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2E10E761-697F-494E-ADBF-4002DD2FEB05}" type="datetimeFigureOut">
              <a:rPr lang="en-US">
                <a:solidFill>
                  <a:prstClr val="black"/>
                </a:solidFill>
              </a:rPr>
              <a:pPr defTabSz="457200"/>
              <a:t>5/15/2018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B367AAD2-FC9C-954E-8EED-EB76F25648CE}"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54625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2E10E761-697F-494E-ADBF-4002DD2FEB05}" type="datetimeFigureOut">
              <a:rPr lang="en-US">
                <a:solidFill>
                  <a:prstClr val="black"/>
                </a:solidFill>
              </a:rPr>
              <a:pPr defTabSz="457200"/>
              <a:t>5/15/2018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B367AAD2-FC9C-954E-8EED-EB76F25648CE}"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28015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fld id="{2E10E761-697F-494E-ADBF-4002DD2FEB05}" type="datetimeFigureOut">
              <a:rPr lang="en-US">
                <a:solidFill>
                  <a:prstClr val="black"/>
                </a:solidFill>
              </a:rPr>
              <a:pPr defTabSz="457200"/>
              <a:t>5/15/2018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B367AAD2-FC9C-954E-8EED-EB76F25648CE}"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95179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2E10E761-697F-494E-ADBF-4002DD2FEB05}" type="datetimeFigureOut">
              <a:rPr lang="en-US">
                <a:solidFill>
                  <a:prstClr val="black"/>
                </a:solidFill>
              </a:rPr>
              <a:pPr defTabSz="457200"/>
              <a:t>5/15/2018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B367AAD2-FC9C-954E-8EED-EB76F25648CE}"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83115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2E10E761-697F-494E-ADBF-4002DD2FEB05}" type="datetimeFigureOut">
              <a:rPr lang="en-US">
                <a:solidFill>
                  <a:prstClr val="black"/>
                </a:solidFill>
              </a:rPr>
              <a:pPr defTabSz="457200"/>
              <a:t>5/15/2018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B367AAD2-FC9C-954E-8EED-EB76F25648CE}"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70193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RA Slid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170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25" y="1524000"/>
            <a:ext cx="394335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618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Walk to School Week 2018</a:t>
            </a:r>
            <a:endParaRPr lang="en-GB" sz="3200" dirty="0"/>
          </a:p>
        </p:txBody>
      </p:sp>
      <p:sp>
        <p:nvSpPr>
          <p:cNvPr id="3" name="Content Placeholder 2"/>
          <p:cNvSpPr>
            <a:spLocks noGrp="1"/>
          </p:cNvSpPr>
          <p:nvPr>
            <p:ph idx="1"/>
          </p:nvPr>
        </p:nvSpPr>
        <p:spPr/>
        <p:txBody>
          <a:bodyPr/>
          <a:lstStyle/>
          <a:p>
            <a:pPr marL="0" indent="0">
              <a:buNone/>
            </a:pPr>
            <a:r>
              <a:rPr lang="en-GB" sz="2000" dirty="0" smtClean="0"/>
              <a:t>Walk to School week 2018</a:t>
            </a:r>
          </a:p>
          <a:p>
            <a:pPr marL="0" indent="0">
              <a:buNone/>
            </a:pPr>
            <a:endParaRPr lang="en-GB" sz="2000" dirty="0"/>
          </a:p>
          <a:p>
            <a:pPr marL="0" indent="0">
              <a:buNone/>
            </a:pPr>
            <a:r>
              <a:rPr lang="en-GB" sz="1400" dirty="0" smtClean="0"/>
              <a:t>Primary and Early Childhood Centres pupils from across East Ayrshire will wave goodbye to the car and put their best feet forward to join the national Walk </a:t>
            </a:r>
            <a:r>
              <a:rPr lang="en-GB" sz="1400" dirty="0"/>
              <a:t>to School </a:t>
            </a:r>
            <a:r>
              <a:rPr lang="en-GB" sz="1400" dirty="0" smtClean="0"/>
              <a:t>Week initiative 21</a:t>
            </a:r>
            <a:r>
              <a:rPr lang="en-GB" sz="1400" baseline="30000" dirty="0" smtClean="0"/>
              <a:t>th</a:t>
            </a:r>
            <a:r>
              <a:rPr lang="en-GB" sz="1400" dirty="0" smtClean="0"/>
              <a:t>-24</a:t>
            </a:r>
            <a:r>
              <a:rPr lang="en-GB" sz="1400" baseline="30000" dirty="0" smtClean="0"/>
              <a:t>th</a:t>
            </a:r>
            <a:r>
              <a:rPr lang="en-GB" sz="1400" dirty="0" smtClean="0"/>
              <a:t> May. </a:t>
            </a:r>
          </a:p>
          <a:p>
            <a:pPr marL="0" indent="0">
              <a:buNone/>
            </a:pPr>
            <a:endParaRPr lang="en-GB" sz="1400" dirty="0" smtClean="0"/>
          </a:p>
          <a:p>
            <a:pPr marL="0" indent="0">
              <a:buNone/>
            </a:pPr>
            <a:r>
              <a:rPr lang="en-GB" sz="1400" dirty="0" smtClean="0"/>
              <a:t>The </a:t>
            </a:r>
            <a:r>
              <a:rPr lang="en-GB" sz="1400" dirty="0"/>
              <a:t>annual event encourages parents and pupils to leave the car at home for school journeys and be healthy and walk to school. It also helps to highlight the importance of road safety issues for road users and pupils alike</a:t>
            </a:r>
          </a:p>
          <a:p>
            <a:pPr marL="0" indent="0">
              <a:buNone/>
            </a:pPr>
            <a:endParaRPr lang="en-GB" sz="1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443" y="3717032"/>
            <a:ext cx="3598164" cy="259228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0678" y="85725"/>
            <a:ext cx="1067572" cy="888101"/>
          </a:xfrm>
          <a:prstGeom prst="rect">
            <a:avLst/>
          </a:prstGeom>
        </p:spPr>
      </p:pic>
    </p:spTree>
    <p:extLst>
      <p:ext uri="{BB962C8B-B14F-4D97-AF65-F5344CB8AC3E}">
        <p14:creationId xmlns:p14="http://schemas.microsoft.com/office/powerpoint/2010/main" val="1306717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25563"/>
          </a:xfrm>
        </p:spPr>
        <p:txBody>
          <a:bodyPr/>
          <a:lstStyle/>
          <a:p>
            <a:r>
              <a:rPr lang="en-GB" sz="3200" dirty="0"/>
              <a:t>Walk to School Week </a:t>
            </a:r>
            <a:r>
              <a:rPr lang="en-GB" sz="3200" dirty="0" smtClean="0"/>
              <a:t>2017</a:t>
            </a:r>
            <a:endParaRPr lang="en-GB" sz="3200" dirty="0"/>
          </a:p>
        </p:txBody>
      </p:sp>
      <p:sp>
        <p:nvSpPr>
          <p:cNvPr id="3" name="Content Placeholder 2"/>
          <p:cNvSpPr>
            <a:spLocks noGrp="1"/>
          </p:cNvSpPr>
          <p:nvPr>
            <p:ph idx="1"/>
          </p:nvPr>
        </p:nvSpPr>
        <p:spPr/>
        <p:txBody>
          <a:bodyPr/>
          <a:lstStyle/>
          <a:p>
            <a:pPr marL="0" lvl="0" indent="0">
              <a:buNone/>
            </a:pPr>
            <a:endParaRPr lang="en-GB" sz="1200" dirty="0" smtClean="0">
              <a:solidFill>
                <a:prstClr val="black"/>
              </a:solidFill>
            </a:endParaRPr>
          </a:p>
          <a:p>
            <a:pPr marL="0" lvl="0" indent="0">
              <a:buNone/>
            </a:pPr>
            <a:r>
              <a:rPr lang="en-GB" sz="1400" dirty="0" smtClean="0">
                <a:solidFill>
                  <a:prstClr val="black"/>
                </a:solidFill>
              </a:rPr>
              <a:t>For </a:t>
            </a:r>
            <a:r>
              <a:rPr lang="en-GB" sz="1400" dirty="0">
                <a:solidFill>
                  <a:prstClr val="black"/>
                </a:solidFill>
              </a:rPr>
              <a:t>parents and pupils who live a good distance school </a:t>
            </a:r>
            <a:r>
              <a:rPr lang="en-GB" sz="1400" dirty="0" smtClean="0">
                <a:solidFill>
                  <a:prstClr val="black"/>
                </a:solidFill>
              </a:rPr>
              <a:t>, a Park and Stride approach is encouraged-by parking the car away from the school walking the rest of the way.  </a:t>
            </a:r>
          </a:p>
          <a:p>
            <a:pPr marL="0" lvl="0" indent="0">
              <a:buNone/>
            </a:pPr>
            <a:endParaRPr lang="en-GB" sz="1400" dirty="0">
              <a:solidFill>
                <a:prstClr val="black"/>
              </a:solidFill>
            </a:endParaRPr>
          </a:p>
          <a:p>
            <a:pPr marL="0" lvl="0" indent="0">
              <a:buNone/>
            </a:pPr>
            <a:r>
              <a:rPr lang="en-GB" sz="1400" dirty="0" smtClean="0">
                <a:solidFill>
                  <a:prstClr val="black"/>
                </a:solidFill>
              </a:rPr>
              <a:t>In </a:t>
            </a:r>
            <a:r>
              <a:rPr lang="en-GB" sz="1400" dirty="0">
                <a:solidFill>
                  <a:prstClr val="black"/>
                </a:solidFill>
              </a:rPr>
              <a:t>addition Walk to </a:t>
            </a:r>
            <a:r>
              <a:rPr lang="en-GB" sz="1400" dirty="0" smtClean="0">
                <a:solidFill>
                  <a:prstClr val="black"/>
                </a:solidFill>
              </a:rPr>
              <a:t>School  Week </a:t>
            </a:r>
            <a:r>
              <a:rPr lang="en-GB" sz="1400" dirty="0">
                <a:solidFill>
                  <a:prstClr val="black"/>
                </a:solidFill>
              </a:rPr>
              <a:t>also helps to ease some of the congestion caused by cars in and around school area, as more walkers  mean fewer motorists and less traffic, less pollution </a:t>
            </a:r>
            <a:r>
              <a:rPr lang="en-GB" sz="1400" dirty="0" smtClean="0">
                <a:solidFill>
                  <a:prstClr val="black"/>
                </a:solidFill>
              </a:rPr>
              <a:t>-as </a:t>
            </a:r>
            <a:r>
              <a:rPr lang="en-GB" sz="1400" dirty="0">
                <a:solidFill>
                  <a:prstClr val="black"/>
                </a:solidFill>
              </a:rPr>
              <a:t>well as improved </a:t>
            </a:r>
            <a:r>
              <a:rPr lang="en-GB" sz="1400" dirty="0" smtClean="0">
                <a:solidFill>
                  <a:prstClr val="black"/>
                </a:solidFill>
              </a:rPr>
              <a:t>road safety.</a:t>
            </a:r>
          </a:p>
          <a:p>
            <a:pPr marL="0" lvl="0" indent="0">
              <a:buNone/>
            </a:pPr>
            <a:endParaRPr lang="en-GB" sz="1200" dirty="0">
              <a:solidFill>
                <a:prstClr val="black"/>
              </a:solidFill>
            </a:endParaRPr>
          </a:p>
          <a:p>
            <a:pPr marL="0" lvl="0" indent="0">
              <a:buNone/>
            </a:pPr>
            <a:endParaRPr lang="en-GB" sz="1200" dirty="0">
              <a:solidFill>
                <a:prstClr val="black"/>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198438"/>
            <a:ext cx="1242689" cy="830262"/>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05061">
            <a:off x="636117" y="3714852"/>
            <a:ext cx="3348038" cy="2368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03306">
            <a:off x="4470719" y="3569700"/>
            <a:ext cx="2938585" cy="2079786"/>
          </a:xfrm>
          <a:prstGeom prst="rect">
            <a:avLst/>
          </a:prstGeom>
        </p:spPr>
      </p:pic>
    </p:spTree>
    <p:extLst>
      <p:ext uri="{BB962C8B-B14F-4D97-AF65-F5344CB8AC3E}">
        <p14:creationId xmlns:p14="http://schemas.microsoft.com/office/powerpoint/2010/main" val="3176918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solidFill>
                  <a:prstClr val="black"/>
                </a:solidFill>
              </a:rPr>
              <a:t>Walk to School Week </a:t>
            </a:r>
            <a:r>
              <a:rPr lang="en-GB" sz="3200" dirty="0" smtClean="0">
                <a:solidFill>
                  <a:prstClr val="black"/>
                </a:solidFill>
              </a:rPr>
              <a:t>2018</a:t>
            </a:r>
            <a:endParaRPr lang="en-GB" dirty="0"/>
          </a:p>
        </p:txBody>
      </p:sp>
      <p:sp>
        <p:nvSpPr>
          <p:cNvPr id="8" name="Content Placeholder 7"/>
          <p:cNvSpPr>
            <a:spLocks noGrp="1"/>
          </p:cNvSpPr>
          <p:nvPr>
            <p:ph idx="1"/>
          </p:nvPr>
        </p:nvSpPr>
        <p:spPr>
          <a:xfrm>
            <a:off x="527756" y="1628800"/>
            <a:ext cx="8229600" cy="4525963"/>
          </a:xfrm>
        </p:spPr>
        <p:txBody>
          <a:bodyPr/>
          <a:lstStyle/>
          <a:p>
            <a:endParaRPr lang="en-GB" dirty="0" smtClean="0"/>
          </a:p>
          <a:p>
            <a:endParaRPr lang="en-GB" dirty="0" smtClean="0"/>
          </a:p>
          <a:p>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450" y="128588"/>
            <a:ext cx="1243013"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71600" y="1150519"/>
            <a:ext cx="6912768" cy="3693319"/>
          </a:xfrm>
          <a:prstGeom prst="rect">
            <a:avLst/>
          </a:prstGeom>
        </p:spPr>
        <p:txBody>
          <a:bodyPr wrap="square">
            <a:spAutoFit/>
          </a:bodyPr>
          <a:lstStyle/>
          <a:p>
            <a:r>
              <a:rPr lang="en-GB" dirty="0" smtClean="0"/>
              <a:t>The annual event encourages parents and pupils to leave the car at home for school journeys and be healthy and walk to school. </a:t>
            </a:r>
          </a:p>
          <a:p>
            <a:endParaRPr lang="en-GB" dirty="0"/>
          </a:p>
          <a:p>
            <a:r>
              <a:rPr lang="en-GB" dirty="0" smtClean="0"/>
              <a:t>Walking to school means :- </a:t>
            </a:r>
          </a:p>
          <a:p>
            <a:endParaRPr lang="en-GB" dirty="0" smtClean="0"/>
          </a:p>
          <a:p>
            <a:r>
              <a:rPr lang="en-GB" dirty="0" smtClean="0"/>
              <a:t>Fewer cars  arriving at  the start and end of the school day means less pollution and congestion at the school gates</a:t>
            </a:r>
          </a:p>
          <a:p>
            <a:endParaRPr lang="en-GB" dirty="0"/>
          </a:p>
          <a:p>
            <a:r>
              <a:rPr lang="en-GB" dirty="0" smtClean="0"/>
              <a:t>Parents and  pupils have an opportunity to practise road safety skills</a:t>
            </a:r>
          </a:p>
          <a:p>
            <a:endParaRPr lang="en-GB" dirty="0" smtClean="0"/>
          </a:p>
          <a:p>
            <a:r>
              <a:rPr lang="en-GB" dirty="0" smtClean="0"/>
              <a:t>Its an easy way to exercise each day</a:t>
            </a:r>
          </a:p>
          <a:p>
            <a:endParaRPr lang="en-GB" dirty="0" smtClean="0"/>
          </a:p>
          <a:p>
            <a:r>
              <a:rPr lang="en-GB" dirty="0"/>
              <a:t> </a:t>
            </a:r>
          </a:p>
        </p:txBody>
      </p:sp>
      <p:pic>
        <p:nvPicPr>
          <p:cNvPr id="1032" name="Picture 8" descr="C:\Users\mcmanusc\AppData\Local\Microsoft\Windows\Temporary Internet Files\Content.IE5\C74R8VEK\11727198513_34bca2a026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3730" y="5005546"/>
            <a:ext cx="2119784" cy="127518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cmanusc\AppData\Local\Microsoft\Windows\Temporary Internet Files\Content.IE5\C74R8VEK\15342350580_3fc036c617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241645"/>
            <a:ext cx="2378768" cy="158336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mcmanusc\AppData\Local\Microsoft\Windows\Temporary Internet Files\Content.IE5\TEXLTQKC\lollipopwoma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717032"/>
            <a:ext cx="2459346" cy="153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531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solidFill>
                  <a:prstClr val="black"/>
                </a:solidFill>
              </a:rPr>
              <a:t>Walk to School Week </a:t>
            </a:r>
            <a:r>
              <a:rPr lang="en-GB" sz="3200" dirty="0" smtClean="0">
                <a:solidFill>
                  <a:prstClr val="black"/>
                </a:solidFill>
              </a:rPr>
              <a:t>2018</a:t>
            </a:r>
            <a:endParaRPr lang="en-GB" dirty="0"/>
          </a:p>
        </p:txBody>
      </p:sp>
      <p:sp>
        <p:nvSpPr>
          <p:cNvPr id="3" name="Content Placeholder 2"/>
          <p:cNvSpPr>
            <a:spLocks noGrp="1"/>
          </p:cNvSpPr>
          <p:nvPr>
            <p:ph idx="1"/>
          </p:nvPr>
        </p:nvSpPr>
        <p:spPr/>
        <p:txBody>
          <a:bodyPr/>
          <a:lstStyle/>
          <a:p>
            <a:pPr marL="0" indent="0">
              <a:buNone/>
            </a:pPr>
            <a:endParaRPr lang="en-GB" sz="1400" dirty="0" smtClean="0"/>
          </a:p>
          <a:p>
            <a:pPr marL="0" indent="0">
              <a:buNone/>
            </a:pPr>
            <a:r>
              <a:rPr lang="en-GB" sz="1400" dirty="0" smtClean="0"/>
              <a:t>The daily fun theme  for 2018 to help encourage more pupils to walk to school  is :- </a:t>
            </a:r>
          </a:p>
          <a:p>
            <a:pPr marL="0" indent="0">
              <a:buNone/>
            </a:pPr>
            <a:endParaRPr lang="en-GB" sz="1400" dirty="0" smtClean="0"/>
          </a:p>
          <a:p>
            <a:pPr marL="0" indent="0" algn="ctr">
              <a:buNone/>
            </a:pPr>
            <a:r>
              <a:rPr lang="en-GB" sz="1400" dirty="0"/>
              <a:t>	</a:t>
            </a:r>
            <a:r>
              <a:rPr lang="en-GB" sz="1400" dirty="0" smtClean="0"/>
              <a:t>	Monday - Walk to school wearing sunglasses</a:t>
            </a:r>
          </a:p>
          <a:p>
            <a:pPr marL="0" indent="0" algn="ctr">
              <a:buNone/>
            </a:pPr>
            <a:r>
              <a:rPr lang="en-GB" sz="1400" dirty="0" smtClean="0"/>
              <a:t>		Tuesday - Walk to school wearing happy shoes</a:t>
            </a:r>
          </a:p>
          <a:p>
            <a:pPr marL="0" indent="0" algn="ctr">
              <a:buNone/>
            </a:pPr>
            <a:r>
              <a:rPr lang="en-GB" sz="1400" dirty="0" smtClean="0"/>
              <a:t>		Wednesday - Walk </a:t>
            </a:r>
            <a:r>
              <a:rPr lang="en-GB" sz="1400" dirty="0"/>
              <a:t>to school </a:t>
            </a:r>
            <a:r>
              <a:rPr lang="en-GB" sz="1400" dirty="0" smtClean="0"/>
              <a:t>wearing </a:t>
            </a:r>
            <a:r>
              <a:rPr lang="en-GB" sz="1400" dirty="0"/>
              <a:t>odd </a:t>
            </a:r>
            <a:r>
              <a:rPr lang="en-GB" sz="1400" dirty="0" smtClean="0"/>
              <a:t>socks</a:t>
            </a:r>
          </a:p>
          <a:p>
            <a:pPr marL="0" indent="0" algn="ctr">
              <a:buNone/>
            </a:pPr>
            <a:r>
              <a:rPr lang="en-GB" sz="1400" dirty="0" smtClean="0"/>
              <a:t>		Thursday - Walk </a:t>
            </a:r>
            <a:r>
              <a:rPr lang="en-GB" sz="1400" dirty="0"/>
              <a:t>to school </a:t>
            </a:r>
            <a:r>
              <a:rPr lang="en-GB" sz="1400" dirty="0" smtClean="0"/>
              <a:t>with crazy hair</a:t>
            </a:r>
            <a:endParaRPr lang="en-GB" sz="1400" dirty="0"/>
          </a:p>
          <a:p>
            <a:pPr marL="0" indent="0" algn="ctr">
              <a:buNone/>
            </a:pPr>
            <a:r>
              <a:rPr lang="en-GB" sz="1400" dirty="0" smtClean="0"/>
              <a:t>	</a:t>
            </a:r>
            <a:r>
              <a:rPr lang="en-GB" sz="1400" smtClean="0"/>
              <a:t>	</a:t>
            </a:r>
            <a:endParaRPr lang="en-GB" sz="1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4450" y="128588"/>
            <a:ext cx="1243013"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SAM_4262"/>
          <p:cNvPicPr/>
          <p:nvPr/>
        </p:nvPicPr>
        <p:blipFill>
          <a:blip r:embed="rId4">
            <a:extLst>
              <a:ext uri="{28A0092B-C50C-407E-A947-70E740481C1C}">
                <a14:useLocalDpi xmlns:a14="http://schemas.microsoft.com/office/drawing/2010/main" val="0"/>
              </a:ext>
            </a:extLst>
          </a:blip>
          <a:srcRect/>
          <a:stretch>
            <a:fillRect/>
          </a:stretch>
        </p:blipFill>
        <p:spPr bwMode="auto">
          <a:xfrm>
            <a:off x="395536" y="2492896"/>
            <a:ext cx="2580481" cy="1927225"/>
          </a:xfrm>
          <a:prstGeom prst="rect">
            <a:avLst/>
          </a:prstGeom>
          <a:noFill/>
          <a:ln>
            <a:noFill/>
          </a:ln>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3933056"/>
            <a:ext cx="2613024" cy="196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4611173"/>
            <a:ext cx="2649537" cy="198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496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solidFill>
                  <a:prstClr val="black"/>
                </a:solidFill>
              </a:rPr>
              <a:t>Walk to School Week </a:t>
            </a:r>
            <a:r>
              <a:rPr lang="en-GB" sz="3200" dirty="0" smtClean="0">
                <a:solidFill>
                  <a:prstClr val="black"/>
                </a:solidFill>
              </a:rPr>
              <a:t>2018</a:t>
            </a:r>
            <a:endParaRPr lang="en-GB" sz="3200" dirty="0"/>
          </a:p>
        </p:txBody>
      </p:sp>
      <p:sp>
        <p:nvSpPr>
          <p:cNvPr id="4" name="Content Placeholder 3"/>
          <p:cNvSpPr>
            <a:spLocks noGrp="1"/>
          </p:cNvSpPr>
          <p:nvPr>
            <p:ph idx="1"/>
          </p:nvPr>
        </p:nvSpPr>
        <p:spPr/>
        <p:txBody>
          <a:bodyPr/>
          <a:lstStyle/>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Let </a:t>
            </a:r>
            <a:r>
              <a:rPr lang="en-GB" dirty="0"/>
              <a:t>your feet do the walking </a:t>
            </a:r>
            <a:r>
              <a:rPr lang="en-GB" dirty="0" smtClean="0"/>
              <a:t>and have a great Walk to School Week</a:t>
            </a:r>
          </a:p>
          <a:p>
            <a:pPr marL="0" indent="0">
              <a:buNone/>
            </a:pPr>
            <a:endParaRPr lang="en-GB" dirty="0"/>
          </a:p>
          <a:p>
            <a:pPr marL="0" indent="0">
              <a:buNone/>
            </a:pPr>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450" y="128588"/>
            <a:ext cx="1243013"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mcmanusc\AppData\Local\Microsoft\Windows\Temporary Internet Files\Content.IE5\4JPL9BQJ\14962-illustration-of-green-footprints-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22348"/>
            <a:ext cx="223224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mcmanusc\AppData\Local\Microsoft\Windows\Temporary Internet Files\Content.IE5\4JPL9BQJ\14962-illustration-of-green-footprints-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4221088"/>
            <a:ext cx="2232248"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56730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282</Words>
  <Application>Microsoft Office PowerPoint</Application>
  <PresentationFormat>On-screen Show (4:3)</PresentationFormat>
  <Paragraphs>39</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1_Office Theme</vt:lpstr>
      <vt:lpstr>PowerPoint Presentation</vt:lpstr>
      <vt:lpstr>Walk to School Week 2018</vt:lpstr>
      <vt:lpstr>Walk to School Week 2017</vt:lpstr>
      <vt:lpstr>Walk to School Week 2018</vt:lpstr>
      <vt:lpstr>Walk to School Week 2018</vt:lpstr>
      <vt:lpstr>Walk to School Week 2018</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McManus, Christine</dc:creator>
  <cp:lastModifiedBy>McGougan, Diane</cp:lastModifiedBy>
  <cp:revision>9</cp:revision>
  <dcterms:created xsi:type="dcterms:W3CDTF">2017-05-12T10:06:21Z</dcterms:created>
  <dcterms:modified xsi:type="dcterms:W3CDTF">2018-05-15T06:56:00Z</dcterms:modified>
</cp:coreProperties>
</file>